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17" r:id="rId1"/>
  </p:sldMasterIdLst>
  <p:notesMasterIdLst>
    <p:notesMasterId r:id="rId83"/>
  </p:notesMasterIdLst>
  <p:sldIdLst>
    <p:sldId id="320" r:id="rId2"/>
    <p:sldId id="339" r:id="rId3"/>
    <p:sldId id="489" r:id="rId4"/>
    <p:sldId id="257" r:id="rId5"/>
    <p:sldId id="276" r:id="rId6"/>
    <p:sldId id="340" r:id="rId7"/>
    <p:sldId id="349" r:id="rId8"/>
    <p:sldId id="350" r:id="rId9"/>
    <p:sldId id="341" r:id="rId10"/>
    <p:sldId id="474" r:id="rId11"/>
    <p:sldId id="342" r:id="rId12"/>
    <p:sldId id="490" r:id="rId13"/>
    <p:sldId id="475" r:id="rId14"/>
    <p:sldId id="343" r:id="rId15"/>
    <p:sldId id="407" r:id="rId16"/>
    <p:sldId id="409" r:id="rId17"/>
    <p:sldId id="408" r:id="rId18"/>
    <p:sldId id="410" r:id="rId19"/>
    <p:sldId id="344" r:id="rId20"/>
    <p:sldId id="345" r:id="rId21"/>
    <p:sldId id="411" r:id="rId22"/>
    <p:sldId id="412" r:id="rId23"/>
    <p:sldId id="413" r:id="rId24"/>
    <p:sldId id="359" r:id="rId25"/>
    <p:sldId id="491" r:id="rId26"/>
    <p:sldId id="414" r:id="rId27"/>
    <p:sldId id="346" r:id="rId28"/>
    <p:sldId id="361" r:id="rId29"/>
    <p:sldId id="360" r:id="rId30"/>
    <p:sldId id="418" r:id="rId31"/>
    <p:sldId id="477" r:id="rId32"/>
    <p:sldId id="481" r:id="rId33"/>
    <p:sldId id="482" r:id="rId34"/>
    <p:sldId id="483" r:id="rId35"/>
    <p:sldId id="478" r:id="rId36"/>
    <p:sldId id="479" r:id="rId37"/>
    <p:sldId id="480" r:id="rId38"/>
    <p:sldId id="364" r:id="rId39"/>
    <p:sldId id="415" r:id="rId40"/>
    <p:sldId id="476" r:id="rId41"/>
    <p:sldId id="484" r:id="rId42"/>
    <p:sldId id="487" r:id="rId43"/>
    <p:sldId id="380" r:id="rId44"/>
    <p:sldId id="381" r:id="rId45"/>
    <p:sldId id="431" r:id="rId46"/>
    <p:sldId id="422" r:id="rId47"/>
    <p:sldId id="423" r:id="rId48"/>
    <p:sldId id="432" r:id="rId49"/>
    <p:sldId id="425" r:id="rId50"/>
    <p:sldId id="426" r:id="rId51"/>
    <p:sldId id="433" r:id="rId52"/>
    <p:sldId id="463" r:id="rId53"/>
    <p:sldId id="427" r:id="rId54"/>
    <p:sldId id="435" r:id="rId55"/>
    <p:sldId id="488" r:id="rId56"/>
    <p:sldId id="440" r:id="rId57"/>
    <p:sldId id="470" r:id="rId58"/>
    <p:sldId id="430" r:id="rId59"/>
    <p:sldId id="436" r:id="rId60"/>
    <p:sldId id="437" r:id="rId61"/>
    <p:sldId id="438" r:id="rId62"/>
    <p:sldId id="439" r:id="rId63"/>
    <p:sldId id="469" r:id="rId64"/>
    <p:sldId id="441" r:id="rId65"/>
    <p:sldId id="442" r:id="rId66"/>
    <p:sldId id="466" r:id="rId67"/>
    <p:sldId id="448" r:id="rId68"/>
    <p:sldId id="443" r:id="rId69"/>
    <p:sldId id="444" r:id="rId70"/>
    <p:sldId id="457" r:id="rId71"/>
    <p:sldId id="445" r:id="rId72"/>
    <p:sldId id="446" r:id="rId73"/>
    <p:sldId id="458" r:id="rId74"/>
    <p:sldId id="459" r:id="rId75"/>
    <p:sldId id="460" r:id="rId76"/>
    <p:sldId id="461" r:id="rId77"/>
    <p:sldId id="462" r:id="rId78"/>
    <p:sldId id="467" r:id="rId79"/>
    <p:sldId id="292" r:id="rId80"/>
    <p:sldId id="333" r:id="rId81"/>
    <p:sldId id="293" r:id="rId8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r" defTabSz="914400" rtl="1" eaLnBrk="1" latinLnBrk="0" hangingPunct="1">
      <a:defRPr kern="1200">
        <a:solidFill>
          <a:schemeClr val="tx1"/>
        </a:solidFill>
        <a:latin typeface="Calibri" pitchFamily="34" charset="0"/>
        <a:ea typeface="+mn-ea"/>
        <a:cs typeface="+mn-cs"/>
      </a:defRPr>
    </a:lvl6pPr>
    <a:lvl7pPr marL="2743200" algn="r" defTabSz="914400" rtl="1" eaLnBrk="1" latinLnBrk="0" hangingPunct="1">
      <a:defRPr kern="1200">
        <a:solidFill>
          <a:schemeClr val="tx1"/>
        </a:solidFill>
        <a:latin typeface="Calibri" pitchFamily="34" charset="0"/>
        <a:ea typeface="+mn-ea"/>
        <a:cs typeface="+mn-cs"/>
      </a:defRPr>
    </a:lvl7pPr>
    <a:lvl8pPr marL="3200400" algn="r" defTabSz="914400" rtl="1" eaLnBrk="1" latinLnBrk="0" hangingPunct="1">
      <a:defRPr kern="1200">
        <a:solidFill>
          <a:schemeClr val="tx1"/>
        </a:solidFill>
        <a:latin typeface="Calibri" pitchFamily="34" charset="0"/>
        <a:ea typeface="+mn-ea"/>
        <a:cs typeface="+mn-cs"/>
      </a:defRPr>
    </a:lvl8pPr>
    <a:lvl9pPr marL="3657600" algn="r" defTabSz="914400" rtl="1"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F42E"/>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4615" autoAdjust="0"/>
    <p:restoredTop sz="86492" autoAdjust="0"/>
  </p:normalViewPr>
  <p:slideViewPr>
    <p:cSldViewPr snapToGrid="0">
      <p:cViewPr varScale="1">
        <p:scale>
          <a:sx n="89" d="100"/>
          <a:sy n="89" d="100"/>
        </p:scale>
        <p:origin x="912" y="96"/>
      </p:cViewPr>
      <p:guideLst>
        <p:guide orient="horz" pos="2160"/>
        <p:guide pos="3840"/>
      </p:guideLst>
    </p:cSldViewPr>
  </p:slideViewPr>
  <p:outlineViewPr>
    <p:cViewPr>
      <p:scale>
        <a:sx n="33" d="100"/>
        <a:sy n="33" d="100"/>
      </p:scale>
      <p:origin x="216"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pPr>
              <a:defRPr/>
            </a:pPr>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pPr>
              <a:defRPr/>
            </a:pPr>
            <a:fld id="{EF390529-DEF0-4C52-8926-56F056F97EEF}" type="datetimeFigureOut">
              <a:rPr lang="fa-IR"/>
              <a:pPr>
                <a:defRPr/>
              </a:pPr>
              <a:t>17/03/1439</a:t>
            </a:fld>
            <a:endParaRPr lang="fa-I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pPr lvl="0"/>
            <a:endParaRPr lang="fa-IR"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pPr>
              <a:defRPr/>
            </a:pP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pPr>
              <a:defRPr/>
            </a:pPr>
            <a:fld id="{20B9C6DF-FF64-49CA-9048-880EAD4B43AD}" type="slidenum">
              <a:rPr lang="fa-IR"/>
              <a:pPr>
                <a:defRPr/>
              </a:pPr>
              <a:t>‹#›</a:t>
            </a:fld>
            <a:endParaRPr lang="fa-IR"/>
          </a:p>
        </p:txBody>
      </p:sp>
    </p:spTree>
    <p:extLst>
      <p:ext uri="{BB962C8B-B14F-4D97-AF65-F5344CB8AC3E}">
        <p14:creationId xmlns:p14="http://schemas.microsoft.com/office/powerpoint/2010/main" val="3197618398"/>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eaLnBrk="0" fontAlgn="base" hangingPunct="0">
              <a:spcBef>
                <a:spcPct val="0"/>
              </a:spcBef>
              <a:spcAft>
                <a:spcPct val="0"/>
              </a:spcAft>
              <a:defRPr>
                <a:solidFill>
                  <a:schemeClr val="tx1"/>
                </a:solidFill>
                <a:latin typeface="Calibri" pitchFamily="34" charset="0"/>
              </a:defRPr>
            </a:lvl6pPr>
            <a:lvl7pPr marL="2971800" indent="-228600" algn="l" rtl="0" eaLnBrk="0" fontAlgn="base" hangingPunct="0">
              <a:spcBef>
                <a:spcPct val="0"/>
              </a:spcBef>
              <a:spcAft>
                <a:spcPct val="0"/>
              </a:spcAft>
              <a:defRPr>
                <a:solidFill>
                  <a:schemeClr val="tx1"/>
                </a:solidFill>
                <a:latin typeface="Calibri" pitchFamily="34" charset="0"/>
              </a:defRPr>
            </a:lvl7pPr>
            <a:lvl8pPr marL="3429000" indent="-228600" algn="l" rtl="0" eaLnBrk="0" fontAlgn="base" hangingPunct="0">
              <a:spcBef>
                <a:spcPct val="0"/>
              </a:spcBef>
              <a:spcAft>
                <a:spcPct val="0"/>
              </a:spcAft>
              <a:defRPr>
                <a:solidFill>
                  <a:schemeClr val="tx1"/>
                </a:solidFill>
                <a:latin typeface="Calibri" pitchFamily="34" charset="0"/>
              </a:defRPr>
            </a:lvl8pPr>
            <a:lvl9pPr marL="3886200" indent="-228600" algn="l" rtl="0" eaLnBrk="0" fontAlgn="base" hangingPunct="0">
              <a:spcBef>
                <a:spcPct val="0"/>
              </a:spcBef>
              <a:spcAft>
                <a:spcPct val="0"/>
              </a:spcAft>
              <a:defRPr>
                <a:solidFill>
                  <a:schemeClr val="tx1"/>
                </a:solidFill>
                <a:latin typeface="Calibri" pitchFamily="34" charset="0"/>
              </a:defRPr>
            </a:lvl9pPr>
          </a:lstStyle>
          <a:p>
            <a:fld id="{0348EBF3-536D-4C23-9810-82B2E1A07618}" type="slidenum">
              <a:rPr lang="en-US" smtClean="0"/>
              <a:pPr/>
              <a:t>80</a:t>
            </a:fld>
            <a:endParaRPr lang="en-US" smtClean="0"/>
          </a:p>
        </p:txBody>
      </p:sp>
    </p:spTree>
    <p:extLst>
      <p:ext uri="{BB962C8B-B14F-4D97-AF65-F5344CB8AC3E}">
        <p14:creationId xmlns:p14="http://schemas.microsoft.com/office/powerpoint/2010/main" val="3702500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8B5281A9-69C5-42CD-BB2E-30FC55B8CD7B}" type="datetimeFigureOut">
              <a:rPr lang="en-US"/>
              <a:pPr>
                <a:defRPr/>
              </a:pPr>
              <a:t>12/5/2017</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41A16176-1032-43A9-B56D-77D751AD83B9}" type="slidenum">
              <a:rPr lang="en-US"/>
              <a:pPr>
                <a:defRPr/>
              </a:pPr>
              <a:t>‹#›</a:t>
            </a:fld>
            <a:endParaRPr lang="en-US"/>
          </a:p>
        </p:txBody>
      </p:sp>
    </p:spTree>
    <p:extLst>
      <p:ext uri="{BB962C8B-B14F-4D97-AF65-F5344CB8AC3E}">
        <p14:creationId xmlns:p14="http://schemas.microsoft.com/office/powerpoint/2010/main" val="18851518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B4805B6-6F1B-4FEB-95B0-7579607FB04B}" type="datetimeFigureOut">
              <a:rPr lang="en-US"/>
              <a:pPr>
                <a:defRPr/>
              </a:pPr>
              <a:t>12/5/2017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F86695B-A69B-42E7-AAFB-D668DFB11AB8}" type="slidenum">
              <a:rPr lang="en-US"/>
              <a:pPr>
                <a:defRPr/>
              </a:pPr>
              <a:t>‹#›</a:t>
            </a:fld>
            <a:endParaRPr lang="en-US"/>
          </a:p>
        </p:txBody>
      </p:sp>
    </p:spTree>
    <p:extLst>
      <p:ext uri="{BB962C8B-B14F-4D97-AF65-F5344CB8AC3E}">
        <p14:creationId xmlns:p14="http://schemas.microsoft.com/office/powerpoint/2010/main" val="72077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B75D930-9BA2-48C6-99A3-30D645AB21E0}" type="datetimeFigureOut">
              <a:rPr lang="en-US"/>
              <a:pPr>
                <a:defRPr/>
              </a:pPr>
              <a:t>12/5/2017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ABC71E0-9554-4A77-A55F-A8FC71D41F55}" type="slidenum">
              <a:rPr lang="en-US"/>
              <a:pPr>
                <a:defRPr/>
              </a:pPr>
              <a:t>‹#›</a:t>
            </a:fld>
            <a:endParaRPr lang="en-US"/>
          </a:p>
        </p:txBody>
      </p:sp>
    </p:spTree>
    <p:extLst>
      <p:ext uri="{BB962C8B-B14F-4D97-AF65-F5344CB8AC3E}">
        <p14:creationId xmlns:p14="http://schemas.microsoft.com/office/powerpoint/2010/main" val="1732497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42C7A81-E7B6-4FEA-8F77-5319F9B767F1}" type="datetimeFigureOut">
              <a:rPr lang="en-US"/>
              <a:pPr>
                <a:defRPr/>
              </a:pPr>
              <a:t>12/5/2017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338D7A3-F21B-46CF-A48B-6635EAE4972D}" type="slidenum">
              <a:rPr lang="en-US"/>
              <a:pPr>
                <a:defRPr/>
              </a:pPr>
              <a:t>‹#›</a:t>
            </a:fld>
            <a:endParaRPr lang="en-US"/>
          </a:p>
        </p:txBody>
      </p:sp>
    </p:spTree>
    <p:extLst>
      <p:ext uri="{BB962C8B-B14F-4D97-AF65-F5344CB8AC3E}">
        <p14:creationId xmlns:p14="http://schemas.microsoft.com/office/powerpoint/2010/main" val="210979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8DBA1E-10EF-4521-9662-9AAC210EB640}" type="datetimeFigureOut">
              <a:rPr lang="en-US"/>
              <a:pPr>
                <a:defRPr/>
              </a:pPr>
              <a:t>12/5/2017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19FC1E-C09F-4E52-96DF-5ED22DE85471}" type="slidenum">
              <a:rPr lang="en-US"/>
              <a:pPr>
                <a:defRPr/>
              </a:pPr>
              <a:t>‹#›</a:t>
            </a:fld>
            <a:endParaRPr lang="en-US"/>
          </a:p>
        </p:txBody>
      </p:sp>
    </p:spTree>
    <p:extLst>
      <p:ext uri="{BB962C8B-B14F-4D97-AF65-F5344CB8AC3E}">
        <p14:creationId xmlns:p14="http://schemas.microsoft.com/office/powerpoint/2010/main" val="153320270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5A6F1ED0-E46D-4F0D-B419-0F7C131F3834}" type="datetimeFigureOut">
              <a:rPr lang="en-US"/>
              <a:pPr>
                <a:defRPr/>
              </a:pPr>
              <a:t>12/5/2017</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CAE131E-DEDE-406B-B183-B497255F665A}" type="slidenum">
              <a:rPr lang="en-US"/>
              <a:pPr>
                <a:defRPr/>
              </a:pPr>
              <a:t>‹#›</a:t>
            </a:fld>
            <a:endParaRPr lang="en-US"/>
          </a:p>
        </p:txBody>
      </p:sp>
    </p:spTree>
    <p:extLst>
      <p:ext uri="{BB962C8B-B14F-4D97-AF65-F5344CB8AC3E}">
        <p14:creationId xmlns:p14="http://schemas.microsoft.com/office/powerpoint/2010/main" val="3473919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AE474552-67C8-4284-8086-DA600747CD6E}" type="datetimeFigureOut">
              <a:rPr lang="en-US"/>
              <a:pPr>
                <a:defRPr/>
              </a:pPr>
              <a:t>12/5/2017</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B9C9324D-2554-49A7-8289-32E01617B73E}" type="slidenum">
              <a:rPr lang="en-US"/>
              <a:pPr>
                <a:defRPr/>
              </a:pPr>
              <a:t>‹#›</a:t>
            </a:fld>
            <a:endParaRPr lang="en-US"/>
          </a:p>
        </p:txBody>
      </p:sp>
    </p:spTree>
    <p:extLst>
      <p:ext uri="{BB962C8B-B14F-4D97-AF65-F5344CB8AC3E}">
        <p14:creationId xmlns:p14="http://schemas.microsoft.com/office/powerpoint/2010/main" val="3206147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4D2B7F2D-9B04-4A3D-AD1B-A7C331663896}" type="datetimeFigureOut">
              <a:rPr lang="en-US"/>
              <a:pPr>
                <a:defRPr/>
              </a:pPr>
              <a:t>12/5/2017</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9E640BC2-62FD-4624-8EBF-C16EC95D4710}" type="slidenum">
              <a:rPr lang="en-US"/>
              <a:pPr>
                <a:defRPr/>
              </a:pPr>
              <a:t>‹#›</a:t>
            </a:fld>
            <a:endParaRPr lang="en-US"/>
          </a:p>
        </p:txBody>
      </p:sp>
    </p:spTree>
    <p:extLst>
      <p:ext uri="{BB962C8B-B14F-4D97-AF65-F5344CB8AC3E}">
        <p14:creationId xmlns:p14="http://schemas.microsoft.com/office/powerpoint/2010/main" val="2485997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C0281274-F88D-40C8-9811-976ACC053F6A}" type="datetimeFigureOut">
              <a:rPr lang="en-US"/>
              <a:pPr>
                <a:defRPr/>
              </a:pPr>
              <a:t>12/5/2017</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70F0CA9D-D5D0-47A8-AC38-7A9CD8607984}" type="slidenum">
              <a:rPr lang="en-US"/>
              <a:pPr>
                <a:defRPr/>
              </a:pPr>
              <a:t>‹#›</a:t>
            </a:fld>
            <a:endParaRPr lang="en-US"/>
          </a:p>
        </p:txBody>
      </p:sp>
    </p:spTree>
    <p:extLst>
      <p:ext uri="{BB962C8B-B14F-4D97-AF65-F5344CB8AC3E}">
        <p14:creationId xmlns:p14="http://schemas.microsoft.com/office/powerpoint/2010/main" val="4093199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DAF168B4-D54B-47F2-8A16-66950C4A2CC0}" type="datetimeFigureOut">
              <a:rPr lang="en-US"/>
              <a:pPr>
                <a:defRPr/>
              </a:pPr>
              <a:t>12/5/2017</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3F3E935-E0DA-43A9-A0A0-65E0963BAF39}" type="slidenum">
              <a:rPr lang="en-US"/>
              <a:pPr>
                <a:defRPr/>
              </a:pPr>
              <a:t>‹#›</a:t>
            </a:fld>
            <a:endParaRPr lang="en-US"/>
          </a:p>
        </p:txBody>
      </p:sp>
    </p:spTree>
    <p:extLst>
      <p:ext uri="{BB962C8B-B14F-4D97-AF65-F5344CB8AC3E}">
        <p14:creationId xmlns:p14="http://schemas.microsoft.com/office/powerpoint/2010/main" val="3138845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422116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p:cNvSpPr/>
          <p:nvPr/>
        </p:nvSpPr>
        <p:spPr>
          <a:xfrm rot="420000" flipV="1">
            <a:off x="10672763" y="5359400"/>
            <a:ext cx="2063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flipV="1">
            <a:off x="5842000" y="6219825"/>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670271F2-E9B1-4CD3-A745-76D85B5CFAE1}" type="datetimeFigureOut">
              <a:rPr lang="en-US"/>
              <a:pPr>
                <a:defRPr/>
              </a:pPr>
              <a:t>12/5/2017</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10769600" y="6356350"/>
            <a:ext cx="812800" cy="365125"/>
          </a:xfrm>
        </p:spPr>
        <p:txBody>
          <a:bodyPr/>
          <a:lstStyle>
            <a:lvl1pPr>
              <a:defRPr/>
            </a:lvl1pPr>
          </a:lstStyle>
          <a:p>
            <a:pPr>
              <a:defRPr/>
            </a:pPr>
            <a:fld id="{5B04E747-3D49-49CD-B417-878A7EBFEB3B}" type="slidenum">
              <a:rPr lang="en-US"/>
              <a:pPr>
                <a:defRPr/>
              </a:pPr>
              <a:t>‹#›</a:t>
            </a:fld>
            <a:endParaRPr lang="en-US"/>
          </a:p>
        </p:txBody>
      </p:sp>
    </p:spTree>
    <p:extLst>
      <p:ext uri="{BB962C8B-B14F-4D97-AF65-F5344CB8AC3E}">
        <p14:creationId xmlns:p14="http://schemas.microsoft.com/office/powerpoint/2010/main" val="2997764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1028"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609600" y="1935163"/>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09600" y="635635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A597F1A8-3706-45BC-A3E1-51ED83B0CF4D}" type="datetimeFigureOut">
              <a:rPr lang="en-US"/>
              <a:pPr>
                <a:defRPr/>
              </a:pPr>
              <a:t>12/5/2017</a:t>
            </a:fld>
            <a:endParaRPr lang="en-US"/>
          </a:p>
        </p:txBody>
      </p:sp>
      <p:sp>
        <p:nvSpPr>
          <p:cNvPr id="22" name="Footer Placeholder 21"/>
          <p:cNvSpPr>
            <a:spLocks noGrp="1"/>
          </p:cNvSpPr>
          <p:nvPr>
            <p:ph type="ftr" sz="quarter" idx="3"/>
          </p:nvPr>
        </p:nvSpPr>
        <p:spPr>
          <a:xfrm>
            <a:off x="3556000" y="635635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10566400" y="6356350"/>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045F8007-B478-4C05-B00E-2DFF6C9135D9}" type="slidenum">
              <a:rPr lang="en-US"/>
              <a:pPr>
                <a:defRPr/>
              </a:pPr>
              <a:t>‹#›</a:t>
            </a:fld>
            <a:endParaRPr lang="en-US"/>
          </a:p>
        </p:txBody>
      </p:sp>
      <p:grpSp>
        <p:nvGrpSpPr>
          <p:cNvPr id="1033" name="Group 1"/>
          <p:cNvGrpSpPr>
            <a:grpSpLocks/>
          </p:cNvGrpSpPr>
          <p:nvPr/>
        </p:nvGrpSpPr>
        <p:grpSpPr bwMode="auto">
          <a:xfrm>
            <a:off x="-25400" y="203200"/>
            <a:ext cx="122412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792" r:id="rId1"/>
    <p:sldLayoutId id="2147484784" r:id="rId2"/>
    <p:sldLayoutId id="2147484793" r:id="rId3"/>
    <p:sldLayoutId id="2147484785" r:id="rId4"/>
    <p:sldLayoutId id="2147484786" r:id="rId5"/>
    <p:sldLayoutId id="2147484787" r:id="rId6"/>
    <p:sldLayoutId id="2147484788" r:id="rId7"/>
    <p:sldLayoutId id="2147484789" r:id="rId8"/>
    <p:sldLayoutId id="2147484794" r:id="rId9"/>
    <p:sldLayoutId id="2147484790" r:id="rId10"/>
    <p:sldLayoutId id="2147484791" r:id="rId11"/>
  </p:sldLayoutIdLst>
  <p:txStyles>
    <p:titleStyle>
      <a:lvl1pPr algn="l" rtl="1" eaLnBrk="1" fontAlgn="base" hangingPunct="1">
        <a:spcBef>
          <a:spcPct val="0"/>
        </a:spcBef>
        <a:spcAft>
          <a:spcPct val="0"/>
        </a:spcAft>
        <a:defRPr sz="5000" kern="1200">
          <a:solidFill>
            <a:schemeClr val="tx2"/>
          </a:solidFill>
          <a:latin typeface="+mj-lt"/>
          <a:ea typeface="+mj-ea"/>
          <a:cs typeface="+mj-cs"/>
        </a:defRPr>
      </a:lvl1pPr>
      <a:lvl2pPr algn="l" rtl="1" eaLnBrk="1" fontAlgn="base" hangingPunct="1">
        <a:spcBef>
          <a:spcPct val="0"/>
        </a:spcBef>
        <a:spcAft>
          <a:spcPct val="0"/>
        </a:spcAft>
        <a:defRPr sz="5000">
          <a:solidFill>
            <a:schemeClr val="tx2"/>
          </a:solidFill>
          <a:latin typeface="Calibri" pitchFamily="34" charset="0"/>
        </a:defRPr>
      </a:lvl2pPr>
      <a:lvl3pPr algn="l" rtl="1" eaLnBrk="1" fontAlgn="base" hangingPunct="1">
        <a:spcBef>
          <a:spcPct val="0"/>
        </a:spcBef>
        <a:spcAft>
          <a:spcPct val="0"/>
        </a:spcAft>
        <a:defRPr sz="5000">
          <a:solidFill>
            <a:schemeClr val="tx2"/>
          </a:solidFill>
          <a:latin typeface="Calibri" pitchFamily="34" charset="0"/>
        </a:defRPr>
      </a:lvl3pPr>
      <a:lvl4pPr algn="l" rtl="1" eaLnBrk="1" fontAlgn="base" hangingPunct="1">
        <a:spcBef>
          <a:spcPct val="0"/>
        </a:spcBef>
        <a:spcAft>
          <a:spcPct val="0"/>
        </a:spcAft>
        <a:defRPr sz="5000">
          <a:solidFill>
            <a:schemeClr val="tx2"/>
          </a:solidFill>
          <a:latin typeface="Calibri" pitchFamily="34" charset="0"/>
        </a:defRPr>
      </a:lvl4pPr>
      <a:lvl5pPr algn="l" rtl="1" eaLnBrk="1" fontAlgn="base" hangingPunct="1">
        <a:spcBef>
          <a:spcPct val="0"/>
        </a:spcBef>
        <a:spcAft>
          <a:spcPct val="0"/>
        </a:spcAft>
        <a:defRPr sz="5000">
          <a:solidFill>
            <a:schemeClr val="tx2"/>
          </a:solidFill>
          <a:latin typeface="Calibri" pitchFamily="34" charset="0"/>
        </a:defRPr>
      </a:lvl5pPr>
      <a:lvl6pPr marL="457200" algn="l" rtl="1" eaLnBrk="1" fontAlgn="base" hangingPunct="1">
        <a:spcBef>
          <a:spcPct val="0"/>
        </a:spcBef>
        <a:spcAft>
          <a:spcPct val="0"/>
        </a:spcAft>
        <a:defRPr sz="5000">
          <a:solidFill>
            <a:schemeClr val="tx2"/>
          </a:solidFill>
          <a:latin typeface="Calibri" pitchFamily="34" charset="0"/>
        </a:defRPr>
      </a:lvl6pPr>
      <a:lvl7pPr marL="914400" algn="l" rtl="1" eaLnBrk="1" fontAlgn="base" hangingPunct="1">
        <a:spcBef>
          <a:spcPct val="0"/>
        </a:spcBef>
        <a:spcAft>
          <a:spcPct val="0"/>
        </a:spcAft>
        <a:defRPr sz="5000">
          <a:solidFill>
            <a:schemeClr val="tx2"/>
          </a:solidFill>
          <a:latin typeface="Calibri" pitchFamily="34" charset="0"/>
        </a:defRPr>
      </a:lvl7pPr>
      <a:lvl8pPr marL="1371600" algn="l" rtl="1" eaLnBrk="1" fontAlgn="base" hangingPunct="1">
        <a:spcBef>
          <a:spcPct val="0"/>
        </a:spcBef>
        <a:spcAft>
          <a:spcPct val="0"/>
        </a:spcAft>
        <a:defRPr sz="5000">
          <a:solidFill>
            <a:schemeClr val="tx2"/>
          </a:solidFill>
          <a:latin typeface="Calibri" pitchFamily="34" charset="0"/>
        </a:defRPr>
      </a:lvl8pPr>
      <a:lvl9pPr marL="1828800" algn="l" rtl="1" eaLnBrk="1" fontAlgn="base" hangingPunct="1">
        <a:spcBef>
          <a:spcPct val="0"/>
        </a:spcBef>
        <a:spcAft>
          <a:spcPct val="0"/>
        </a:spcAft>
        <a:defRPr sz="5000">
          <a:solidFill>
            <a:schemeClr val="tx2"/>
          </a:solidFill>
          <a:latin typeface="Calibri" pitchFamily="34" charset="0"/>
        </a:defRPr>
      </a:lvl9pPr>
    </p:titleStyle>
    <p:bodyStyle>
      <a:lvl1pPr marL="273050" indent="-273050" algn="r" rtl="1" eaLnBrk="1" fontAlgn="base" hangingPunct="1">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r" rtl="1"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r" rtl="1"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r" rtl="1" eaLnBrk="1" fontAlgn="base" hangingPunct="1">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r" rtl="1" eaLnBrk="1" fontAlgn="base" hangingPunct="1">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hyperlink" Target="http://shadman.myvali.com/wp-content/uploads/2013/07/Picture8.jpg" TargetMode="External"/><Relationship Id="rId1" Type="http://schemas.openxmlformats.org/officeDocument/2006/relationships/slideLayout" Target="../slideLayouts/slideLayout2.xml"/><Relationship Id="rId6" Type="http://schemas.openxmlformats.org/officeDocument/2006/relationships/hyperlink" Target="http://shadman.myvali.com/wp-content/uploads/2013/07/Picture6.jpg" TargetMode="External"/><Relationship Id="rId5" Type="http://schemas.openxmlformats.org/officeDocument/2006/relationships/image" Target="../media/image20.png"/><Relationship Id="rId4" Type="http://schemas.openxmlformats.org/officeDocument/2006/relationships/hyperlink" Target="http://shadman.myvali.com/wp-content/uploads/2013/07/Picture9.p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ideo" Target="file:///C:\Users\10926\Desktop\&#1662;&#1575;&#1608;&#1585;%20&#1580;&#1585;&#1740;&#1575;&#1606;%20&#1588;&#1740;&#1585;&#1575;&#1586;&#1740;\12.mpg"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4.xml"/><Relationship Id="rId1" Type="http://schemas.openxmlformats.org/officeDocument/2006/relationships/video" Target="file:///C:\Users\10926\Desktop\&#1662;&#1575;&#1608;&#1585;%20&#1580;&#1585;&#1740;&#1575;&#1606;%20&#1588;&#1740;&#1585;&#1575;&#1586;&#1740;\&#1575;&#1606;&#1601;&#1580;&#1575;&#1585;&#1575;&#1578;%20&#1662;&#1575;&#1705;&#1587;&#1578;&#1575;&#1606;.mp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ideo" Target="file:///C:\Users\10926\Desktop\&#1662;&#1575;&#1608;&#1585;%20&#1580;&#1585;&#1740;&#1575;&#1606;%20&#1588;&#1740;&#1585;&#1575;&#1586;&#1740;\&#1578;&#1608;&#1607;&#1740;&#1606;%20&#1576;&#1607;%20&#1593;&#1575;&#1740;&#1588;&#1607;.mpg"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ideo" Target="file:///C:\Users\10926\Desktop\&#1662;&#1575;&#1608;&#1585;%20&#1580;&#1585;&#1740;&#1575;&#1606;%20&#1588;&#1740;&#1585;&#1575;&#1586;&#1740;\&#1578;&#1601;&#1585;&#1602;&#1607;.mpg"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ideo" Target="file:///C:\Users\10926\Desktop\&#1662;&#1575;&#1608;&#1585;%20&#1580;&#1585;&#1740;&#1575;&#1606;%20&#1588;&#1740;&#1585;&#1575;&#1586;&#1740;\&#1580;&#1583;&#1575;&#1740;&#1740;%20&#1583;&#1740;&#1606;%20&#1608;&#1587;&#1740;&#1575;&#1587;&#1578;.m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video" Target="file:///C:\Users\10926\Desktop\&#1662;&#1575;&#1608;&#1585;%20&#1580;&#1585;&#1740;&#1575;&#1606;%20&#1588;&#1740;&#1585;&#1575;&#1586;&#1740;\&#1578;&#1582;&#1585;&#1740;&#1576;%20&#1585;&#1607;&#1576;&#1585;&#1740;.mpg"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video" Target="file:///C:\Users\10926\Desktop\&#1662;&#1575;&#1608;&#1585;%20&#1580;&#1585;&#1740;&#1575;&#1606;%20&#1588;&#1740;&#1585;&#1575;&#1586;&#1740;\&#1601;&#1578;&#1606;&#1607;%20&#1608;&#1606;&#1601;&#1575;&#1602;.mpg"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ideo" Target="file:///C:\Users\10926\Desktop\&#1662;&#1575;&#1608;&#1585;%20&#1580;&#1585;&#1740;&#1575;&#1606;%20&#1588;&#1740;&#1585;&#1575;&#1586;&#1740;\&#1601;&#1604;&#1587;&#1591;&#1740;&#1606;.mpg"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video" Target="file:///C:\Users\10926\Desktop\&#1662;&#1575;&#1608;&#1585;%20&#1580;&#1585;&#1740;&#1575;&#1606;%20&#1588;&#1740;&#1585;&#1575;&#1586;&#1740;\&#1578;&#1576;&#1604;&#1740;&#1594;%20&#1602;&#1605;&#1607;%20&#1586;&#1606;&#1740;.mpg"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4.xml"/><Relationship Id="rId1" Type="http://schemas.openxmlformats.org/officeDocument/2006/relationships/video" Target="file:///C:\Users\10926\Desktop\&#1662;&#1575;&#1608;&#1585;%20&#1580;&#1585;&#1740;&#1575;&#1606;%20&#1588;&#1740;&#1585;&#1575;&#1586;&#1740;\New%20-%20&#1583;&#1575;&#1606;&#1588;&#1605;&#1606;&#1583;.mpg" TargetMode="External"/><Relationship Id="rId4" Type="http://schemas.openxmlformats.org/officeDocument/2006/relationships/image" Target="../media/image52.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6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5.xml"/><Relationship Id="rId5" Type="http://schemas.openxmlformats.org/officeDocument/2006/relationships/image" Target="../media/image60.png"/><Relationship Id="rId4" Type="http://schemas.openxmlformats.org/officeDocument/2006/relationships/image" Target="../media/image59.jpeg"/></Relationships>
</file>

<file path=ppt/slides/_rels/slide6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6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7.xml.rels><?xml version="1.0" encoding="UTF-8" standalone="yes"?>
<Relationships xmlns="http://schemas.openxmlformats.org/package/2006/relationships"><Relationship Id="rId3" Type="http://schemas.openxmlformats.org/officeDocument/2006/relationships/hyperlink" Target="http://fa.wikipedia.org/wiki/%D9%86%D8%A7%D8%B5%D8%B1%D8%A7%D9%84%D8%AF%DB%8C%D9%86_%D8%B4%D8%A7%D9%87"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7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7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slideLayout" Target="../slideLayouts/slideLayout2.xml"/><Relationship Id="rId1" Type="http://schemas.openxmlformats.org/officeDocument/2006/relationships/video" Target="file:///C:\Users\10926\Desktop\&#1662;&#1575;&#1608;&#1585;%20&#1580;&#1585;&#1740;&#1575;&#1606;%20&#1588;&#1740;&#1585;&#1575;&#1586;&#1740;\&#1608;&#1589;&#1740;&#1578;%20&#1606;&#1575;&#1605;&#1607;%20&#1575;&#1605;&#1575;&#1605;.mpg" TargetMode="External"/></Relationships>
</file>

<file path=ppt/slides/_rels/slide79.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F:\طرح بسم الله\bism2.JPG"/>
          <p:cNvPicPr>
            <a:picLocks noChangeAspect="1" noChangeArrowheads="1"/>
          </p:cNvPicPr>
          <p:nvPr/>
        </p:nvPicPr>
        <p:blipFill>
          <a:blip r:embed="rId2">
            <a:grayscl/>
          </a:blip>
          <a:srcRect/>
          <a:stretch>
            <a:fillRect/>
          </a:stretch>
        </p:blipFill>
        <p:spPr bwMode="auto">
          <a:xfrm>
            <a:off x="731523" y="169817"/>
            <a:ext cx="10175967" cy="6283234"/>
          </a:xfrm>
          <a:prstGeom prst="roundRect">
            <a:avLst>
              <a:gd name="adj" fmla="val 23170"/>
            </a:avLst>
          </a:prstGeom>
          <a:solidFill>
            <a:schemeClr val="accent1">
              <a:lumMod val="40000"/>
              <a:lumOff val="60000"/>
            </a:schemeClr>
          </a:solid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slide(fromBottom)">
                                      <p:cBhvr>
                                        <p:cTn id="7" dur="5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0038"/>
            <a:ext cx="10972800" cy="1143000"/>
          </a:xfrm>
        </p:spPr>
        <p:txBody>
          <a:bodyPr/>
          <a:lstStyle/>
          <a:p>
            <a:pPr algn="ctr">
              <a:defRPr/>
            </a:pPr>
            <a:r>
              <a:rPr lang="fa-IR" sz="6600" b="1" dirty="0" smtClean="0">
                <a:solidFill>
                  <a:schemeClr val="bg2">
                    <a:lumMod val="10000"/>
                  </a:schemeClr>
                </a:solidFill>
                <a:cs typeface="B Nazanin" pitchFamily="2" charset="-78"/>
              </a:rPr>
              <a:t>پسران سید میرزا مهدی شیرازی</a:t>
            </a:r>
            <a:endParaRPr lang="fa-IR" sz="6000" dirty="0">
              <a:cs typeface="B Nazanin" pitchFamily="2" charset="-78"/>
            </a:endParaRPr>
          </a:p>
        </p:txBody>
      </p:sp>
      <p:pic>
        <p:nvPicPr>
          <p:cNvPr id="6" name="Picture 1" descr="سید حسن شیرازی"/>
          <p:cNvPicPr>
            <a:picLocks noChangeAspect="1" noChangeArrowheads="1"/>
          </p:cNvPicPr>
          <p:nvPr/>
        </p:nvPicPr>
        <p:blipFill>
          <a:blip r:embed="rId2"/>
          <a:srcRect/>
          <a:stretch>
            <a:fillRect/>
          </a:stretch>
        </p:blipFill>
        <p:spPr bwMode="auto">
          <a:xfrm>
            <a:off x="9063260" y="1554879"/>
            <a:ext cx="2806399" cy="44881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74" descr="34"/>
          <p:cNvPicPr>
            <a:picLocks noChangeAspect="1" noChangeArrowheads="1"/>
          </p:cNvPicPr>
          <p:nvPr/>
        </p:nvPicPr>
        <p:blipFill>
          <a:blip r:embed="rId3"/>
          <a:srcRect/>
          <a:stretch>
            <a:fillRect/>
          </a:stretch>
        </p:blipFill>
        <p:spPr bwMode="auto">
          <a:xfrm>
            <a:off x="6056244" y="1524000"/>
            <a:ext cx="2956794" cy="45454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2" descr="سید صادق شیرازی"/>
          <p:cNvPicPr>
            <a:picLocks noChangeAspect="1" noChangeArrowheads="1"/>
          </p:cNvPicPr>
          <p:nvPr/>
        </p:nvPicPr>
        <p:blipFill>
          <a:blip r:embed="rId4"/>
          <a:srcRect/>
          <a:stretch>
            <a:fillRect/>
          </a:stretch>
        </p:blipFill>
        <p:spPr bwMode="auto">
          <a:xfrm>
            <a:off x="3079375" y="1452281"/>
            <a:ext cx="2918013" cy="46437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1" descr="سید مجتبی شیرازی"/>
          <p:cNvPicPr>
            <a:picLocks noChangeAspect="1" noChangeArrowheads="1"/>
          </p:cNvPicPr>
          <p:nvPr/>
        </p:nvPicPr>
        <p:blipFill>
          <a:blip r:embed="rId5"/>
          <a:srcRect/>
          <a:stretch>
            <a:fillRect/>
          </a:stretch>
        </p:blipFill>
        <p:spPr bwMode="auto">
          <a:xfrm>
            <a:off x="188258" y="1517835"/>
            <a:ext cx="2783542" cy="46046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11"/>
          <p:cNvSpPr/>
          <p:nvPr/>
        </p:nvSpPr>
        <p:spPr>
          <a:xfrm>
            <a:off x="9183688" y="5943600"/>
            <a:ext cx="2663825"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sz="3200" b="1" dirty="0">
                <a:solidFill>
                  <a:srgbClr val="C00000"/>
                </a:solidFill>
              </a:rPr>
              <a:t>سید حسن شیرازی</a:t>
            </a:r>
          </a:p>
        </p:txBody>
      </p:sp>
      <p:sp>
        <p:nvSpPr>
          <p:cNvPr id="13" name="Rectangle 12"/>
          <p:cNvSpPr/>
          <p:nvPr/>
        </p:nvSpPr>
        <p:spPr>
          <a:xfrm>
            <a:off x="6122988" y="5943600"/>
            <a:ext cx="2941637"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sz="2800" b="1" dirty="0">
                <a:solidFill>
                  <a:srgbClr val="C00000"/>
                </a:solidFill>
              </a:rPr>
              <a:t>سید محمد شیرازی</a:t>
            </a:r>
          </a:p>
        </p:txBody>
      </p:sp>
      <p:sp>
        <p:nvSpPr>
          <p:cNvPr id="14" name="Rectangle 13"/>
          <p:cNvSpPr/>
          <p:nvPr/>
        </p:nvSpPr>
        <p:spPr>
          <a:xfrm>
            <a:off x="3008313" y="5943600"/>
            <a:ext cx="2941637"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sz="3200" b="1" dirty="0">
                <a:solidFill>
                  <a:srgbClr val="C00000"/>
                </a:solidFill>
              </a:rPr>
              <a:t>سید صادق شیرازی</a:t>
            </a:r>
          </a:p>
        </p:txBody>
      </p:sp>
      <p:sp>
        <p:nvSpPr>
          <p:cNvPr id="15" name="Rectangle 14"/>
          <p:cNvSpPr/>
          <p:nvPr/>
        </p:nvSpPr>
        <p:spPr>
          <a:xfrm>
            <a:off x="185738" y="5943600"/>
            <a:ext cx="2689225"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sz="2800" b="1" dirty="0">
                <a:solidFill>
                  <a:srgbClr val="C00000"/>
                </a:solidFill>
              </a:rPr>
              <a:t>سید مجتبی شیرازی</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ox(in)">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ox(in)">
                                      <p:cBhvr>
                                        <p:cTn id="37" dur="5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ox(i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1" descr="سید حسن شیرازی"/>
          <p:cNvPicPr>
            <a:picLocks noChangeAspect="1" noChangeArrowheads="1"/>
          </p:cNvPicPr>
          <p:nvPr/>
        </p:nvPicPr>
        <p:blipFill>
          <a:blip r:embed="rId2"/>
          <a:srcRect/>
          <a:stretch>
            <a:fillRect/>
          </a:stretch>
        </p:blipFill>
        <p:spPr bwMode="auto">
          <a:xfrm>
            <a:off x="197303" y="2229078"/>
            <a:ext cx="3461836" cy="37433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318" name="Rectangle 2"/>
          <p:cNvSpPr>
            <a:spLocks noChangeArrowheads="1"/>
          </p:cNvSpPr>
          <p:nvPr/>
        </p:nvSpPr>
        <p:spPr bwMode="auto">
          <a:xfrm>
            <a:off x="0" y="0"/>
            <a:ext cx="12192000" cy="1200150"/>
          </a:xfrm>
          <a:prstGeom prst="rect">
            <a:avLst/>
          </a:prstGeom>
          <a:noFill/>
          <a:ln w="9525">
            <a:noFill/>
            <a:miter lim="800000"/>
            <a:headEnd/>
            <a:tailEnd/>
          </a:ln>
        </p:spPr>
        <p:txBody>
          <a:bodyPr anchor="ctr">
            <a:spAutoFit/>
          </a:bodyPr>
          <a:lstStyle/>
          <a:p>
            <a:pPr algn="ctr">
              <a:defRPr/>
            </a:pPr>
            <a:r>
              <a:rPr lang="fa-IR" sz="7200" b="1" dirty="0">
                <a:solidFill>
                  <a:schemeClr val="bg2">
                    <a:lumMod val="10000"/>
                  </a:schemeClr>
                </a:solidFill>
                <a:ea typeface="Times New Roman" pitchFamily="18" charset="0"/>
                <a:cs typeface="Arial" pitchFamily="34" charset="0"/>
              </a:rPr>
              <a:t>1- </a:t>
            </a:r>
            <a:r>
              <a:rPr lang="ar-SA" sz="7200" b="1" dirty="0">
                <a:solidFill>
                  <a:schemeClr val="bg2">
                    <a:lumMod val="10000"/>
                  </a:schemeClr>
                </a:solidFill>
                <a:ea typeface="Times New Roman" pitchFamily="18" charset="0"/>
                <a:cs typeface="Arial" pitchFamily="34" charset="0"/>
              </a:rPr>
              <a:t>سید حسن شیرازی</a:t>
            </a:r>
            <a:r>
              <a:rPr lang="en-US" sz="7200" b="1" dirty="0">
                <a:solidFill>
                  <a:schemeClr val="bg2">
                    <a:lumMod val="10000"/>
                  </a:schemeClr>
                </a:solidFill>
                <a:ea typeface="Times New Roman" pitchFamily="18" charset="0"/>
                <a:cs typeface="Arial" pitchFamily="34" charset="0"/>
              </a:rPr>
              <a:t> </a:t>
            </a:r>
            <a:endParaRPr lang="en-US" sz="6600" b="1" dirty="0">
              <a:solidFill>
                <a:schemeClr val="bg2">
                  <a:lumMod val="10000"/>
                </a:schemeClr>
              </a:solidFill>
            </a:endParaRPr>
          </a:p>
        </p:txBody>
      </p:sp>
      <p:sp>
        <p:nvSpPr>
          <p:cNvPr id="15367" name="Rectangle 8"/>
          <p:cNvSpPr>
            <a:spLocks noChangeArrowheads="1"/>
          </p:cNvSpPr>
          <p:nvPr/>
        </p:nvSpPr>
        <p:spPr bwMode="auto">
          <a:xfrm>
            <a:off x="3556000" y="2293031"/>
            <a:ext cx="84328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Low" rtl="1"/>
            <a:r>
              <a:rPr lang="ar-SA" sz="4000" b="1" dirty="0">
                <a:ea typeface="Majalla UI"/>
                <a:cs typeface="B Nazanin" pitchFamily="2" charset="-78"/>
              </a:rPr>
              <a:t>در</a:t>
            </a:r>
            <a:r>
              <a:rPr lang="ar-SA" sz="3200" b="1" dirty="0">
                <a:ea typeface="Majalla UI"/>
                <a:cs typeface="B Nazanin" pitchFamily="2" charset="-78"/>
              </a:rPr>
              <a:t> عراق زندانی شد بعد از آزادی به سوریه </a:t>
            </a:r>
            <a:r>
              <a:rPr lang="fa-IR" sz="3200" b="1" dirty="0">
                <a:ea typeface="Majalla UI"/>
                <a:cs typeface="B Nazanin" pitchFamily="2" charset="-78"/>
              </a:rPr>
              <a:t> </a:t>
            </a:r>
            <a:r>
              <a:rPr lang="ar-SA" sz="3200" b="1" dirty="0">
                <a:ea typeface="Majalla UI"/>
                <a:cs typeface="B Nazanin" pitchFamily="2" charset="-78"/>
              </a:rPr>
              <a:t>رفت وتوسط ایادی حزب بعث </a:t>
            </a:r>
            <a:r>
              <a:rPr lang="ar-SA" sz="3200" b="1" dirty="0" smtClean="0">
                <a:ea typeface="Majalla UI"/>
                <a:cs typeface="B Nazanin" pitchFamily="2" charset="-78"/>
              </a:rPr>
              <a:t>( </a:t>
            </a:r>
            <a:r>
              <a:rPr lang="ar-SA" sz="3200" b="1" dirty="0">
                <a:ea typeface="Majalla UI"/>
                <a:cs typeface="B Nazanin" pitchFamily="2" charset="-78"/>
              </a:rPr>
              <a:t>هنگامی که به مجلس یادبود «شهید محمد باقر صدر» می رفت ) </a:t>
            </a:r>
            <a:r>
              <a:rPr lang="fa-IR" sz="3200" b="1" dirty="0">
                <a:ea typeface="Majalla UI"/>
                <a:cs typeface="B Nazanin" pitchFamily="2" charset="-78"/>
              </a:rPr>
              <a:t>ترور شد</a:t>
            </a:r>
            <a:r>
              <a:rPr lang="ar-SA" sz="3200" b="1" dirty="0">
                <a:ea typeface="Majalla UI"/>
                <a:cs typeface="B Nazanin" pitchFamily="2" charset="-78"/>
              </a:rPr>
              <a:t>. جنازه ی </a:t>
            </a:r>
            <a:r>
              <a:rPr lang="fa-IR" sz="3200" b="1" dirty="0">
                <a:ea typeface="Majalla UI"/>
                <a:cs typeface="B Nazanin" pitchFamily="2" charset="-78"/>
              </a:rPr>
              <a:t>او</a:t>
            </a:r>
            <a:r>
              <a:rPr lang="ar-SA" sz="3200" b="1" dirty="0">
                <a:ea typeface="Majalla UI"/>
                <a:cs typeface="B Nazanin" pitchFamily="2" charset="-78"/>
              </a:rPr>
              <a:t> پس از انتقال به قم و نماز«آیت الله العظمی مرعشی نجفی» بر آن، در حرم حضرت معصومه (س) به خاک سپرده شد. </a:t>
            </a:r>
            <a:endParaRPr lang="en-US" sz="3200" b="1" dirty="0">
              <a:ea typeface="Majalla UI"/>
              <a:cs typeface="B Nazanin" pitchFamily="2" charset="-78"/>
            </a:endParaRPr>
          </a:p>
          <a:p>
            <a:pPr algn="justLow" rtl="1"/>
            <a:endParaRPr lang="fa-IR" sz="2800" b="1" dirty="0">
              <a:ea typeface="Majalla UI"/>
              <a:cs typeface="B Nazanin" pitchFamily="2"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0897"/>
                                        </p:tgtEl>
                                        <p:attrNameLst>
                                          <p:attrName>style.visibility</p:attrName>
                                        </p:attrNameLst>
                                      </p:cBhvr>
                                      <p:to>
                                        <p:strVal val="visible"/>
                                      </p:to>
                                    </p:set>
                                    <p:animEffect transition="in" filter="box(in)">
                                      <p:cBhvr>
                                        <p:cTn id="7" dur="500"/>
                                        <p:tgtEl>
                                          <p:spTgt spid="808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367"/>
                                        </p:tgtEl>
                                        <p:attrNameLst>
                                          <p:attrName>style.visibility</p:attrName>
                                        </p:attrNameLst>
                                      </p:cBhvr>
                                      <p:to>
                                        <p:strVal val="visible"/>
                                      </p:to>
                                    </p:set>
                                    <p:animEffect transition="in" filter="box(in)">
                                      <p:cBhvr>
                                        <p:cTn id="12"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defRPr/>
            </a:pPr>
            <a:r>
              <a:rPr lang="ar-SA" sz="5400" b="1" dirty="0" smtClean="0">
                <a:solidFill>
                  <a:schemeClr val="bg2">
                    <a:lumMod val="10000"/>
                  </a:schemeClr>
                </a:solidFill>
                <a:ea typeface="Times New Roman" pitchFamily="18" charset="0"/>
                <a:cs typeface="B Nazanin" pitchFamily="2" charset="-78"/>
              </a:rPr>
              <a:t>سید حسن شیرازی</a:t>
            </a:r>
            <a:r>
              <a:rPr lang="en-US" sz="5400" b="1" dirty="0" smtClean="0">
                <a:solidFill>
                  <a:schemeClr val="bg2">
                    <a:lumMod val="10000"/>
                  </a:schemeClr>
                </a:solidFill>
                <a:ea typeface="Times New Roman" pitchFamily="18" charset="0"/>
                <a:cs typeface="B Nazanin" pitchFamily="2" charset="-78"/>
              </a:rPr>
              <a:t> </a:t>
            </a:r>
            <a:endParaRPr lang="fa-IR" dirty="0">
              <a:cs typeface="B Nazanin" pitchFamily="2" charset="-78"/>
            </a:endParaRPr>
          </a:p>
        </p:txBody>
      </p:sp>
      <p:sp>
        <p:nvSpPr>
          <p:cNvPr id="17411" name="Content Placeholder 5"/>
          <p:cNvSpPr>
            <a:spLocks noGrp="1"/>
          </p:cNvSpPr>
          <p:nvPr>
            <p:ph idx="1"/>
          </p:nvPr>
        </p:nvSpPr>
        <p:spPr/>
        <p:txBody>
          <a:bodyPr/>
          <a:lstStyle/>
          <a:p>
            <a:r>
              <a:rPr lang="ar-SA" sz="2800" smtClean="0">
                <a:ea typeface="Majalla UI"/>
                <a:cs typeface="B Nazanin" pitchFamily="2" charset="-78"/>
              </a:rPr>
              <a:t>سید حسن شیرازی پس از چندی عازم شامات گردید و به فعالیت‌های خود توسعه داد و علاوه بر سوریه در لبنان و مصر نیز به فعالیت پرداخت و در این زمینه با امام موسی صدر نیز روابط حسنه‌ای برقرار نمود؛ </a:t>
            </a:r>
            <a:r>
              <a:rPr lang="ar-SA" sz="2800" smtClean="0">
                <a:solidFill>
                  <a:srgbClr val="C00000"/>
                </a:solidFill>
                <a:ea typeface="Majalla UI"/>
                <a:cs typeface="B Nazanin" pitchFamily="2" charset="-78"/>
              </a:rPr>
              <a:t>روابطی که در نهایت به سبب تفکرات قشری و متعصبانه ی سید حسن پس از چندی به تیرگی انجامید و کار اختلاف وی با امام موسی صدر تا به جایی رسید که امام خمینی، پرداخت سهم امام به طلاب و شاگردان سید حسن شیرازی را حرام اعلام کرد </a:t>
            </a:r>
            <a:endParaRPr lang="en-US" sz="2800" smtClean="0">
              <a:solidFill>
                <a:srgbClr val="C00000"/>
              </a:solidFill>
              <a:cs typeface="B Nazanin" pitchFamily="2" charset="-78"/>
            </a:endParaRPr>
          </a:p>
          <a:p>
            <a:r>
              <a:rPr lang="ar-SA" sz="2400" smtClean="0">
                <a:ea typeface="Majalla UI"/>
                <a:cs typeface="B Nazanin" pitchFamily="2" charset="-78"/>
              </a:rPr>
              <a:t>و در مقابل سازمان امنیت رژیم پهلوی (ساواک) نیز برای قدرت‌گیری سید حسن تلاشهای بسیاری نمود؛ </a:t>
            </a:r>
            <a:r>
              <a:rPr lang="ar-SA" sz="2400" b="1" smtClean="0">
                <a:solidFill>
                  <a:srgbClr val="FF0000"/>
                </a:solidFill>
                <a:ea typeface="Majalla UI"/>
                <a:cs typeface="B Nazanin" pitchFamily="2" charset="-78"/>
              </a:rPr>
              <a:t>تلاشهایی که شهید چمران در جایی به آن اشاره و رسما اعلام می کند که طرفداران سید حسن با جنگ تبلیغاتی اعصاب ما را ناراحت می‌نمایند و شهدای ما را مسخره کرده، می‌گویند شهید نیستند زیرا فتوایی برای قتال از مرجع که لابد همان سید حسن شیرازی است وجود ندارد</a:t>
            </a:r>
            <a:r>
              <a:rPr lang="en-US" sz="2400" b="1" smtClean="0">
                <a:solidFill>
                  <a:srgbClr val="FF0000"/>
                </a:solidFill>
                <a:cs typeface="B Nazanin" pitchFamily="2" charset="-78"/>
              </a:rPr>
              <a:t>…</a:t>
            </a:r>
            <a:endParaRPr lang="fa-IR" sz="2000" b="1" smtClean="0">
              <a:solidFill>
                <a:srgbClr val="002060"/>
              </a:solidFill>
              <a:ea typeface="Majalla UI"/>
              <a:cs typeface="B Nazanin" pitchFamily="2" charset="-78"/>
            </a:endParaRPr>
          </a:p>
          <a:p>
            <a:endParaRPr lang="fa-IR" sz="2800" smtClean="0">
              <a:solidFill>
                <a:srgbClr val="C00000"/>
              </a:solidFill>
              <a:ea typeface="Majalla UI"/>
              <a:cs typeface="B Nazanin" pitchFamily="2" charset="-78"/>
            </a:endParaRPr>
          </a:p>
          <a:p>
            <a:endParaRPr lang="fa-IR" smtClean="0">
              <a:ea typeface="Majalla UI"/>
              <a:cs typeface="B Nazanin"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3986213" y="1514475"/>
            <a:ext cx="8205787" cy="5343525"/>
          </a:xfrm>
        </p:spPr>
        <p:txBody>
          <a:bodyPr>
            <a:normAutofit/>
          </a:bodyPr>
          <a:lstStyle/>
          <a:p>
            <a:pPr marL="274320" indent="-274320" eaLnBrk="1" fontAlgn="auto" hangingPunct="1">
              <a:spcAft>
                <a:spcPts val="0"/>
              </a:spcAft>
              <a:buClr>
                <a:schemeClr val="accent3"/>
              </a:buClr>
              <a:buFont typeface="Wingdings 2"/>
              <a:buNone/>
              <a:defRPr/>
            </a:pPr>
            <a:r>
              <a:rPr lang="fa-IR" sz="3900" b="1" dirty="0" smtClean="0">
                <a:cs typeface="B Nazanin" pitchFamily="2" charset="-78"/>
              </a:rPr>
              <a:t>الف:استقبال از امام</a:t>
            </a:r>
          </a:p>
          <a:p>
            <a:pPr marL="274320" indent="-274320" eaLnBrk="1" fontAlgn="auto" hangingPunct="1">
              <a:spcAft>
                <a:spcPts val="0"/>
              </a:spcAft>
              <a:buClr>
                <a:schemeClr val="accent3"/>
              </a:buClr>
              <a:buFont typeface="Wingdings 2"/>
              <a:buNone/>
              <a:defRPr/>
            </a:pPr>
            <a:r>
              <a:rPr lang="ar-SA" sz="3600" dirty="0" smtClean="0">
                <a:cs typeface="B Nazanin" pitchFamily="2" charset="-78"/>
              </a:rPr>
              <a:t>در خاطرات روز ورود امام به کربلا و سنگ تمام سید محمد شیرازی در استقبال از امام گفته شده است: «عصر روز جمعه </a:t>
            </a:r>
            <a:r>
              <a:rPr lang="fa-IR" sz="3600" dirty="0" smtClean="0">
                <a:cs typeface="B Nazanin" pitchFamily="2" charset="-78"/>
              </a:rPr>
              <a:t>16/۷/13۴۴</a:t>
            </a:r>
            <a:r>
              <a:rPr lang="ar-SA" sz="3600" dirty="0" smtClean="0">
                <a:cs typeface="B Nazanin" pitchFamily="2" charset="-78"/>
              </a:rPr>
              <a:t> امام خمینی همراه با شهید سید مصطفی و شماری از علما و روحانیان عازم کربلا شد. در سی کیلومتری شهر کربلا در قصبه «مسیب» نزدیک </a:t>
            </a:r>
            <a:r>
              <a:rPr lang="ar-SA" sz="4000" b="1" dirty="0" smtClean="0">
                <a:solidFill>
                  <a:srgbClr val="C00000"/>
                </a:solidFill>
                <a:cs typeface="B Nazanin" pitchFamily="2" charset="-78"/>
              </a:rPr>
              <a:t>پانصد نفر از علما و محصلان علوم اسلامی کربلا و نجف و شماری از مردم</a:t>
            </a:r>
            <a:r>
              <a:rPr lang="ar-SA" sz="3600" dirty="0" smtClean="0">
                <a:cs typeface="B Nazanin" pitchFamily="2" charset="-78"/>
              </a:rPr>
              <a:t> به استقبال امام شتافتند. </a:t>
            </a:r>
            <a:endParaRPr lang="fa-IR" sz="3600" dirty="0">
              <a:solidFill>
                <a:srgbClr val="C00000"/>
              </a:solidFill>
              <a:cs typeface="B Nazanin" pitchFamily="2" charset="-78"/>
            </a:endParaRPr>
          </a:p>
        </p:txBody>
      </p:sp>
      <p:pic>
        <p:nvPicPr>
          <p:cNvPr id="16389" name="Picture 74" descr="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8" y="1785938"/>
            <a:ext cx="357663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2"/>
          <p:cNvSpPr>
            <a:spLocks noChangeArrowheads="1"/>
          </p:cNvSpPr>
          <p:nvPr/>
        </p:nvSpPr>
        <p:spPr bwMode="auto">
          <a:xfrm>
            <a:off x="2801938" y="0"/>
            <a:ext cx="6877050" cy="1200150"/>
          </a:xfrm>
          <a:prstGeom prst="rect">
            <a:avLst/>
          </a:prstGeom>
          <a:noFill/>
          <a:ln w="9525">
            <a:noFill/>
            <a:miter lim="800000"/>
            <a:headEnd/>
            <a:tailEnd/>
          </a:ln>
        </p:spPr>
        <p:txBody>
          <a:bodyPr wrap="none" anchor="ctr">
            <a:spAutoFit/>
          </a:bodyPr>
          <a:lstStyle/>
          <a:p>
            <a:pPr algn="ctr">
              <a:defRPr/>
            </a:pPr>
            <a:r>
              <a:rPr lang="fa-IR" sz="7200" b="1" dirty="0">
                <a:solidFill>
                  <a:schemeClr val="bg2">
                    <a:lumMod val="10000"/>
                  </a:schemeClr>
                </a:solidFill>
                <a:ea typeface="Times New Roman" pitchFamily="18" charset="0"/>
                <a:cs typeface="Arial" pitchFamily="34" charset="0"/>
              </a:rPr>
              <a:t>2- </a:t>
            </a:r>
            <a:r>
              <a:rPr lang="ar-SA" sz="7200" b="1" dirty="0">
                <a:solidFill>
                  <a:schemeClr val="bg2">
                    <a:lumMod val="10000"/>
                  </a:schemeClr>
                </a:solidFill>
                <a:ea typeface="Times New Roman" pitchFamily="18" charset="0"/>
                <a:cs typeface="Arial" pitchFamily="34" charset="0"/>
              </a:rPr>
              <a:t>سید محمد شیرازی</a:t>
            </a:r>
            <a:endParaRPr lang="en-US" sz="8000" b="1" dirty="0">
              <a:solidFill>
                <a:schemeClr val="bg2">
                  <a:lumMod val="10000"/>
                </a:schemeClr>
              </a:solidFill>
              <a:ea typeface="Times New Roman" pitchFamily="18" charset="0"/>
              <a:cs typeface="Arial"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box(in)">
                                      <p:cBhvr>
                                        <p:cTn id="7" dur="500"/>
                                        <p:tgtEl>
                                          <p:spTgt spid="163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500"/>
                                        <p:tgtEl>
                                          <p:spTgt spid="6">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ox(in)">
                                      <p:cBhvr>
                                        <p:cTn id="1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3576638" y="968375"/>
            <a:ext cx="8615362" cy="5889625"/>
          </a:xfrm>
        </p:spPr>
        <p:txBody>
          <a:bodyPr>
            <a:normAutofit lnSpcReduction="10000"/>
          </a:bodyPr>
          <a:lstStyle/>
          <a:p>
            <a:pPr marL="274320" indent="-274320" eaLnBrk="1" fontAlgn="auto" hangingPunct="1">
              <a:spcAft>
                <a:spcPts val="0"/>
              </a:spcAft>
              <a:buClr>
                <a:schemeClr val="accent3"/>
              </a:buClr>
              <a:buFont typeface="Wingdings 2"/>
              <a:buNone/>
              <a:defRPr/>
            </a:pPr>
            <a:r>
              <a:rPr lang="fa-IR" sz="3900" b="1" dirty="0" smtClean="0">
                <a:cs typeface="B Nazanin" pitchFamily="2" charset="-78"/>
              </a:rPr>
              <a:t>الف:استقبال از امام</a:t>
            </a:r>
          </a:p>
          <a:p>
            <a:pPr marL="274320" indent="-274320" eaLnBrk="1" fontAlgn="auto" hangingPunct="1">
              <a:spcAft>
                <a:spcPts val="0"/>
              </a:spcAft>
              <a:buClr>
                <a:schemeClr val="accent3"/>
              </a:buClr>
              <a:buFont typeface="Wingdings 2"/>
              <a:buNone/>
              <a:defRPr/>
            </a:pPr>
            <a:r>
              <a:rPr lang="ar-SA" sz="3200" dirty="0" smtClean="0">
                <a:cs typeface="B Nazanin" pitchFamily="2" charset="-78"/>
              </a:rPr>
              <a:t>هنگام ورود به کربلا بلندگوی صحن مطهر امام حسین (ع) به صدا در آمد و ورود امام خمینی را به پیشگاه قهرمان شهید کربلا حضرت حسین بن علی علیه السلام و عموم اهالی آن شهر مقدس تبریک گفت و رو به آستانه حضرت امام حسین (ع) کرد و گفت: </a:t>
            </a:r>
            <a:r>
              <a:rPr lang="ar-SA" sz="3200" b="1" dirty="0" smtClean="0">
                <a:solidFill>
                  <a:srgbClr val="C00000"/>
                </a:solidFill>
                <a:cs typeface="B Nazanin" pitchFamily="2" charset="-78"/>
              </a:rPr>
              <a:t>«امروز یکی از فرزندان فداکارت که به پیروی از راه و فکر تو قیام کرده و آوارگی کشیده به حضورت می­آید» </a:t>
            </a:r>
            <a:r>
              <a:rPr lang="ar-SA" sz="3200" dirty="0" smtClean="0">
                <a:cs typeface="B Nazanin" pitchFamily="2" charset="-78"/>
              </a:rPr>
              <a:t>آنگاه خطاب به امام خمینی گفت: </a:t>
            </a:r>
            <a:r>
              <a:rPr lang="ar-SA" sz="3200" b="1" dirty="0" smtClean="0">
                <a:solidFill>
                  <a:srgbClr val="C00000"/>
                </a:solidFill>
                <a:cs typeface="B Nazanin" pitchFamily="2" charset="-78"/>
              </a:rPr>
              <a:t>«ای مجاهد!، ای قائد! به شهر جدت حسین خوش آمدی»</a:t>
            </a:r>
            <a:r>
              <a:rPr lang="ar-SA" sz="3200" dirty="0" smtClean="0">
                <a:cs typeface="B Nazanin" pitchFamily="2" charset="-78"/>
              </a:rPr>
              <a:t>. </a:t>
            </a:r>
            <a:endParaRPr lang="fa-IR" sz="3200" dirty="0" smtClean="0">
              <a:cs typeface="B Nazanin" pitchFamily="2" charset="-78"/>
            </a:endParaRPr>
          </a:p>
          <a:p>
            <a:pPr marL="274320" indent="-274320" eaLnBrk="1" fontAlgn="auto" hangingPunct="1">
              <a:spcAft>
                <a:spcPts val="0"/>
              </a:spcAft>
              <a:buClr>
                <a:schemeClr val="accent3"/>
              </a:buClr>
              <a:buFont typeface="Wingdings 2"/>
              <a:buNone/>
              <a:defRPr/>
            </a:pPr>
            <a:r>
              <a:rPr lang="ar-SA" sz="3200" dirty="0" smtClean="0">
                <a:cs typeface="B Nazanin" pitchFamily="2" charset="-78"/>
              </a:rPr>
              <a:t>پلاکاردی در درب قبله صحن مطهر حضرت امام حسین (ع) بالا برده بودند که این شعار روی آن جلب نظر می‌کرد: </a:t>
            </a:r>
            <a:r>
              <a:rPr lang="ar-SA" sz="3200" b="1" dirty="0" smtClean="0">
                <a:solidFill>
                  <a:srgbClr val="7030A0"/>
                </a:solidFill>
                <a:cs typeface="B Nazanin" pitchFamily="2" charset="-78"/>
              </a:rPr>
              <a:t>«ترفوف رای</a:t>
            </a:r>
            <a:r>
              <a:rPr lang="fa-IR" sz="3200" b="1" dirty="0" smtClean="0">
                <a:solidFill>
                  <a:srgbClr val="7030A0"/>
                </a:solidFill>
                <a:cs typeface="B Nazanin" pitchFamily="2" charset="-78"/>
              </a:rPr>
              <a:t>ة </a:t>
            </a:r>
            <a:r>
              <a:rPr lang="ar-SA" sz="3200" b="1" dirty="0" smtClean="0">
                <a:solidFill>
                  <a:srgbClr val="7030A0"/>
                </a:solidFill>
                <a:cs typeface="B Nazanin" pitchFamily="2" charset="-78"/>
              </a:rPr>
              <a:t>الاسلام بید آی</a:t>
            </a:r>
            <a:r>
              <a:rPr lang="fa-IR" sz="3200" b="1" dirty="0" smtClean="0">
                <a:solidFill>
                  <a:srgbClr val="7030A0"/>
                </a:solidFill>
                <a:cs typeface="B Nazanin" pitchFamily="2" charset="-78"/>
              </a:rPr>
              <a:t>ة</a:t>
            </a:r>
            <a:r>
              <a:rPr lang="ar-SA" sz="3200" b="1" dirty="0" smtClean="0">
                <a:solidFill>
                  <a:srgbClr val="7030A0"/>
                </a:solidFill>
                <a:cs typeface="B Nazanin" pitchFamily="2" charset="-78"/>
              </a:rPr>
              <a:t> الله الخمینی</a:t>
            </a:r>
            <a:r>
              <a:rPr lang="fa-IR" sz="3200" b="1" dirty="0" smtClean="0">
                <a:solidFill>
                  <a:srgbClr val="7030A0"/>
                </a:solidFill>
                <a:cs typeface="B Nazanin" pitchFamily="2" charset="-78"/>
              </a:rPr>
              <a:t>»</a:t>
            </a:r>
            <a:endParaRPr lang="fa-IR" sz="3200" b="1" dirty="0">
              <a:solidFill>
                <a:srgbClr val="7030A0"/>
              </a:solidFill>
              <a:cs typeface="B Nazanin" pitchFamily="2" charset="-78"/>
            </a:endParaRPr>
          </a:p>
        </p:txBody>
      </p:sp>
      <p:pic>
        <p:nvPicPr>
          <p:cNvPr id="19459" name="Picture 74" descr="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8" y="1785938"/>
            <a:ext cx="347186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2"/>
          <p:cNvSpPr>
            <a:spLocks noChangeArrowheads="1"/>
          </p:cNvSpPr>
          <p:nvPr/>
        </p:nvSpPr>
        <p:spPr bwMode="auto">
          <a:xfrm>
            <a:off x="2801938" y="0"/>
            <a:ext cx="5795962" cy="1200150"/>
          </a:xfrm>
          <a:prstGeom prst="rect">
            <a:avLst/>
          </a:prstGeom>
          <a:noFill/>
          <a:ln w="9525">
            <a:noFill/>
            <a:miter lim="800000"/>
            <a:headEnd/>
            <a:tailEnd/>
          </a:ln>
        </p:spPr>
        <p:txBody>
          <a:bodyPr wrap="none" anchor="ctr">
            <a:spAutoFit/>
          </a:bodyPr>
          <a:lstStyle/>
          <a:p>
            <a:pPr algn="ctr">
              <a:defRPr/>
            </a:pPr>
            <a:r>
              <a:rPr lang="ar-SA" sz="7200" b="1" dirty="0">
                <a:solidFill>
                  <a:schemeClr val="bg2">
                    <a:lumMod val="10000"/>
                  </a:schemeClr>
                </a:solidFill>
                <a:ea typeface="Times New Roman" pitchFamily="18" charset="0"/>
                <a:cs typeface="Arial" pitchFamily="34" charset="0"/>
              </a:rPr>
              <a:t>سید محمد شیرازی</a:t>
            </a:r>
            <a:endParaRPr lang="en-US" sz="8000" b="1" dirty="0">
              <a:solidFill>
                <a:schemeClr val="bg2">
                  <a:lumMod val="10000"/>
                </a:schemeClr>
              </a:solidFill>
              <a:ea typeface="Times New Roman" pitchFamily="18" charset="0"/>
              <a:cs typeface="Arial"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ox(in)">
                                      <p:cBhvr>
                                        <p:cTn id="7" dur="500"/>
                                        <p:tgtEl>
                                          <p:spTgt spid="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ox(in)">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77813" y="390525"/>
            <a:ext cx="11701462" cy="838200"/>
          </a:xfrm>
        </p:spPr>
        <p:txBody>
          <a:bodyPr/>
          <a:lstStyle/>
          <a:p>
            <a:pPr algn="ctr" eaLnBrk="1" hangingPunct="1"/>
            <a:r>
              <a:rPr lang="ar-SA" sz="3600" b="1" dirty="0" smtClean="0">
                <a:solidFill>
                  <a:schemeClr val="tx1"/>
                </a:solidFill>
                <a:cs typeface="B Nazanin" pitchFamily="2" charset="-78"/>
              </a:rPr>
              <a:t>سید محمد شیرازی نفر دوم سمت راست در استقبال از ورود امام به کربلا</a:t>
            </a:r>
            <a:endParaRPr lang="fa-IR" sz="3600" b="1" dirty="0" smtClean="0">
              <a:solidFill>
                <a:schemeClr val="tx1"/>
              </a:solidFill>
              <a:cs typeface="B Nazanin" pitchFamily="2" charset="-78"/>
            </a:endParaRPr>
          </a:p>
        </p:txBody>
      </p:sp>
      <p:sp>
        <p:nvSpPr>
          <p:cNvPr id="20483" name="Content Placeholder 2"/>
          <p:cNvSpPr>
            <a:spLocks noGrp="1"/>
          </p:cNvSpPr>
          <p:nvPr>
            <p:ph idx="1"/>
          </p:nvPr>
        </p:nvSpPr>
        <p:spPr/>
        <p:txBody>
          <a:bodyPr/>
          <a:lstStyle/>
          <a:p>
            <a:pPr eaLnBrk="1" hangingPunct="1"/>
            <a:endParaRPr lang="fa-IR" smtClean="0">
              <a:ea typeface="Majalla UI"/>
            </a:endParaRPr>
          </a:p>
        </p:txBody>
      </p:sp>
      <p:pic>
        <p:nvPicPr>
          <p:cNvPr id="17412" name="Picture 2" descr="13910830000138 PhotoL آنچه باید درباره جریان شیرازی‌‌ها و فرقه انحرافی در شیعه دانس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214438"/>
            <a:ext cx="1168717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ox(in)">
                                      <p:cBhvr>
                                        <p:cTn id="7" dur="500"/>
                                        <p:tgtEl>
                                          <p:spTgt spid="17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box(in)">
                                      <p:cBhvr>
                                        <p:cTn id="12"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0"/>
            <a:ext cx="10972800" cy="1143000"/>
          </a:xfrm>
        </p:spPr>
        <p:txBody>
          <a:bodyPr/>
          <a:lstStyle/>
          <a:p>
            <a:pPr algn="ctr">
              <a:defRPr/>
            </a:pPr>
            <a:r>
              <a:rPr lang="ar-SA" sz="5400" b="1" dirty="0" smtClean="0">
                <a:solidFill>
                  <a:schemeClr val="bg2">
                    <a:lumMod val="10000"/>
                  </a:schemeClr>
                </a:solidFill>
                <a:ea typeface="Times New Roman" pitchFamily="18" charset="0"/>
                <a:cs typeface="B Nazanin" pitchFamily="2" charset="-78"/>
              </a:rPr>
              <a:t>سید محمد شیرازی</a:t>
            </a:r>
            <a:endParaRPr lang="fa-IR" dirty="0">
              <a:cs typeface="B Nazanin" pitchFamily="2" charset="-78"/>
            </a:endParaRPr>
          </a:p>
        </p:txBody>
      </p:sp>
      <p:sp>
        <p:nvSpPr>
          <p:cNvPr id="4" name="Content Placeholder 3"/>
          <p:cNvSpPr>
            <a:spLocks noGrp="1"/>
          </p:cNvSpPr>
          <p:nvPr>
            <p:ph idx="1"/>
          </p:nvPr>
        </p:nvSpPr>
        <p:spPr>
          <a:xfrm>
            <a:off x="0" y="1397000"/>
            <a:ext cx="11980863" cy="5232400"/>
          </a:xfrm>
        </p:spPr>
        <p:txBody>
          <a:bodyPr/>
          <a:lstStyle/>
          <a:p>
            <a:pPr>
              <a:buFont typeface="Wingdings 2" pitchFamily="18" charset="2"/>
              <a:buNone/>
            </a:pPr>
            <a:r>
              <a:rPr lang="fa-IR" sz="3600" b="1" smtClean="0">
                <a:ea typeface="Majalla UI"/>
                <a:cs typeface="B Nazanin" pitchFamily="2" charset="-78"/>
              </a:rPr>
              <a:t>الف:استقبال از امام</a:t>
            </a:r>
          </a:p>
          <a:p>
            <a:pPr>
              <a:buFont typeface="Wingdings 2" pitchFamily="18" charset="2"/>
              <a:buNone/>
            </a:pPr>
            <a:r>
              <a:rPr lang="ar-SA" sz="2800" smtClean="0">
                <a:solidFill>
                  <a:srgbClr val="C00000"/>
                </a:solidFill>
                <a:ea typeface="Majalla UI"/>
                <a:cs typeface="B Nazanin" pitchFamily="2" charset="-78"/>
              </a:rPr>
              <a:t>در همین حال در مدخل شهر کربلا پشت صحن حضرت ابوالفضل</a:t>
            </a:r>
            <a:r>
              <a:rPr lang="fa-IR" sz="2800" smtClean="0">
                <a:solidFill>
                  <a:srgbClr val="C00000"/>
                </a:solidFill>
                <a:ea typeface="Majalla UI"/>
                <a:cs typeface="B Nazanin" pitchFamily="2" charset="-78"/>
              </a:rPr>
              <a:t> ع </a:t>
            </a:r>
            <a:r>
              <a:rPr lang="ar-SA" sz="2800" smtClean="0">
                <a:solidFill>
                  <a:srgbClr val="C00000"/>
                </a:solidFill>
                <a:ea typeface="Majalla UI"/>
                <a:cs typeface="B Nazanin" pitchFamily="2" charset="-78"/>
              </a:rPr>
              <a:t>و درب صحن حضرت سیدالشهدا (ع) چندین رأس گوسفند از طرف اهالی شهر قربانی شد</a:t>
            </a:r>
            <a:r>
              <a:rPr lang="ar-SA" sz="2800" smtClean="0">
                <a:ea typeface="Majalla UI"/>
                <a:cs typeface="B Nazanin" pitchFamily="2" charset="-78"/>
              </a:rPr>
              <a:t>… </a:t>
            </a:r>
            <a:endParaRPr lang="fa-IR" sz="2800" smtClean="0">
              <a:ea typeface="Majalla UI"/>
              <a:cs typeface="B Nazanin" pitchFamily="2" charset="-78"/>
            </a:endParaRPr>
          </a:p>
          <a:p>
            <a:pPr>
              <a:buFont typeface="Wingdings 2" pitchFamily="18" charset="2"/>
              <a:buNone/>
            </a:pPr>
            <a:r>
              <a:rPr lang="ar-SA" sz="2800" b="1" smtClean="0">
                <a:ea typeface="Majalla UI"/>
                <a:cs typeface="B Nazanin" pitchFamily="2" charset="-78"/>
              </a:rPr>
              <a:t>پس از زیارت، نماز مغرب و عشا را بنا به درخواست آقای سید محمد شیرازی به جای او در صحن مطهر برگزار شد و انبوهی از روحانیان و مردم به </a:t>
            </a:r>
            <a:r>
              <a:rPr lang="fa-IR" sz="2800" b="1" smtClean="0">
                <a:ea typeface="Majalla UI"/>
                <a:cs typeface="B Nazanin" pitchFamily="2" charset="-78"/>
              </a:rPr>
              <a:t>امام </a:t>
            </a:r>
            <a:r>
              <a:rPr lang="ar-SA" sz="2800" b="1" smtClean="0">
                <a:ea typeface="Majalla UI"/>
                <a:cs typeface="B Nazanin" pitchFamily="2" charset="-78"/>
              </a:rPr>
              <a:t>اقتدا کردند. پس از پایان نماز آقای شیرازی از طرف اهالی کربلا از امام خواست که اقلاً برای یک هفته در کربلا توقف نماید. این درخواست از طرف امام پذیرفته شد و امام مدت یک هفته ای که در کربلا توقف داشتند نماز را به جای آقای شیرازی به جماعت برگزار می‌کرد. </a:t>
            </a:r>
            <a:endParaRPr lang="fa-IR" sz="2800" b="1" smtClean="0">
              <a:ea typeface="Majalla UI"/>
              <a:cs typeface="B Nazanin" pitchFamily="2" charset="-78"/>
            </a:endParaRPr>
          </a:p>
          <a:p>
            <a:pPr>
              <a:buFont typeface="Wingdings 2" pitchFamily="18" charset="2"/>
              <a:buNone/>
            </a:pPr>
            <a:r>
              <a:rPr lang="ar-SA" sz="2800" smtClean="0">
                <a:ea typeface="Majalla UI"/>
                <a:cs typeface="B Nazanin" pitchFamily="2" charset="-78"/>
              </a:rPr>
              <a:t>در شب اول ورود امام به کربلا در اقامتگاه او نزدیک به پانصد نفر از روحانیان و مردم اطعام شدند و </a:t>
            </a:r>
            <a:r>
              <a:rPr lang="ar-SA" sz="2800" b="1" smtClean="0">
                <a:solidFill>
                  <a:srgbClr val="C00000"/>
                </a:solidFill>
                <a:ea typeface="Majalla UI"/>
                <a:cs typeface="B Nazanin" pitchFamily="2" charset="-78"/>
              </a:rPr>
              <a:t>جشن باشکوهی به مدت سه روز در کربلا برگزار شد </a:t>
            </a:r>
            <a:r>
              <a:rPr lang="ar-SA" sz="2800" smtClean="0">
                <a:ea typeface="Majalla UI"/>
                <a:cs typeface="B Nazanin" pitchFamily="2" charset="-78"/>
              </a:rPr>
              <a:t>و اشعار و قصاید زیبایی در مدح ایشان و نهضت اسلامی ایران سروده و خوانده شد</a:t>
            </a:r>
            <a:r>
              <a:rPr lang="en-US" sz="2800" smtClean="0">
                <a:cs typeface="B Nazanin" pitchFamily="2" charset="-78"/>
              </a:rPr>
              <a:t>.</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ox(in)">
                                      <p:cBhvr>
                                        <p:cTn id="7" dur="500"/>
                                        <p:tgtEl>
                                          <p:spTgt spid="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ox(in)">
                                      <p:cBhvr>
                                        <p:cTn id="12" dur="500"/>
                                        <p:tgtEl>
                                          <p:spTgt spid="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ox(in)">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36600" y="241300"/>
            <a:ext cx="10972800" cy="692150"/>
          </a:xfrm>
        </p:spPr>
        <p:txBody>
          <a:bodyPr/>
          <a:lstStyle/>
          <a:p>
            <a:pPr algn="ctr"/>
            <a:r>
              <a:rPr lang="fa-IR" sz="4800" b="1" dirty="0" smtClean="0">
                <a:solidFill>
                  <a:schemeClr val="tx1"/>
                </a:solidFill>
                <a:cs typeface="B Nazanin" pitchFamily="2" charset="-78"/>
              </a:rPr>
              <a:t>روابط سید محمد با امام(ره) به سردی گرایید:</a:t>
            </a:r>
          </a:p>
        </p:txBody>
      </p:sp>
      <p:sp>
        <p:nvSpPr>
          <p:cNvPr id="19459" name="Content Placeholder 2"/>
          <p:cNvSpPr>
            <a:spLocks noGrp="1"/>
          </p:cNvSpPr>
          <p:nvPr>
            <p:ph idx="1"/>
          </p:nvPr>
        </p:nvSpPr>
        <p:spPr>
          <a:xfrm>
            <a:off x="0" y="614363"/>
            <a:ext cx="12192000" cy="6426200"/>
          </a:xfrm>
        </p:spPr>
        <p:txBody>
          <a:bodyPr/>
          <a:lstStyle/>
          <a:p>
            <a:pPr>
              <a:buFont typeface="Wingdings 2" pitchFamily="18" charset="2"/>
              <a:buNone/>
            </a:pPr>
            <a:r>
              <a:rPr lang="fa-IR" sz="3200" b="1" smtClean="0">
                <a:ea typeface="Majalla UI"/>
                <a:cs typeface="B Nazanin" pitchFamily="2" charset="-78"/>
              </a:rPr>
              <a:t>ریشه ها</a:t>
            </a:r>
          </a:p>
          <a:p>
            <a:pPr>
              <a:buFont typeface="Wingdings 2" pitchFamily="18" charset="2"/>
              <a:buNone/>
            </a:pPr>
            <a:r>
              <a:rPr lang="fa-IR" sz="2800" smtClean="0">
                <a:ea typeface="Majalla UI"/>
                <a:cs typeface="B Nazanin" pitchFamily="2" charset="-78"/>
              </a:rPr>
              <a:t>بعد ازرحلت آیت الله حکیم ودرخواست </a:t>
            </a:r>
            <a:r>
              <a:rPr lang="ar-SA" sz="2800" smtClean="0">
                <a:ea typeface="Majalla UI"/>
                <a:cs typeface="B Nazanin" pitchFamily="2" charset="-78"/>
              </a:rPr>
              <a:t>علمای بزرگ عراق برای ارجاع مردم به مرجعیت امام</a:t>
            </a:r>
            <a:r>
              <a:rPr lang="fa-IR" sz="2800" smtClean="0">
                <a:ea typeface="Majalla UI"/>
                <a:cs typeface="B Nazanin" pitchFamily="2" charset="-78"/>
              </a:rPr>
              <a:t> خمینی ره  ، سید محمد شیرازی</a:t>
            </a:r>
            <a:r>
              <a:rPr lang="ar-SA" sz="2800" smtClean="0">
                <a:ea typeface="Majalla UI"/>
                <a:cs typeface="B Nazanin" pitchFamily="2" charset="-78"/>
              </a:rPr>
              <a:t> چنین پاسخ داده بودند: </a:t>
            </a:r>
            <a:r>
              <a:rPr lang="en-US" sz="2800" smtClean="0">
                <a:solidFill>
                  <a:srgbClr val="C00000"/>
                </a:solidFill>
                <a:ea typeface="Majalla UI"/>
                <a:cs typeface="B Nazanin" pitchFamily="2" charset="-78"/>
              </a:rPr>
              <a:t>)</a:t>
            </a:r>
            <a:r>
              <a:rPr lang="ar-SA" sz="2800" smtClean="0">
                <a:solidFill>
                  <a:srgbClr val="C00000"/>
                </a:solidFill>
                <a:ea typeface="Majalla UI"/>
                <a:cs typeface="B Nazanin" pitchFamily="2" charset="-78"/>
              </a:rPr>
              <a:t>دوستان صلاح ندیدند که من، مردم را به آقای خمینی ارجاع بدهم؛ بنابراین بنده بر سر همان ادعای مرجعیت و الامام المجدد بودن هستم و خداوند ما را از شر اغیار حفظ خواهد کرد</a:t>
            </a:r>
            <a:r>
              <a:rPr lang="en-US" sz="2800" smtClean="0">
                <a:solidFill>
                  <a:srgbClr val="C00000"/>
                </a:solidFill>
                <a:cs typeface="B Nazanin" pitchFamily="2" charset="-78"/>
              </a:rPr>
              <a:t>.(</a:t>
            </a:r>
            <a:endParaRPr lang="fa-IR" sz="3200" b="1" smtClean="0">
              <a:ea typeface="Majalla UI"/>
              <a:cs typeface="B Nazanin" pitchFamily="2" charset="-78"/>
            </a:endParaRPr>
          </a:p>
          <a:p>
            <a:pPr>
              <a:buFont typeface="Wingdings 2" pitchFamily="18" charset="2"/>
              <a:buNone/>
            </a:pPr>
            <a:r>
              <a:rPr lang="ar-SA" sz="2800" smtClean="0">
                <a:ea typeface="Majalla UI"/>
                <a:cs typeface="B Nazanin" pitchFamily="2" charset="-78"/>
              </a:rPr>
              <a:t>عدم ارتباط </a:t>
            </a:r>
            <a:r>
              <a:rPr lang="fa-IR" sz="2800" smtClean="0">
                <a:ea typeface="Majalla UI"/>
                <a:cs typeface="B Nazanin" pitchFamily="2" charset="-78"/>
              </a:rPr>
              <a:t>سیدمحمد </a:t>
            </a:r>
            <a:r>
              <a:rPr lang="ar-SA" sz="2800" smtClean="0">
                <a:ea typeface="Majalla UI"/>
                <a:cs typeface="B Nazanin" pitchFamily="2" charset="-78"/>
              </a:rPr>
              <a:t>با امام تا زمان عزیمت آقای شیرازی به کویت ادامه یافت، اما بعد از استقرار</a:t>
            </a:r>
            <a:r>
              <a:rPr lang="fa-IR" sz="2800" smtClean="0">
                <a:ea typeface="Majalla UI"/>
                <a:cs typeface="B Nazanin" pitchFamily="2" charset="-78"/>
              </a:rPr>
              <a:t>او</a:t>
            </a:r>
            <a:r>
              <a:rPr lang="ar-SA" sz="2800" smtClean="0">
                <a:ea typeface="Majalla UI"/>
                <a:cs typeface="B Nazanin" pitchFamily="2" charset="-78"/>
              </a:rPr>
              <a:t>در کویت، دوستان و حامیان ایشان حملاتی را علیه امام ترتیب دادند و شروع به بدگویی و بستن اتهام‌های ناروا علیه ایشان کردند و در این زمینه بعضی </a:t>
            </a:r>
            <a:r>
              <a:rPr lang="ar-SA" sz="2800" b="1" smtClean="0">
                <a:ea typeface="Majalla UI"/>
                <a:cs typeface="B Nazanin" pitchFamily="2" charset="-78"/>
              </a:rPr>
              <a:t>از نزدیکان آقای شیرازی با تفسیق و حتی تکفیر حضرت امام </a:t>
            </a:r>
            <a:r>
              <a:rPr lang="ar-SA" sz="2800" smtClean="0">
                <a:ea typeface="Majalla UI"/>
                <a:cs typeface="B Nazanin" pitchFamily="2" charset="-78"/>
              </a:rPr>
              <a:t>کار را به اوج خود رساندند و این ناسزاها از آن زمان و حتی بعد از ورود آقای شیرازی به ایران ادامه یافت</a:t>
            </a:r>
            <a:r>
              <a:rPr lang="en-US" sz="2800" smtClean="0">
                <a:cs typeface="B Nazanin" pitchFamily="2" charset="-78"/>
              </a:rPr>
              <a:t>.</a:t>
            </a:r>
          </a:p>
          <a:p>
            <a:pPr>
              <a:buFont typeface="Wingdings 2" pitchFamily="18" charset="2"/>
              <a:buNone/>
            </a:pPr>
            <a:r>
              <a:rPr lang="ar-SA" sz="2800" smtClean="0">
                <a:ea typeface="Majalla UI"/>
                <a:cs typeface="B Nazanin" pitchFamily="2" charset="-78"/>
              </a:rPr>
              <a:t>با این وصف حضرت امام در تمام این مراحل از موضع‌گیری صریح و علنی درباره ایشان، همچنین اجتهاد و عدالت او خودداری می‌کرد. یک بار جمعی از کویتی‌ها خدمت امام رسیدند و درباره آقای شیرازی و این که ایشان مجتهد و عادل هست یا نه</a:t>
            </a:r>
            <a:r>
              <a:rPr lang="fa-IR" sz="2800" smtClean="0">
                <a:ea typeface="Majalla UI"/>
                <a:cs typeface="B Nazanin" pitchFamily="2" charset="-78"/>
              </a:rPr>
              <a:t>؟</a:t>
            </a:r>
            <a:r>
              <a:rPr lang="ar-SA" sz="2800" smtClean="0">
                <a:ea typeface="Majalla UI"/>
                <a:cs typeface="B Nazanin" pitchFamily="2" charset="-78"/>
              </a:rPr>
              <a:t>، سوال نمودند؛ ولی حضرت امام نفیاً یا اثباتاً جوابی ندادند که موجب ناراحتی این‌ها و بعضی از بزرگان مثل آقای خویی شده بود</a:t>
            </a:r>
            <a:r>
              <a:rPr lang="en-US" sz="2800" smtClean="0">
                <a:cs typeface="B Nazanin" pitchFamily="2" charset="-78"/>
              </a:rPr>
              <a:t>.</a:t>
            </a:r>
          </a:p>
          <a:p>
            <a:pPr>
              <a:buFont typeface="Wingdings 2" pitchFamily="18" charset="2"/>
              <a:buNone/>
            </a:pPr>
            <a:endParaRPr lang="en-US" sz="2400" smtClean="0">
              <a:cs typeface="B Nazanin" pitchFamily="2" charset="-78"/>
            </a:endParaRPr>
          </a:p>
          <a:p>
            <a:endParaRPr lang="fa-IR" smtClean="0">
              <a:ea typeface="Majalla UI"/>
              <a:cs typeface="B Nazanin" pitchFamily="2" charset="-78"/>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ox(in)">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box(in)">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box(in)">
                                      <p:cBhvr>
                                        <p:cTn id="17" dur="500"/>
                                        <p:tgtEl>
                                          <p:spTgt spid="194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box(in)">
                                      <p:cBhvr>
                                        <p:cTn id="22" dur="5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22300" y="320675"/>
            <a:ext cx="10972800" cy="1143000"/>
          </a:xfrm>
        </p:spPr>
        <p:txBody>
          <a:bodyPr/>
          <a:lstStyle/>
          <a:p>
            <a:r>
              <a:rPr lang="fa-IR" sz="4000" b="1" dirty="0" smtClean="0">
                <a:cs typeface="B Nazanin" pitchFamily="2" charset="-78"/>
              </a:rPr>
              <a:t>دیدگاه آیت الله خویی وآیت الله شاهرودی درباره محمد شیرازی</a:t>
            </a:r>
          </a:p>
        </p:txBody>
      </p:sp>
      <p:sp>
        <p:nvSpPr>
          <p:cNvPr id="20483" name="Content Placeholder 2"/>
          <p:cNvSpPr>
            <a:spLocks noGrp="1"/>
          </p:cNvSpPr>
          <p:nvPr>
            <p:ph idx="1"/>
          </p:nvPr>
        </p:nvSpPr>
        <p:spPr>
          <a:xfrm>
            <a:off x="185738" y="1524000"/>
            <a:ext cx="11753850" cy="4800600"/>
          </a:xfrm>
        </p:spPr>
        <p:txBody>
          <a:bodyPr/>
          <a:lstStyle/>
          <a:p>
            <a:pPr>
              <a:buFont typeface="Wingdings 2" pitchFamily="18" charset="2"/>
              <a:buNone/>
            </a:pPr>
            <a:r>
              <a:rPr lang="ar-SA" sz="3600" smtClean="0">
                <a:ea typeface="Majalla UI"/>
                <a:cs typeface="B Nazanin" pitchFamily="2" charset="-78"/>
              </a:rPr>
              <a:t>آیت‌الله العظمی سید ابوالقاسم خویی و آیت‌الله العظمی شاهرودی هر یک به طور جداگانه اعلامیه‌ای علیه ایشان صادر کردند. </a:t>
            </a:r>
            <a:endParaRPr lang="fa-IR" sz="3600" smtClean="0">
              <a:ea typeface="Majalla UI"/>
              <a:cs typeface="B Nazanin" pitchFamily="2" charset="-78"/>
            </a:endParaRPr>
          </a:p>
          <a:p>
            <a:pPr>
              <a:buFont typeface="Wingdings 2" pitchFamily="18" charset="2"/>
              <a:buNone/>
            </a:pPr>
            <a:r>
              <a:rPr lang="ar-SA" sz="3600" smtClean="0">
                <a:solidFill>
                  <a:srgbClr val="FF0000"/>
                </a:solidFill>
                <a:ea typeface="Majalla UI"/>
                <a:cs typeface="B Nazanin" pitchFamily="2" charset="-78"/>
              </a:rPr>
              <a:t>آ</a:t>
            </a:r>
            <a:r>
              <a:rPr lang="fa-IR" sz="3600" smtClean="0">
                <a:solidFill>
                  <a:srgbClr val="FF0000"/>
                </a:solidFill>
                <a:ea typeface="Majalla UI"/>
                <a:cs typeface="B Nazanin" pitchFamily="2" charset="-78"/>
              </a:rPr>
              <a:t>یت الله</a:t>
            </a:r>
            <a:r>
              <a:rPr lang="ar-SA" sz="3600" smtClean="0">
                <a:solidFill>
                  <a:srgbClr val="FF0000"/>
                </a:solidFill>
                <a:ea typeface="Majalla UI"/>
                <a:cs typeface="B Nazanin" pitchFamily="2" charset="-78"/>
              </a:rPr>
              <a:t> شاهرودی در اعلامیه‌اش متذکر شده بود که آقای شیرازی مجتهد نیست و شاهد بر این مدعا، نیز استاد وی آقای شیخ یوسف حائری است که در نوشته‌ای تصریح کرده، آقای شیرازی به حد اجتهاد نرسیده است. </a:t>
            </a:r>
            <a:endParaRPr lang="fa-IR" sz="3600" smtClean="0">
              <a:solidFill>
                <a:srgbClr val="FF0000"/>
              </a:solidFill>
              <a:ea typeface="Majalla UI"/>
              <a:cs typeface="B Nazanin" pitchFamily="2" charset="-78"/>
            </a:endParaRPr>
          </a:p>
          <a:p>
            <a:pPr>
              <a:buFont typeface="Wingdings 2" pitchFamily="18" charset="2"/>
              <a:buNone/>
            </a:pPr>
            <a:r>
              <a:rPr lang="ar-SA" sz="3600" smtClean="0">
                <a:solidFill>
                  <a:srgbClr val="002060"/>
                </a:solidFill>
                <a:ea typeface="Majalla UI"/>
                <a:cs typeface="B Nazanin" pitchFamily="2" charset="-78"/>
              </a:rPr>
              <a:t>مرحوم </a:t>
            </a:r>
            <a:r>
              <a:rPr lang="fa-IR" sz="3600" smtClean="0">
                <a:solidFill>
                  <a:srgbClr val="002060"/>
                </a:solidFill>
                <a:ea typeface="Majalla UI"/>
                <a:cs typeface="B Nazanin" pitchFamily="2" charset="-78"/>
              </a:rPr>
              <a:t>آیت الله</a:t>
            </a:r>
            <a:r>
              <a:rPr lang="ar-SA" sz="3600" smtClean="0">
                <a:solidFill>
                  <a:srgbClr val="002060"/>
                </a:solidFill>
                <a:ea typeface="Majalla UI"/>
                <a:cs typeface="B Nazanin" pitchFamily="2" charset="-78"/>
              </a:rPr>
              <a:t> خویی در سئوالی که از ایشان شده بود طوری جواب داده بود که حیثیت ایشان خدشه‌دار شد… مرحوم آیت‌الله العظمی سید ابوالقاسم خویی در جواب مرقوم کرده بود که کار این سید، شبهه</a:t>
            </a:r>
            <a:r>
              <a:rPr lang="fa-IR" sz="3600" smtClean="0">
                <a:solidFill>
                  <a:srgbClr val="002060"/>
                </a:solidFill>
                <a:ea typeface="Majalla UI"/>
                <a:cs typeface="B Nazanin" pitchFamily="2" charset="-78"/>
              </a:rPr>
              <a:t> </a:t>
            </a:r>
            <a:r>
              <a:rPr lang="ar-SA" sz="3600" smtClean="0">
                <a:solidFill>
                  <a:srgbClr val="002060"/>
                </a:solidFill>
                <a:ea typeface="Majalla UI"/>
                <a:cs typeface="B Nazanin" pitchFamily="2" charset="-78"/>
              </a:rPr>
              <a:t>‌ناک است و دادن وجوهات به وی جایز نیست</a:t>
            </a:r>
            <a:r>
              <a:rPr lang="en-US" sz="3600" smtClean="0">
                <a:solidFill>
                  <a:srgbClr val="002060"/>
                </a:solidFill>
                <a:cs typeface="B Nazanin" pitchFamily="2" charset="-78"/>
              </a:rPr>
              <a:t>.</a:t>
            </a:r>
          </a:p>
          <a:p>
            <a:endParaRPr lang="fa-IR" smtClean="0">
              <a:ea typeface="Majalla UI"/>
              <a:cs typeface="B Nazanin"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ox(in)">
                                      <p:cBhvr>
                                        <p:cTn id="7" dur="5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box(in)">
                                      <p:cBhvr>
                                        <p:cTn id="12" dur="500"/>
                                        <p:tgtEl>
                                          <p:spTgt spid="20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box(in)">
                                      <p:cBhvr>
                                        <p:cTn id="17" dur="5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a:xfrm>
            <a:off x="609600" y="212725"/>
            <a:ext cx="10972800" cy="754063"/>
          </a:xfrm>
        </p:spPr>
        <p:txBody>
          <a:bodyPr/>
          <a:lstStyle/>
          <a:p>
            <a:pPr algn="ctr" eaLnBrk="1" hangingPunct="1"/>
            <a:r>
              <a:rPr lang="fa-IR" sz="6000" b="1" dirty="0" smtClean="0">
                <a:solidFill>
                  <a:schemeClr val="tx1"/>
                </a:solidFill>
                <a:ea typeface="Times New Roman" pitchFamily="18" charset="0"/>
                <a:cs typeface="B Nazanin" pitchFamily="2" charset="-78"/>
              </a:rPr>
              <a:t> دیدگاههای </a:t>
            </a:r>
            <a:r>
              <a:rPr lang="ar-SA" sz="6000" b="1" dirty="0" smtClean="0">
                <a:solidFill>
                  <a:schemeClr val="tx1"/>
                </a:solidFill>
                <a:ea typeface="Times New Roman" pitchFamily="18" charset="0"/>
                <a:cs typeface="B Nazanin" pitchFamily="2" charset="-78"/>
              </a:rPr>
              <a:t>سید محمد شیرازی</a:t>
            </a:r>
            <a:endParaRPr lang="fa-IR" sz="5400" b="1" dirty="0" smtClean="0">
              <a:solidFill>
                <a:schemeClr val="tx1"/>
              </a:solidFill>
              <a:ea typeface="Times New Roman" pitchFamily="18" charset="0"/>
              <a:cs typeface="B Nazanin" pitchFamily="2" charset="-78"/>
            </a:endParaRPr>
          </a:p>
        </p:txBody>
      </p:sp>
      <p:sp>
        <p:nvSpPr>
          <p:cNvPr id="6" name="Content Placeholder 5"/>
          <p:cNvSpPr>
            <a:spLocks noGrp="1"/>
          </p:cNvSpPr>
          <p:nvPr>
            <p:ph idx="1"/>
          </p:nvPr>
        </p:nvSpPr>
        <p:spPr>
          <a:xfrm>
            <a:off x="215900" y="915988"/>
            <a:ext cx="11758613" cy="5942012"/>
          </a:xfrm>
        </p:spPr>
        <p:txBody>
          <a:bodyPr>
            <a:normAutofit/>
          </a:bodyPr>
          <a:lstStyle/>
          <a:p>
            <a:pPr marL="274320" indent="-274320" eaLnBrk="1" fontAlgn="auto" hangingPunct="1">
              <a:spcAft>
                <a:spcPts val="0"/>
              </a:spcAft>
              <a:buClr>
                <a:schemeClr val="accent3"/>
              </a:buClr>
              <a:buFont typeface="Arial" pitchFamily="34" charset="0"/>
              <a:buChar char="•"/>
              <a:defRPr/>
            </a:pPr>
            <a:r>
              <a:rPr lang="ar-SA" sz="3200" dirty="0" smtClean="0">
                <a:solidFill>
                  <a:srgbClr val="002060"/>
                </a:solidFill>
                <a:cs typeface="B Nazanin" pitchFamily="2" charset="-78"/>
              </a:rPr>
              <a:t>بیت آقای شیرازی، پاتوق مأموران ساواک ایران بود</a:t>
            </a:r>
            <a:r>
              <a:rPr lang="fa-IR" sz="3200" dirty="0" smtClean="0">
                <a:solidFill>
                  <a:srgbClr val="002060"/>
                </a:solidFill>
                <a:cs typeface="B Nazanin" pitchFamily="2" charset="-78"/>
              </a:rPr>
              <a:t>،</a:t>
            </a:r>
            <a:r>
              <a:rPr lang="ar-SA" sz="3200" dirty="0" smtClean="0">
                <a:solidFill>
                  <a:srgbClr val="002060"/>
                </a:solidFill>
                <a:ea typeface="Majalla UI"/>
                <a:cs typeface="B Nazanin" pitchFamily="2" charset="-78"/>
              </a:rPr>
              <a:t> در</a:t>
            </a:r>
            <a:r>
              <a:rPr lang="fa-IR" sz="3200" dirty="0" smtClean="0">
                <a:solidFill>
                  <a:srgbClr val="002060"/>
                </a:solidFill>
                <a:ea typeface="Majalla UI"/>
                <a:cs typeface="B Nazanin" pitchFamily="2" charset="-78"/>
              </a:rPr>
              <a:t>این</a:t>
            </a:r>
            <a:r>
              <a:rPr lang="ar-SA" sz="3200" dirty="0" smtClean="0">
                <a:solidFill>
                  <a:srgbClr val="002060"/>
                </a:solidFill>
                <a:ea typeface="Majalla UI"/>
                <a:cs typeface="B Nazanin" pitchFamily="2" charset="-78"/>
              </a:rPr>
              <a:t> زمینه بعضی از دوستان و هواداران حضرت امام مثل آقای محتشمی و آقای فردوسی‌پور که برای سخنرانی و امور دیگر به کویت می‌رفتند، نقل می‌کردند که </a:t>
            </a:r>
            <a:r>
              <a:rPr lang="ar-SA" sz="3200" b="1" dirty="0" smtClean="0">
                <a:solidFill>
                  <a:srgbClr val="002060"/>
                </a:solidFill>
                <a:ea typeface="Majalla UI"/>
                <a:cs typeface="B Nazanin" pitchFamily="2" charset="-78"/>
              </a:rPr>
              <a:t>بیت و بیرونی آقای شیرازی، پاتوق مأموران ساواک ایران است و خود ایشان هم به ما توصیه می‌کند که دست از مبارزه علیه شاه برداریم و سخنی ضد رژیم نگوییم</a:t>
            </a:r>
            <a:r>
              <a:rPr lang="en-US" sz="2800" b="1" dirty="0" smtClean="0">
                <a:solidFill>
                  <a:srgbClr val="002060"/>
                </a:solidFill>
                <a:cs typeface="B Nazanin" pitchFamily="2" charset="-78"/>
              </a:rPr>
              <a:t>.</a:t>
            </a:r>
            <a:endParaRPr lang="fa-IR" sz="2800" b="1" dirty="0" smtClean="0">
              <a:solidFill>
                <a:srgbClr val="002060"/>
              </a:solidFill>
              <a:cs typeface="B Nazanin" pitchFamily="2" charset="-78"/>
            </a:endParaRPr>
          </a:p>
          <a:p>
            <a:pPr marL="274320" indent="-274320" eaLnBrk="1" fontAlgn="auto" hangingPunct="1">
              <a:spcAft>
                <a:spcPts val="0"/>
              </a:spcAft>
              <a:buClr>
                <a:schemeClr val="accent3"/>
              </a:buClr>
              <a:buFont typeface="Arial" pitchFamily="34" charset="0"/>
              <a:buChar char="•"/>
              <a:defRPr/>
            </a:pPr>
            <a:r>
              <a:rPr lang="ar-SA" sz="2800" b="1" dirty="0" smtClean="0">
                <a:cs typeface="B Nazanin" pitchFamily="2" charset="-78"/>
              </a:rPr>
              <a:t>در یک اقدام عجیب مرگ آقا مصطفی را ساخته و پرداخته خود انقلابیون دانست</a:t>
            </a:r>
            <a:r>
              <a:rPr lang="en-US" sz="2800" b="1" dirty="0" smtClean="0">
                <a:cs typeface="B Nazanin" pitchFamily="2" charset="-78"/>
              </a:rPr>
              <a:t>!</a:t>
            </a:r>
            <a:endParaRPr lang="fa-IR" sz="2800" b="1" dirty="0" smtClean="0">
              <a:cs typeface="B Nazanin" pitchFamily="2" charset="-78"/>
            </a:endParaRPr>
          </a:p>
          <a:p>
            <a:pPr marL="274320" indent="-274320" eaLnBrk="1" fontAlgn="auto" hangingPunct="1">
              <a:spcAft>
                <a:spcPts val="0"/>
              </a:spcAft>
              <a:buClr>
                <a:schemeClr val="accent3"/>
              </a:buClr>
              <a:buFont typeface="Arial" pitchFamily="34" charset="0"/>
              <a:buChar char="•"/>
              <a:defRPr/>
            </a:pPr>
            <a:r>
              <a:rPr lang="ar-SA" sz="2800" b="1" dirty="0" smtClean="0">
                <a:cs typeface="B Nazanin" pitchFamily="2" charset="-78"/>
              </a:rPr>
              <a:t>در زمان دفاع مقدس ،جنگ ایران وعراق رابرادر کشی دانست</a:t>
            </a:r>
            <a:endParaRPr lang="fa-IR" sz="2800" b="1" dirty="0" smtClean="0">
              <a:cs typeface="B Nazanin" pitchFamily="2" charset="-78"/>
            </a:endParaRPr>
          </a:p>
          <a:p>
            <a:pPr marL="274320" indent="-274320" eaLnBrk="1" fontAlgn="auto" hangingPunct="1">
              <a:spcAft>
                <a:spcPts val="0"/>
              </a:spcAft>
              <a:buClr>
                <a:schemeClr val="accent3"/>
              </a:buClr>
              <a:buFont typeface="Arial" pitchFamily="34" charset="0"/>
              <a:buChar char="•"/>
              <a:defRPr/>
            </a:pPr>
            <a:r>
              <a:rPr lang="ar-SA" sz="2800" dirty="0" smtClean="0">
                <a:cs typeface="B Nazanin" pitchFamily="2" charset="-78"/>
              </a:rPr>
              <a:t> </a:t>
            </a:r>
            <a:r>
              <a:rPr lang="ar-SA" sz="2800" b="1" dirty="0" smtClean="0">
                <a:cs typeface="B Nazanin" pitchFamily="2" charset="-78"/>
              </a:rPr>
              <a:t>برخورد ها </a:t>
            </a:r>
            <a:r>
              <a:rPr lang="fa-IR" sz="2800" b="1" dirty="0" smtClean="0">
                <a:cs typeface="B Nazanin" pitchFamily="2" charset="-78"/>
              </a:rPr>
              <a:t>ی سید محمد </a:t>
            </a:r>
            <a:r>
              <a:rPr lang="ar-SA" sz="2800" b="1" dirty="0" smtClean="0">
                <a:cs typeface="B Nazanin" pitchFamily="2" charset="-78"/>
              </a:rPr>
              <a:t>منجربه حصر وی ومنزوی شدن او تازمان درگذشت او در سال1380شد</a:t>
            </a:r>
            <a:endParaRPr lang="en-US" sz="2800" b="1" dirty="0" smtClean="0">
              <a:cs typeface="B Nazanin" pitchFamily="2" charset="-78"/>
            </a:endParaRPr>
          </a:p>
          <a:p>
            <a:pPr marL="274320" indent="-274320" eaLnBrk="1" fontAlgn="auto" hangingPunct="1">
              <a:spcAft>
                <a:spcPts val="0"/>
              </a:spcAft>
              <a:buClr>
                <a:schemeClr val="accent3"/>
              </a:buClr>
              <a:buFont typeface="Wingdings 2" pitchFamily="18" charset="2"/>
              <a:buNone/>
              <a:defRPr/>
            </a:pPr>
            <a:endParaRPr lang="en-US" sz="2400" dirty="0" smtClean="0">
              <a:cs typeface="B Nazanin" pitchFamily="2" charset="-78"/>
            </a:endParaRPr>
          </a:p>
          <a:p>
            <a:pPr marL="274320" indent="-274320" eaLnBrk="1" fontAlgn="auto" hangingPunct="1">
              <a:spcAft>
                <a:spcPts val="0"/>
              </a:spcAft>
              <a:buClr>
                <a:schemeClr val="accent3"/>
              </a:buClr>
              <a:buFont typeface="Arial" pitchFamily="34" charset="0"/>
              <a:buChar char="•"/>
              <a:defRPr/>
            </a:pPr>
            <a:endParaRPr lang="en-US" dirty="0" smtClean="0">
              <a:cs typeface="B Nazanin" pitchFamily="2" charset="-78"/>
            </a:endParaRPr>
          </a:p>
          <a:p>
            <a:pPr marL="274320" indent="-274320" eaLnBrk="1" fontAlgn="auto" hangingPunct="1">
              <a:spcAft>
                <a:spcPts val="0"/>
              </a:spcAft>
              <a:buClr>
                <a:schemeClr val="accent3"/>
              </a:buClr>
              <a:buFont typeface="Arial" pitchFamily="34" charset="0"/>
              <a:buChar char="•"/>
              <a:defRPr/>
            </a:pPr>
            <a:endParaRPr lang="en-US" dirty="0" smtClean="0">
              <a:cs typeface="B Nazanin" pitchFamily="2" charset="-78"/>
            </a:endParaRPr>
          </a:p>
          <a:p>
            <a:pPr marL="274320" indent="-274320" eaLnBrk="1" fontAlgn="auto" hangingPunct="1">
              <a:spcAft>
                <a:spcPts val="0"/>
              </a:spcAft>
              <a:buClr>
                <a:schemeClr val="accent3"/>
              </a:buClr>
              <a:buFont typeface="Arial" pitchFamily="34" charset="0"/>
              <a:buChar char="•"/>
              <a:defRPr/>
            </a:pPr>
            <a:endParaRPr lang="fa-IR" dirty="0" smtClean="0">
              <a:cs typeface="B Nazanin" pitchFamily="2" charset="-78"/>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ox(in)">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ox(in)">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37600" y="201613"/>
            <a:ext cx="3089275"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04225" y="1806575"/>
            <a:ext cx="3802063"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loud 3"/>
          <p:cNvSpPr/>
          <p:nvPr/>
        </p:nvSpPr>
        <p:spPr>
          <a:xfrm>
            <a:off x="196850" y="19050"/>
            <a:ext cx="9331325" cy="1279525"/>
          </a:xfrm>
          <a:prstGeom prst="cloud">
            <a:avLst/>
          </a:prstGeom>
          <a:gradFill>
            <a:gsLst>
              <a:gs pos="0">
                <a:schemeClr val="bg2">
                  <a:lumMod val="50000"/>
                </a:schemeClr>
              </a:gs>
              <a:gs pos="50000">
                <a:schemeClr val="accent1">
                  <a:lumMod val="105000"/>
                  <a:satMod val="103000"/>
                  <a:tint val="73000"/>
                </a:schemeClr>
              </a:gs>
              <a:gs pos="100000">
                <a:schemeClr val="accent1">
                  <a:lumMod val="105000"/>
                  <a:satMod val="109000"/>
                  <a:tint val="81000"/>
                </a:schemeClr>
              </a:gs>
            </a:gsLst>
            <a:lin ang="5400000" scaled="0"/>
          </a:gra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ar-SA" sz="2400" dirty="0"/>
              <a:t>بیانات امام خامنه ای در دیدار با کارگزاران حج </a:t>
            </a:r>
            <a:endParaRPr lang="fa-IR" sz="2400" dirty="0"/>
          </a:p>
          <a:p>
            <a:pPr algn="ctr" eaLnBrk="1" fontAlgn="auto" hangingPunct="1">
              <a:spcBef>
                <a:spcPts val="0"/>
              </a:spcBef>
              <a:spcAft>
                <a:spcPts val="0"/>
              </a:spcAft>
              <a:defRPr/>
            </a:pPr>
            <a:r>
              <a:rPr lang="ar-SA" b="1" dirty="0">
                <a:solidFill>
                  <a:schemeClr val="bg1"/>
                </a:solidFill>
              </a:rPr>
              <a:t>در تاریخ </a:t>
            </a:r>
            <a:r>
              <a:rPr lang="fa-IR" b="1" dirty="0">
                <a:solidFill>
                  <a:schemeClr val="bg1"/>
                </a:solidFill>
              </a:rPr>
              <a:t>۲۰</a:t>
            </a:r>
            <a:r>
              <a:rPr lang="ar-SA" b="1" dirty="0">
                <a:solidFill>
                  <a:schemeClr val="bg1"/>
                </a:solidFill>
              </a:rPr>
              <a:t> شهریورماه </a:t>
            </a:r>
            <a:r>
              <a:rPr lang="fa-IR" b="1" dirty="0">
                <a:solidFill>
                  <a:schemeClr val="bg1"/>
                </a:solidFill>
              </a:rPr>
              <a:t>۱۳۹۲</a:t>
            </a:r>
            <a:r>
              <a:rPr lang="ar-SA" b="1" dirty="0">
                <a:solidFill>
                  <a:schemeClr val="bg1"/>
                </a:solidFill>
              </a:rPr>
              <a:t> هجری شمسی</a:t>
            </a:r>
            <a:endParaRPr lang="en-US" b="1" dirty="0">
              <a:solidFill>
                <a:schemeClr val="bg1"/>
              </a:solidFill>
              <a:cs typeface="B Zar" panose="00000400000000000000" pitchFamily="2" charset="-78"/>
            </a:endParaRPr>
          </a:p>
        </p:txBody>
      </p:sp>
      <p:sp>
        <p:nvSpPr>
          <p:cNvPr id="5" name="Cloud Callout 4"/>
          <p:cNvSpPr/>
          <p:nvPr/>
        </p:nvSpPr>
        <p:spPr>
          <a:xfrm>
            <a:off x="29028" y="1117600"/>
            <a:ext cx="10097589" cy="5740399"/>
          </a:xfrm>
          <a:prstGeom prst="cloudCallout">
            <a:avLst>
              <a:gd name="adj1" fmla="val 42343"/>
              <a:gd name="adj2" fmla="val -48224"/>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anchor="ctr"/>
          <a:lstStyle/>
          <a:p>
            <a:pPr algn="just" rtl="1">
              <a:defRPr/>
            </a:pPr>
            <a:r>
              <a:rPr lang="en-US" sz="2400" dirty="0">
                <a:cs typeface="B Nazanin" pitchFamily="2" charset="-78"/>
              </a:rPr>
              <a:t/>
            </a:r>
            <a:br>
              <a:rPr lang="en-US" sz="2400" dirty="0">
                <a:cs typeface="B Nazanin" pitchFamily="2" charset="-78"/>
              </a:rPr>
            </a:br>
            <a:r>
              <a:rPr lang="ar-SA" sz="2400" dirty="0">
                <a:cs typeface="B Nazanin" pitchFamily="2" charset="-78"/>
              </a:rPr>
              <a:t>دشمنان دنیای اسلام </a:t>
            </a:r>
            <a:r>
              <a:rPr lang="fa-IR" sz="2400" dirty="0">
                <a:cs typeface="B Nazanin" pitchFamily="2" charset="-78"/>
              </a:rPr>
              <a:t>...</a:t>
            </a:r>
            <a:r>
              <a:rPr lang="ar-SA" sz="2400" dirty="0">
                <a:cs typeface="B Nazanin" pitchFamily="2" charset="-78"/>
              </a:rPr>
              <a:t>دنبال این نقشه‌اند. خوب فهمیدند که اگر در دنیای اسلام </a:t>
            </a:r>
            <a:r>
              <a:rPr lang="fa-IR" sz="2400" dirty="0">
                <a:cs typeface="B Nazanin" pitchFamily="2" charset="-78"/>
              </a:rPr>
              <a:t>،</a:t>
            </a:r>
            <a:r>
              <a:rPr lang="ar-SA" sz="2400" dirty="0">
                <a:cs typeface="B Nazanin" pitchFamily="2" charset="-78"/>
              </a:rPr>
              <a:t>مذاهب اسلامی گریبان یکدیگر را بگیرند و کشمکش با همدیگر را شروع کنند، رژیم غاصب صهیونیست نفس راحتی خواهد کشید</a:t>
            </a:r>
            <a:r>
              <a:rPr lang="en-US" sz="2400" dirty="0">
                <a:cs typeface="B Nazanin" pitchFamily="2" charset="-78"/>
              </a:rPr>
              <a:t>...</a:t>
            </a:r>
            <a:r>
              <a:rPr lang="ar-SA" sz="2400" dirty="0">
                <a:cs typeface="B Nazanin" pitchFamily="2" charset="-78"/>
              </a:rPr>
              <a:t>لذا از یک طرف گروه‌های تکفیری را به راه می‌اندازند که نه فقط شیعه را تکفیر کنند، بلکه بسیاری از فِرق اهل سنّت را هم تکفیر کنند؛ از آن طرف هم یک عدّه مزدور را به راه بیندازند </a:t>
            </a:r>
            <a:r>
              <a:rPr lang="fa-IR" sz="2400" dirty="0">
                <a:cs typeface="B Nazanin" pitchFamily="2" charset="-78"/>
              </a:rPr>
              <a:t>...</a:t>
            </a:r>
            <a:r>
              <a:rPr lang="ar-SA" sz="2400" dirty="0">
                <a:cs typeface="B Nazanin" pitchFamily="2" charset="-78"/>
              </a:rPr>
              <a:t>بنزین روی آتش بریزند؛ که می‌بینید، می شنوید، یا خبر دارید. وسائل ارتباط جمعی و رسانه در اختیار اینها می گذارند؛ در کجا؟ در آمریکا! در کجا؟ در لندن! آن تشیّعی که از لندن و از آمریکا بخواهد برای دنیا پخش </a:t>
            </a:r>
            <a:r>
              <a:rPr lang="ar-SA" sz="2400" dirty="0" smtClean="0">
                <a:cs typeface="B Nazanin" pitchFamily="2" charset="-78"/>
              </a:rPr>
              <a:t>بشودآن</a:t>
            </a:r>
            <a:r>
              <a:rPr lang="fa-IR" sz="2400" dirty="0" smtClean="0">
                <a:cs typeface="B Nazanin" pitchFamily="2" charset="-78"/>
              </a:rPr>
              <a:t>  تشیع به </a:t>
            </a:r>
            <a:r>
              <a:rPr lang="ar-SA" sz="2400" dirty="0" smtClean="0">
                <a:cs typeface="B Nazanin" pitchFamily="2" charset="-78"/>
              </a:rPr>
              <a:t>درد </a:t>
            </a:r>
            <a:r>
              <a:rPr lang="ar-SA" sz="2400" dirty="0">
                <a:cs typeface="B Nazanin" pitchFamily="2" charset="-78"/>
              </a:rPr>
              <a:t>شیعه نمی </a:t>
            </a:r>
            <a:r>
              <a:rPr lang="ar-SA" sz="2400" dirty="0" smtClean="0">
                <a:cs typeface="B Nazanin" pitchFamily="2" charset="-78"/>
              </a:rPr>
              <a:t>خورد</a:t>
            </a:r>
            <a:endParaRPr lang="en-US" sz="2400" dirty="0" smtClean="0">
              <a:cs typeface="B Nazanin" pitchFamily="2" charset="-78"/>
            </a:endParaRPr>
          </a:p>
          <a:p>
            <a:pPr algn="just" rtl="1">
              <a:defRPr/>
            </a:pPr>
            <a:r>
              <a:rPr lang="en-US" dirty="0">
                <a:cs typeface="B Nazanin" pitchFamily="2" charset="-78"/>
              </a:rPr>
              <a:t/>
            </a:r>
            <a:br>
              <a:rPr lang="en-US" dirty="0">
                <a:cs typeface="B Nazanin" pitchFamily="2" charset="-78"/>
              </a:rPr>
            </a:br>
            <a:r>
              <a:rPr lang="en-US" dirty="0">
                <a:cs typeface="B Nazanin" pitchFamily="2" charset="-78"/>
              </a:rPr>
              <a:t>.</a:t>
            </a:r>
            <a:endParaRPr lang="fa-IR" b="1" dirty="0">
              <a:cs typeface="B Nazanin" pitchFamily="2" charset="-78"/>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13" y="261938"/>
            <a:ext cx="10972800" cy="895350"/>
          </a:xfrm>
        </p:spPr>
        <p:txBody>
          <a:bodyPr>
            <a:normAutofit fontScale="90000"/>
          </a:bodyPr>
          <a:lstStyle/>
          <a:p>
            <a:pPr algn="ctr" eaLnBrk="1" fontAlgn="auto" hangingPunct="1">
              <a:spcAft>
                <a:spcPts val="0"/>
              </a:spcAft>
              <a:defRPr/>
            </a:pPr>
            <a:r>
              <a:rPr lang="fa-IR" sz="6000" b="1" dirty="0" smtClean="0">
                <a:solidFill>
                  <a:schemeClr val="tx1"/>
                </a:solidFill>
                <a:ea typeface="Times New Roman" pitchFamily="18" charset="0"/>
                <a:cs typeface="B Nazanin" pitchFamily="2" charset="-78"/>
              </a:rPr>
              <a:t>ماجراجویی دفن سید محمد شیرازی</a:t>
            </a:r>
            <a:endParaRPr lang="fa-IR" sz="5400" b="1" dirty="0">
              <a:solidFill>
                <a:schemeClr val="tx1"/>
              </a:solidFill>
              <a:cs typeface="B Nazanin" pitchFamily="2" charset="-78"/>
            </a:endParaRPr>
          </a:p>
        </p:txBody>
      </p:sp>
      <p:sp>
        <p:nvSpPr>
          <p:cNvPr id="3" name="Content Placeholder 2"/>
          <p:cNvSpPr>
            <a:spLocks noGrp="1"/>
          </p:cNvSpPr>
          <p:nvPr>
            <p:ph idx="1"/>
          </p:nvPr>
        </p:nvSpPr>
        <p:spPr>
          <a:xfrm>
            <a:off x="242888" y="1214438"/>
            <a:ext cx="11615737" cy="5329237"/>
          </a:xfrm>
        </p:spPr>
        <p:txBody>
          <a:bodyPr>
            <a:normAutofit lnSpcReduction="10000"/>
          </a:bodyPr>
          <a:lstStyle/>
          <a:p>
            <a:pPr eaLnBrk="1" hangingPunct="1">
              <a:defRPr/>
            </a:pPr>
            <a:r>
              <a:rPr lang="ar-SA" sz="3200" dirty="0" smtClean="0">
                <a:ea typeface="Majalla UI"/>
                <a:cs typeface="B Nazanin" pitchFamily="2" charset="-78"/>
              </a:rPr>
              <a:t>خانواده شیرازی‌ها حتی از جسم برادرشان برای اعلام مواضع سیاسی‌شان علیه نظام جمهوری اسلامی دریغ نکردند ایشان علی‌رغم اینکه به دستور رهبری در صحن حرم حضرت معصومه برای قبر سید محمد شیرازی جایابی صورت گرفت در یک اقدام ناصواب تشییع جنازه برادرشان را به یک میتینگ سیاسی تبدیل کردند و اقدام به ایجاد بلوا و آشوب در شهر مقدس قم کردند که بنا به استشهادات شاهدان عینی مورد اعتراض بسیاری از اهالی قم قرار گرفت.</a:t>
            </a:r>
            <a:endParaRPr lang="fa-IR" sz="3200" dirty="0" smtClean="0">
              <a:ea typeface="Majalla UI"/>
              <a:cs typeface="B Nazanin" pitchFamily="2" charset="-78"/>
            </a:endParaRPr>
          </a:p>
          <a:p>
            <a:pPr eaLnBrk="1" hangingPunct="1">
              <a:defRPr/>
            </a:pPr>
            <a:r>
              <a:rPr lang="ar-SA" sz="3200" dirty="0" smtClean="0">
                <a:ea typeface="Majalla UI"/>
                <a:cs typeface="B Nazanin" pitchFamily="2" charset="-78"/>
              </a:rPr>
              <a:t> در این هنگام است که نیروهای امنیتی در مقابل ایجاد چنین آشوبی ایستادگی کرده و تابوت سید محمد شیرازی را برای دفن به حرم مطهر انتقال می‌دهند. این ماجرا تا سال‌ها مستمسکی برای خانواده شیرازی‌ها برای حمله به شخص مقام معظم رهبری قرار گرفت و این اتفاق در حالی صورت گرفت که رهبر انقلاب، هم در پیامی از مجاهدت‌های سید محمد شیرازی تقدیر کرده بودند هم مجلس ختمی در مسجد اعظم قم برای ایشان برگزار کرد</a:t>
            </a:r>
            <a:endParaRPr lang="fa-IR" sz="3200" dirty="0" smtClean="0">
              <a:ea typeface="Majalla UI"/>
              <a:cs typeface="B Nazanin" pitchFamily="2" charset="-78"/>
            </a:endParaRPr>
          </a:p>
          <a:p>
            <a:pPr marL="274320" indent="-274320" eaLnBrk="1" fontAlgn="auto" hangingPunct="1">
              <a:spcAft>
                <a:spcPts val="0"/>
              </a:spcAft>
              <a:buClr>
                <a:schemeClr val="accent3"/>
              </a:buClr>
              <a:buFont typeface="Wingdings 2"/>
              <a:buChar char=""/>
              <a:defRPr/>
            </a:pPr>
            <a:endParaRPr lang="fa-IR" dirty="0">
              <a:cs typeface="B Nazanin"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15963" y="201613"/>
            <a:ext cx="10972800" cy="1143000"/>
          </a:xfrm>
        </p:spPr>
        <p:txBody>
          <a:bodyPr/>
          <a:lstStyle/>
          <a:p>
            <a:pPr algn="ctr" eaLnBrk="1" hangingPunct="1"/>
            <a:r>
              <a:rPr lang="fa-IR" sz="4800" b="1" dirty="0" smtClean="0">
                <a:solidFill>
                  <a:schemeClr val="tx1"/>
                </a:solidFill>
                <a:ea typeface="Times New Roman" pitchFamily="18" charset="0"/>
                <a:cs typeface="B Nazanin" pitchFamily="2" charset="-78"/>
              </a:rPr>
              <a:t> تصاویرمراسم تدفین </a:t>
            </a:r>
            <a:r>
              <a:rPr lang="ar-SA" sz="4800" b="1" dirty="0" smtClean="0">
                <a:solidFill>
                  <a:schemeClr val="tx1"/>
                </a:solidFill>
                <a:ea typeface="Times New Roman" pitchFamily="18" charset="0"/>
                <a:cs typeface="B Nazanin" pitchFamily="2" charset="-78"/>
              </a:rPr>
              <a:t>سید محمد شیرازی</a:t>
            </a:r>
            <a:r>
              <a:rPr lang="fa-IR" sz="4800" b="1" dirty="0" smtClean="0">
                <a:solidFill>
                  <a:schemeClr val="tx1"/>
                </a:solidFill>
                <a:ea typeface="Times New Roman" pitchFamily="18" charset="0"/>
                <a:cs typeface="B Nazanin" pitchFamily="2" charset="-78"/>
              </a:rPr>
              <a:t> سال 1380</a:t>
            </a:r>
          </a:p>
        </p:txBody>
      </p:sp>
      <p:sp>
        <p:nvSpPr>
          <p:cNvPr id="26627" name="Content Placeholder 2"/>
          <p:cNvSpPr>
            <a:spLocks noGrp="1"/>
          </p:cNvSpPr>
          <p:nvPr>
            <p:ph idx="1"/>
          </p:nvPr>
        </p:nvSpPr>
        <p:spPr/>
        <p:txBody>
          <a:bodyPr/>
          <a:lstStyle/>
          <a:p>
            <a:pPr eaLnBrk="1" hangingPunct="1"/>
            <a:endParaRPr lang="fa-IR" smtClean="0">
              <a:ea typeface="Majalla UI"/>
            </a:endParaRPr>
          </a:p>
        </p:txBody>
      </p:sp>
      <p:pic>
        <p:nvPicPr>
          <p:cNvPr id="23556" name="Picture 4" descr="5 300x203 آنچه باید درباره جریان شیرازی‌‌ها و فرقه انحرافی در شیعه دانس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7013"/>
            <a:ext cx="5629275" cy="536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3 300x209 آنچه باید درباره جریان شیرازی‌‌ها و فرقه انحرافی در شیعه دانس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2450" y="1497013"/>
            <a:ext cx="6559550" cy="536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box(in)">
                                      <p:cBhvr>
                                        <p:cTn id="7" dur="500"/>
                                        <p:tgtEl>
                                          <p:spTgt spid="235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3556"/>
                                        </p:tgtEl>
                                        <p:attrNameLst>
                                          <p:attrName>style.visibility</p:attrName>
                                        </p:attrNameLst>
                                      </p:cBhvr>
                                      <p:to>
                                        <p:strVal val="visible"/>
                                      </p:to>
                                    </p:set>
                                    <p:animEffect transition="in" filter="box(in)">
                                      <p:cBhvr>
                                        <p:cTn id="12"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63575" y="315913"/>
            <a:ext cx="10972800" cy="1143000"/>
          </a:xfrm>
        </p:spPr>
        <p:txBody>
          <a:bodyPr/>
          <a:lstStyle/>
          <a:p>
            <a:pPr algn="ctr" eaLnBrk="1" hangingPunct="1"/>
            <a:r>
              <a:rPr lang="fa-IR" sz="4800" b="1" dirty="0" smtClean="0">
                <a:solidFill>
                  <a:schemeClr val="tx1"/>
                </a:solidFill>
                <a:ea typeface="Times New Roman" pitchFamily="18" charset="0"/>
                <a:cs typeface="B Nazanin" pitchFamily="2" charset="-78"/>
              </a:rPr>
              <a:t> تصاویرمراسم تدفین </a:t>
            </a:r>
            <a:r>
              <a:rPr lang="ar-SA" sz="4800" b="1" dirty="0" smtClean="0">
                <a:solidFill>
                  <a:schemeClr val="tx1"/>
                </a:solidFill>
                <a:ea typeface="Times New Roman" pitchFamily="18" charset="0"/>
                <a:cs typeface="B Nazanin" pitchFamily="2" charset="-78"/>
              </a:rPr>
              <a:t>سید محمد شیرازی</a:t>
            </a:r>
            <a:r>
              <a:rPr lang="fa-IR" sz="4800" b="1" dirty="0" smtClean="0">
                <a:solidFill>
                  <a:schemeClr val="tx1"/>
                </a:solidFill>
                <a:ea typeface="Times New Roman" pitchFamily="18" charset="0"/>
                <a:cs typeface="B Nazanin" pitchFamily="2" charset="-78"/>
              </a:rPr>
              <a:t> سال 1380</a:t>
            </a:r>
            <a:endParaRPr lang="fa-IR" sz="4800" dirty="0" smtClean="0">
              <a:ea typeface="Times New Roman" pitchFamily="18" charset="0"/>
              <a:cs typeface="B Nazanin" pitchFamily="2" charset="-78"/>
            </a:endParaRPr>
          </a:p>
        </p:txBody>
      </p:sp>
      <p:sp>
        <p:nvSpPr>
          <p:cNvPr id="27651" name="Content Placeholder 2"/>
          <p:cNvSpPr>
            <a:spLocks noGrp="1"/>
          </p:cNvSpPr>
          <p:nvPr>
            <p:ph idx="1"/>
          </p:nvPr>
        </p:nvSpPr>
        <p:spPr/>
        <p:txBody>
          <a:bodyPr/>
          <a:lstStyle/>
          <a:p>
            <a:pPr eaLnBrk="1" hangingPunct="1"/>
            <a:endParaRPr lang="fa-IR" smtClean="0">
              <a:ea typeface="Majalla UI"/>
            </a:endParaRPr>
          </a:p>
        </p:txBody>
      </p:sp>
      <p:pic>
        <p:nvPicPr>
          <p:cNvPr id="24580" name="Picture 83" descr="Picture8">
            <a:hlinkClick r:id="rId2" tooltip="&quot;&quo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00225"/>
            <a:ext cx="4181475"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84" descr="Picture9">
            <a:hlinkClick r:id="rId4" tooltip="&quot;&quo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0525" y="1714500"/>
            <a:ext cx="369093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82" descr="Picture6">
            <a:hlinkClick r:id="rId6" tooltip="&quot;&quo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8138" y="1743075"/>
            <a:ext cx="4057650"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4582"/>
                                        </p:tgtEl>
                                        <p:attrNameLst>
                                          <p:attrName>style.visibility</p:attrName>
                                        </p:attrNameLst>
                                      </p:cBhvr>
                                      <p:to>
                                        <p:strVal val="visible"/>
                                      </p:to>
                                    </p:set>
                                    <p:animEffect transition="in" filter="box(in)">
                                      <p:cBhvr>
                                        <p:cTn id="7" dur="500"/>
                                        <p:tgtEl>
                                          <p:spTgt spid="245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4581"/>
                                        </p:tgtEl>
                                        <p:attrNameLst>
                                          <p:attrName>style.visibility</p:attrName>
                                        </p:attrNameLst>
                                      </p:cBhvr>
                                      <p:to>
                                        <p:strVal val="visible"/>
                                      </p:to>
                                    </p:set>
                                    <p:animEffect transition="in" filter="box(in)">
                                      <p:cBhvr>
                                        <p:cTn id="12" dur="500"/>
                                        <p:tgtEl>
                                          <p:spTgt spid="245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4580"/>
                                        </p:tgtEl>
                                        <p:attrNameLst>
                                          <p:attrName>style.visibility</p:attrName>
                                        </p:attrNameLst>
                                      </p:cBhvr>
                                      <p:to>
                                        <p:strVal val="visible"/>
                                      </p:to>
                                    </p:set>
                                    <p:animEffect transition="in" filter="box(in)">
                                      <p:cBhvr>
                                        <p:cTn id="17"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09600" y="0"/>
            <a:ext cx="10972800" cy="1143000"/>
          </a:xfrm>
        </p:spPr>
        <p:txBody>
          <a:bodyPr/>
          <a:lstStyle/>
          <a:p>
            <a:pPr algn="ctr"/>
            <a:r>
              <a:rPr lang="fa-IR" b="1" dirty="0" smtClean="0">
                <a:cs typeface="B Nazanin" pitchFamily="2" charset="-78"/>
              </a:rPr>
              <a:t>فرزندان سیدمحمد شیرازی</a:t>
            </a:r>
          </a:p>
        </p:txBody>
      </p:sp>
      <p:sp>
        <p:nvSpPr>
          <p:cNvPr id="28675" name="Content Placeholder 7"/>
          <p:cNvSpPr>
            <a:spLocks noGrp="1"/>
          </p:cNvSpPr>
          <p:nvPr>
            <p:ph sz="half" idx="1"/>
          </p:nvPr>
        </p:nvSpPr>
        <p:spPr>
          <a:xfrm>
            <a:off x="0" y="1346200"/>
            <a:ext cx="5994400" cy="5008563"/>
          </a:xfrm>
        </p:spPr>
        <p:txBody>
          <a:bodyPr/>
          <a:lstStyle/>
          <a:p>
            <a:endParaRPr lang="fa-IR" smtClean="0">
              <a:ea typeface="Majalla UI"/>
            </a:endParaRPr>
          </a:p>
        </p:txBody>
      </p:sp>
      <p:sp>
        <p:nvSpPr>
          <p:cNvPr id="28676" name="Content Placeholder 8"/>
          <p:cNvSpPr>
            <a:spLocks noGrp="1"/>
          </p:cNvSpPr>
          <p:nvPr>
            <p:ph sz="half" idx="2"/>
          </p:nvPr>
        </p:nvSpPr>
        <p:spPr>
          <a:xfrm>
            <a:off x="6061075" y="1319213"/>
            <a:ext cx="6130925" cy="5035550"/>
          </a:xfrm>
        </p:spPr>
        <p:txBody>
          <a:bodyPr/>
          <a:lstStyle/>
          <a:p>
            <a:endParaRPr lang="fa-IR" smtClean="0">
              <a:ea typeface="Majalla UI"/>
            </a:endParaRPr>
          </a:p>
        </p:txBody>
      </p:sp>
      <p:pic>
        <p:nvPicPr>
          <p:cNvPr id="141314" name="Picture 2" descr="سید محمد رضا شیراز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97000"/>
            <a:ext cx="2905125"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5" name="Picture 3" descr="سید جعفر شیراز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063" y="1384300"/>
            <a:ext cx="3082925"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6" name="Picture 4" descr="سید مهدی شیرازی"/>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6525" y="1331913"/>
            <a:ext cx="3165475"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7" name="Picture 5" descr="سید محمد علی شیرازی"/>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1388" y="1397000"/>
            <a:ext cx="3033712"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5394325"/>
            <a:ext cx="2847975"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sz="2400" b="1" dirty="0">
                <a:solidFill>
                  <a:schemeClr val="tx1"/>
                </a:solidFill>
              </a:rPr>
              <a:t>سید محمد رضاشیرازی</a:t>
            </a:r>
          </a:p>
          <a:p>
            <a:pPr algn="ctr">
              <a:defRPr/>
            </a:pPr>
            <a:r>
              <a:rPr lang="fa-IR" sz="2800" dirty="0">
                <a:solidFill>
                  <a:schemeClr val="tx1"/>
                </a:solidFill>
              </a:rPr>
              <a:t>(فوت کرده)</a:t>
            </a:r>
            <a:endParaRPr lang="fa-IR" dirty="0">
              <a:solidFill>
                <a:schemeClr val="tx1"/>
              </a:solidFill>
            </a:endParaRPr>
          </a:p>
        </p:txBody>
      </p:sp>
      <p:sp>
        <p:nvSpPr>
          <p:cNvPr id="12" name="Rectangle 11"/>
          <p:cNvSpPr/>
          <p:nvPr/>
        </p:nvSpPr>
        <p:spPr>
          <a:xfrm>
            <a:off x="2938463" y="5408613"/>
            <a:ext cx="2992437"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sz="2800" b="1" dirty="0">
                <a:solidFill>
                  <a:schemeClr val="tx1"/>
                </a:solidFill>
              </a:rPr>
              <a:t>سید جعفر شیرازی</a:t>
            </a:r>
          </a:p>
        </p:txBody>
      </p:sp>
      <p:sp>
        <p:nvSpPr>
          <p:cNvPr id="13" name="Rectangle 12"/>
          <p:cNvSpPr/>
          <p:nvPr/>
        </p:nvSpPr>
        <p:spPr>
          <a:xfrm>
            <a:off x="6100763" y="5446713"/>
            <a:ext cx="293846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sz="2800" b="1" dirty="0">
                <a:solidFill>
                  <a:schemeClr val="tx1"/>
                </a:solidFill>
              </a:rPr>
              <a:t>سید محمد علی شیرازی</a:t>
            </a:r>
          </a:p>
        </p:txBody>
      </p:sp>
      <p:sp>
        <p:nvSpPr>
          <p:cNvPr id="14" name="Rectangle 13"/>
          <p:cNvSpPr/>
          <p:nvPr/>
        </p:nvSpPr>
        <p:spPr>
          <a:xfrm>
            <a:off x="9118600" y="5421313"/>
            <a:ext cx="2860675"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sz="2800" b="1" dirty="0">
                <a:solidFill>
                  <a:schemeClr val="tx1"/>
                </a:solidFill>
              </a:rPr>
              <a:t>سید مهدی شیرازی</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1314"/>
                                        </p:tgtEl>
                                        <p:attrNameLst>
                                          <p:attrName>style.visibility</p:attrName>
                                        </p:attrNameLst>
                                      </p:cBhvr>
                                      <p:to>
                                        <p:strVal val="visible"/>
                                      </p:to>
                                    </p:set>
                                    <p:animEffect transition="in" filter="box(in)">
                                      <p:cBhvr>
                                        <p:cTn id="7" dur="500"/>
                                        <p:tgtEl>
                                          <p:spTgt spid="141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41315"/>
                                        </p:tgtEl>
                                        <p:attrNameLst>
                                          <p:attrName>style.visibility</p:attrName>
                                        </p:attrNameLst>
                                      </p:cBhvr>
                                      <p:to>
                                        <p:strVal val="visible"/>
                                      </p:to>
                                    </p:set>
                                    <p:animEffect transition="in" filter="box(in)">
                                      <p:cBhvr>
                                        <p:cTn id="17" dur="500"/>
                                        <p:tgtEl>
                                          <p:spTgt spid="1413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41317"/>
                                        </p:tgtEl>
                                        <p:attrNameLst>
                                          <p:attrName>style.visibility</p:attrName>
                                        </p:attrNameLst>
                                      </p:cBhvr>
                                      <p:to>
                                        <p:strVal val="visible"/>
                                      </p:to>
                                    </p:set>
                                    <p:animEffect transition="in" filter="box(in)">
                                      <p:cBhvr>
                                        <p:cTn id="27" dur="500"/>
                                        <p:tgtEl>
                                          <p:spTgt spid="1413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ox(in)">
                                      <p:cBhvr>
                                        <p:cTn id="32" dur="5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141316"/>
                                        </p:tgtEl>
                                        <p:attrNameLst>
                                          <p:attrName>style.visibility</p:attrName>
                                        </p:attrNameLst>
                                      </p:cBhvr>
                                      <p:to>
                                        <p:strVal val="visible"/>
                                      </p:to>
                                    </p:set>
                                    <p:animEffect transition="in" filter="box(in)">
                                      <p:cBhvr>
                                        <p:cTn id="37" dur="500"/>
                                        <p:tgtEl>
                                          <p:spTgt spid="14131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ox(in)">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a:xfrm>
            <a:off x="509588" y="0"/>
            <a:ext cx="10972800" cy="1143000"/>
          </a:xfrm>
        </p:spPr>
        <p:txBody>
          <a:bodyPr/>
          <a:lstStyle/>
          <a:p>
            <a:pPr algn="ctr" eaLnBrk="1" hangingPunct="1"/>
            <a:r>
              <a:rPr lang="fa-IR" sz="6600" b="1" dirty="0" smtClean="0">
                <a:solidFill>
                  <a:schemeClr val="tx1"/>
                </a:solidFill>
                <a:cs typeface="B Nazanin" pitchFamily="2" charset="-78"/>
              </a:rPr>
              <a:t>3-سید صادق شیرازی</a:t>
            </a:r>
          </a:p>
        </p:txBody>
      </p:sp>
      <p:sp>
        <p:nvSpPr>
          <p:cNvPr id="5" name="Content Placeholder 4"/>
          <p:cNvSpPr>
            <a:spLocks noGrp="1"/>
          </p:cNvSpPr>
          <p:nvPr>
            <p:ph sz="half" idx="1"/>
          </p:nvPr>
        </p:nvSpPr>
        <p:spPr>
          <a:xfrm>
            <a:off x="0" y="1920875"/>
            <a:ext cx="3271838" cy="4937125"/>
          </a:xfrm>
        </p:spPr>
        <p:txBody>
          <a:bodyPr>
            <a:normAutofit/>
          </a:bodyPr>
          <a:lstStyle/>
          <a:p>
            <a:pPr marL="274320" indent="-274320" eaLnBrk="1" fontAlgn="auto" hangingPunct="1">
              <a:spcAft>
                <a:spcPts val="0"/>
              </a:spcAft>
              <a:buClr>
                <a:schemeClr val="accent3"/>
              </a:buClr>
              <a:buFont typeface="Wingdings 2"/>
              <a:buNone/>
              <a:defRPr/>
            </a:pPr>
            <a:r>
              <a:rPr lang="fa-IR" dirty="0" smtClean="0">
                <a:cs typeface="B Nazanin" pitchFamily="2" charset="-78"/>
              </a:rPr>
              <a:t>.</a:t>
            </a:r>
            <a:endParaRPr lang="fa-IR" dirty="0">
              <a:cs typeface="B Nazanin" pitchFamily="2" charset="-78"/>
            </a:endParaRPr>
          </a:p>
        </p:txBody>
      </p:sp>
      <p:sp>
        <p:nvSpPr>
          <p:cNvPr id="6" name="Content Placeholder 5"/>
          <p:cNvSpPr>
            <a:spLocks noGrp="1"/>
          </p:cNvSpPr>
          <p:nvPr>
            <p:ph sz="half" idx="2"/>
          </p:nvPr>
        </p:nvSpPr>
        <p:spPr>
          <a:xfrm>
            <a:off x="3328988" y="1057275"/>
            <a:ext cx="8863012" cy="5800725"/>
          </a:xfrm>
        </p:spPr>
        <p:txBody>
          <a:bodyPr>
            <a:normAutofit/>
          </a:bodyPr>
          <a:lstStyle/>
          <a:p>
            <a:pPr marL="274320" indent="-274320" eaLnBrk="1" fontAlgn="auto" hangingPunct="1">
              <a:spcAft>
                <a:spcPts val="0"/>
              </a:spcAft>
              <a:buClr>
                <a:schemeClr val="accent3"/>
              </a:buClr>
              <a:buFont typeface="Wingdings 2"/>
              <a:buNone/>
              <a:defRPr/>
            </a:pPr>
            <a:r>
              <a:rPr lang="ar-SA" sz="3500" dirty="0" smtClean="0">
                <a:cs typeface="B Nazanin" pitchFamily="2" charset="-78"/>
              </a:rPr>
              <a:t>سید صادق حسینی شیرازی، در </a:t>
            </a:r>
            <a:r>
              <a:rPr lang="fa-IR" sz="3500" dirty="0" smtClean="0">
                <a:cs typeface="B Nazanin" pitchFamily="2" charset="-78"/>
              </a:rPr>
              <a:t>۲۰</a:t>
            </a:r>
            <a:r>
              <a:rPr lang="ar-SA" sz="3500" dirty="0" smtClean="0">
                <a:cs typeface="B Nazanin" pitchFamily="2" charset="-78"/>
              </a:rPr>
              <a:t> ذی‌الحجه </a:t>
            </a:r>
            <a:r>
              <a:rPr lang="fa-IR" sz="3500" dirty="0" smtClean="0">
                <a:cs typeface="B Nazanin" pitchFamily="2" charset="-78"/>
              </a:rPr>
              <a:t>۱۳۶۰</a:t>
            </a:r>
            <a:r>
              <a:rPr lang="ar-SA" sz="3500" dirty="0" smtClean="0">
                <a:cs typeface="B Nazanin" pitchFamily="2" charset="-78"/>
              </a:rPr>
              <a:t> قمری (</a:t>
            </a:r>
            <a:r>
              <a:rPr lang="fa-IR" sz="3500" dirty="0" smtClean="0">
                <a:cs typeface="B Nazanin" pitchFamily="2" charset="-78"/>
              </a:rPr>
              <a:t>۱۸</a:t>
            </a:r>
            <a:r>
              <a:rPr lang="ar-SA" sz="3500" dirty="0" smtClean="0">
                <a:cs typeface="B Nazanin" pitchFamily="2" charset="-78"/>
              </a:rPr>
              <a:t> دیماه</a:t>
            </a:r>
            <a:r>
              <a:rPr lang="fa-IR" sz="3500" dirty="0" smtClean="0">
                <a:cs typeface="B Nazanin" pitchFamily="2" charset="-78"/>
              </a:rPr>
              <a:t>۱۳۲۰</a:t>
            </a:r>
            <a:r>
              <a:rPr lang="ar-SA" sz="3500" dirty="0" smtClean="0">
                <a:cs typeface="B Nazanin" pitchFamily="2" charset="-78"/>
              </a:rPr>
              <a:t> هجری شمسی) در عراق به دنیا آمد و </a:t>
            </a:r>
            <a:r>
              <a:rPr lang="ar-SA" sz="3500" b="1" dirty="0" smtClean="0">
                <a:solidFill>
                  <a:srgbClr val="C00000"/>
                </a:solidFill>
                <a:cs typeface="B Nazanin" pitchFamily="2" charset="-78"/>
              </a:rPr>
              <a:t>به سبب رسومات خانوادگی، در سن </a:t>
            </a:r>
            <a:r>
              <a:rPr lang="fa-IR" sz="3500" b="1" dirty="0" smtClean="0">
                <a:solidFill>
                  <a:srgbClr val="C00000"/>
                </a:solidFill>
                <a:cs typeface="B Nazanin" pitchFamily="2" charset="-78"/>
              </a:rPr>
              <a:t>۱۰</a:t>
            </a:r>
            <a:r>
              <a:rPr lang="ar-SA" sz="3500" b="1" dirty="0" smtClean="0">
                <a:solidFill>
                  <a:srgbClr val="C00000"/>
                </a:solidFill>
                <a:cs typeface="B Nazanin" pitchFamily="2" charset="-78"/>
              </a:rPr>
              <a:t> سالگی بدون داشتن بهره ی کافی از معالم دینی، ملبس به لباس روحانیت گردید </a:t>
            </a:r>
            <a:r>
              <a:rPr lang="ar-SA" sz="3500" dirty="0" smtClean="0">
                <a:cs typeface="B Nazanin" pitchFamily="2" charset="-78"/>
              </a:rPr>
              <a:t>و پس از وفات پدر خود سید مهدی حسینی شیرازی به سرعت خود را مجتهد خوانده و به همراه دیگر اعضای بیت پدر، برادر ارشد خود سید محمد را مرجع تقلید نامیدند</a:t>
            </a:r>
            <a:r>
              <a:rPr lang="fa-IR" sz="3500" dirty="0" smtClean="0">
                <a:cs typeface="B Nazanin" pitchFamily="2" charset="-78"/>
              </a:rPr>
              <a:t>.</a:t>
            </a:r>
            <a:endParaRPr lang="en-US" sz="3500" dirty="0" smtClean="0">
              <a:cs typeface="B Nazanin" pitchFamily="2" charset="-78"/>
            </a:endParaRPr>
          </a:p>
          <a:p>
            <a:pPr marL="274320" indent="-274320" eaLnBrk="1" fontAlgn="auto" hangingPunct="1">
              <a:spcAft>
                <a:spcPts val="0"/>
              </a:spcAft>
              <a:buClr>
                <a:schemeClr val="accent3"/>
              </a:buClr>
              <a:buFont typeface="Wingdings 2"/>
              <a:buNone/>
              <a:defRPr/>
            </a:pPr>
            <a:r>
              <a:rPr lang="en-US" sz="3500" dirty="0" smtClean="0">
                <a:cs typeface="B Nazanin" pitchFamily="2" charset="-78"/>
              </a:rPr>
              <a:t>.</a:t>
            </a:r>
            <a:r>
              <a:rPr lang="fa-IR" sz="3500" dirty="0" smtClean="0">
                <a:cs typeface="B Nazanin" pitchFamily="2" charset="-78"/>
              </a:rPr>
              <a:t> </a:t>
            </a:r>
            <a:r>
              <a:rPr lang="fa-IR" sz="3500" b="1" dirty="0" smtClean="0">
                <a:solidFill>
                  <a:srgbClr val="002060"/>
                </a:solidFill>
                <a:cs typeface="B Nazanin" pitchFamily="2" charset="-78"/>
              </a:rPr>
              <a:t>سید صادق بعد از فوت سید محمد در سال ۱۳۸۰ در شهر قم، عملاً تبدیل به بزرگ خاندان شیرازی‌ها شد. </a:t>
            </a:r>
          </a:p>
        </p:txBody>
      </p:sp>
      <p:pic>
        <p:nvPicPr>
          <p:cNvPr id="108546" name="Picture 2" descr="سید صادق شیرازی"/>
          <p:cNvPicPr>
            <a:picLocks noChangeAspect="1" noChangeArrowheads="1"/>
          </p:cNvPicPr>
          <p:nvPr/>
        </p:nvPicPr>
        <p:blipFill>
          <a:blip r:embed="rId2"/>
          <a:srcRect/>
          <a:stretch>
            <a:fillRect/>
          </a:stretch>
        </p:blipFill>
        <p:spPr bwMode="auto">
          <a:xfrm>
            <a:off x="0" y="1071563"/>
            <a:ext cx="3643312" cy="52292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ox(in)">
                                      <p:cBhvr>
                                        <p:cTn id="7" dur="5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8546"/>
                                        </p:tgtEl>
                                        <p:attrNameLst>
                                          <p:attrName>style.visibility</p:attrName>
                                        </p:attrNameLst>
                                      </p:cBhvr>
                                      <p:to>
                                        <p:strVal val="visible"/>
                                      </p:to>
                                    </p:set>
                                    <p:animEffect transition="in" filter="box(in)">
                                      <p:cBhvr>
                                        <p:cTn id="12" dur="500"/>
                                        <p:tgtEl>
                                          <p:spTgt spid="1085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ox(in)">
                                      <p:cBhvr>
                                        <p:cTn id="17" dur="500"/>
                                        <p:tgtEl>
                                          <p:spTgt spid="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ox(in)">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a:xfrm>
            <a:off x="581025" y="385763"/>
            <a:ext cx="10972800" cy="1143000"/>
          </a:xfrm>
        </p:spPr>
        <p:txBody>
          <a:bodyPr/>
          <a:lstStyle/>
          <a:p>
            <a:pPr algn="ctr"/>
            <a:r>
              <a:rPr lang="fa-IR" sz="6600" b="1" dirty="0" smtClean="0">
                <a:solidFill>
                  <a:schemeClr val="tx1"/>
                </a:solidFill>
                <a:cs typeface="B Nazanin" pitchFamily="2" charset="-78"/>
              </a:rPr>
              <a:t>سید صادق شیرازی</a:t>
            </a:r>
          </a:p>
        </p:txBody>
      </p:sp>
      <p:sp>
        <p:nvSpPr>
          <p:cNvPr id="6" name="Content Placeholder 5"/>
          <p:cNvSpPr>
            <a:spLocks noGrp="1"/>
          </p:cNvSpPr>
          <p:nvPr>
            <p:ph idx="1"/>
          </p:nvPr>
        </p:nvSpPr>
        <p:spPr>
          <a:xfrm>
            <a:off x="217488" y="1465263"/>
            <a:ext cx="11364912" cy="4859337"/>
          </a:xfrm>
        </p:spPr>
        <p:txBody>
          <a:bodyPr/>
          <a:lstStyle/>
          <a:p>
            <a:pPr rtl="0">
              <a:buFont typeface="Wingdings 2" pitchFamily="18" charset="2"/>
              <a:buNone/>
            </a:pPr>
            <a:r>
              <a:rPr lang="ar-SA" sz="3600" smtClean="0">
                <a:ea typeface="Majalla UI"/>
                <a:cs typeface="B Nazanin" pitchFamily="2" charset="-78"/>
              </a:rPr>
              <a:t>کویت وکشورهای عربی مدتی است غیر از تشکیلات سید صادق شیرازی به کسی ویزا نمیدهند</a:t>
            </a:r>
            <a:endParaRPr lang="en-US" sz="3600" smtClean="0">
              <a:cs typeface="B Nazanin" pitchFamily="2" charset="-78"/>
            </a:endParaRPr>
          </a:p>
          <a:p>
            <a:pPr rtl="0">
              <a:buFont typeface="Wingdings 2" pitchFamily="18" charset="2"/>
              <a:buNone/>
            </a:pPr>
            <a:r>
              <a:rPr lang="ar-SA" sz="3600" smtClean="0">
                <a:ea typeface="Majalla UI"/>
                <a:cs typeface="B Nazanin" pitchFamily="2" charset="-78"/>
              </a:rPr>
              <a:t>ویزاگرفتن از دستگاه سید صادق برای آمریکا واروپا به سادگی انجام میشود</a:t>
            </a:r>
            <a:endParaRPr lang="en-US" sz="3600" smtClean="0">
              <a:cs typeface="B Nazanin" pitchFamily="2" charset="-78"/>
            </a:endParaRPr>
          </a:p>
          <a:p>
            <a:pPr rtl="0">
              <a:buFont typeface="Wingdings 2" pitchFamily="18" charset="2"/>
              <a:buNone/>
            </a:pPr>
            <a:r>
              <a:rPr lang="fa-IR" sz="3600" smtClean="0">
                <a:ea typeface="Majalla UI"/>
                <a:cs typeface="B Nazanin" pitchFamily="2" charset="-78"/>
              </a:rPr>
              <a:t>در مکه وکربلا فعالیت ونفوذ دارند</a:t>
            </a:r>
            <a:endParaRPr lang="en-US" sz="3200" smtClean="0">
              <a:cs typeface="B Nazanin" pitchFamily="2" charset="-78"/>
            </a:endParaRPr>
          </a:p>
          <a:p>
            <a:pPr rtl="0">
              <a:buFont typeface="Wingdings 2" pitchFamily="18" charset="2"/>
              <a:buNone/>
            </a:pPr>
            <a:r>
              <a:rPr lang="fa-IR" sz="3600" smtClean="0">
                <a:ea typeface="Majalla UI"/>
                <a:cs typeface="B Nazanin" pitchFamily="2" charset="-78"/>
              </a:rPr>
              <a:t>عناد و دشمنی این جریان با انقلاب اسلامی ایران و شخص حضرت امام خمینی و نیز حضرت آیت‌الله خامنه‌ای، امری است که ایشان هیچ واهمه‌ای از ابراز علنی آن حتی در داخل جمهوری   اسلامی ایران نداشته‌اند. سید صادق الان بسیار جدی تراز سلف خود به مقابله با نظام ورهبری می پردازد</a:t>
            </a:r>
            <a:endParaRPr lang="en-US" sz="3600" smtClean="0">
              <a:cs typeface="B Nazanin" pitchFamily="2" charset="-78"/>
            </a:endParaRPr>
          </a:p>
          <a:p>
            <a:pPr rtl="0">
              <a:buFont typeface="Wingdings 2" pitchFamily="18" charset="2"/>
              <a:buNone/>
            </a:pPr>
            <a:r>
              <a:rPr lang="fa-IR" sz="2800" smtClean="0">
                <a:ea typeface="Majalla UI"/>
                <a:cs typeface="B Nazanin" pitchFamily="2" charset="-78"/>
              </a:rPr>
              <a:t> </a:t>
            </a:r>
            <a:r>
              <a:rPr lang="en-US" smtClean="0">
                <a:cs typeface="B Nazanin" pitchFamily="2" charset="-78"/>
              </a:rPr>
              <a:t/>
            </a:r>
            <a:br>
              <a:rPr lang="en-US" smtClean="0">
                <a:cs typeface="B Nazanin" pitchFamily="2" charset="-78"/>
              </a:rPr>
            </a:br>
            <a:endParaRPr lang="fa-IR" smtClean="0">
              <a:ea typeface="Majalla UI"/>
              <a:cs typeface="B Nazanin" pitchFamily="2" charset="-78"/>
            </a:endParaRPr>
          </a:p>
          <a:p>
            <a:endParaRPr lang="fa-IR" smtClean="0">
              <a:ea typeface="Majalla UI"/>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ox(in)">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ox(in)">
                                      <p:cBhvr>
                                        <p:cTn id="22" dur="500"/>
                                        <p:tgtEl>
                                          <p:spTgt spid="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ox(in)">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69913" y="0"/>
            <a:ext cx="10972800" cy="981075"/>
          </a:xfrm>
        </p:spPr>
        <p:txBody>
          <a:bodyPr/>
          <a:lstStyle/>
          <a:p>
            <a:pPr algn="ctr"/>
            <a:r>
              <a:rPr lang="fa-IR" sz="6000" b="1" dirty="0" smtClean="0">
                <a:solidFill>
                  <a:srgbClr val="002060"/>
                </a:solidFill>
                <a:cs typeface="B Nazanin" pitchFamily="2" charset="-78"/>
              </a:rPr>
              <a:t>پسران سید صادق شیرازی</a:t>
            </a:r>
          </a:p>
        </p:txBody>
      </p:sp>
      <p:sp>
        <p:nvSpPr>
          <p:cNvPr id="31747" name="Content Placeholder 2"/>
          <p:cNvSpPr>
            <a:spLocks noGrp="1"/>
          </p:cNvSpPr>
          <p:nvPr>
            <p:ph sz="half" idx="1"/>
          </p:nvPr>
        </p:nvSpPr>
        <p:spPr>
          <a:xfrm>
            <a:off x="0" y="1073150"/>
            <a:ext cx="5994400" cy="5784850"/>
          </a:xfrm>
        </p:spPr>
        <p:txBody>
          <a:bodyPr/>
          <a:lstStyle/>
          <a:p>
            <a:endParaRPr lang="fa-IR" smtClean="0">
              <a:ea typeface="Majalla UI"/>
            </a:endParaRPr>
          </a:p>
        </p:txBody>
      </p:sp>
      <p:sp>
        <p:nvSpPr>
          <p:cNvPr id="31748" name="Content Placeholder 3"/>
          <p:cNvSpPr>
            <a:spLocks noGrp="1"/>
          </p:cNvSpPr>
          <p:nvPr>
            <p:ph sz="half" idx="2"/>
          </p:nvPr>
        </p:nvSpPr>
        <p:spPr>
          <a:xfrm>
            <a:off x="6056313" y="1087438"/>
            <a:ext cx="6135687" cy="5770562"/>
          </a:xfrm>
        </p:spPr>
        <p:txBody>
          <a:bodyPr/>
          <a:lstStyle/>
          <a:p>
            <a:endParaRPr lang="fa-IR" smtClean="0">
              <a:ea typeface="Majalla UI"/>
            </a:endParaRPr>
          </a:p>
        </p:txBody>
      </p:sp>
      <p:pic>
        <p:nvPicPr>
          <p:cNvPr id="160770" name="Picture 2" descr="سید حسین شیراز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9988"/>
            <a:ext cx="3038475" cy="379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1" name="Picture 3" descr="سید علی شیراز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8138" y="1143000"/>
            <a:ext cx="3033712" cy="3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2" name="Picture 4" descr="سید احمد شیرازی"/>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3913" y="1130300"/>
            <a:ext cx="3092450" cy="381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3" name="Picture 5" descr="سید جعفر شیرازی"/>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2550" y="1143000"/>
            <a:ext cx="3219450" cy="3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4921250"/>
            <a:ext cx="2836863"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sz="2800" b="1" dirty="0">
                <a:solidFill>
                  <a:schemeClr val="tx1"/>
                </a:solidFill>
              </a:rPr>
              <a:t>سید حسین شیرازی</a:t>
            </a:r>
          </a:p>
        </p:txBody>
      </p:sp>
      <p:sp>
        <p:nvSpPr>
          <p:cNvPr id="10" name="Rectangle 9"/>
          <p:cNvSpPr/>
          <p:nvPr/>
        </p:nvSpPr>
        <p:spPr>
          <a:xfrm>
            <a:off x="2905125" y="4935538"/>
            <a:ext cx="3051175"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sz="3200" b="1" dirty="0">
                <a:solidFill>
                  <a:schemeClr val="tx1"/>
                </a:solidFill>
              </a:rPr>
              <a:t>سید علی شیرازی</a:t>
            </a:r>
          </a:p>
        </p:txBody>
      </p:sp>
      <p:sp>
        <p:nvSpPr>
          <p:cNvPr id="11" name="Rectangle 10"/>
          <p:cNvSpPr/>
          <p:nvPr/>
        </p:nvSpPr>
        <p:spPr>
          <a:xfrm>
            <a:off x="5997575" y="4962525"/>
            <a:ext cx="2930525"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sz="2800" b="1" dirty="0">
                <a:solidFill>
                  <a:schemeClr val="tx1"/>
                </a:solidFill>
              </a:rPr>
              <a:t>سید احمد شیرازی</a:t>
            </a:r>
          </a:p>
          <a:p>
            <a:pPr algn="ctr">
              <a:defRPr/>
            </a:pPr>
            <a:r>
              <a:rPr lang="fa-IR" sz="2400" b="1" dirty="0">
                <a:solidFill>
                  <a:schemeClr val="tx1"/>
                </a:solidFill>
              </a:rPr>
              <a:t>(لندن نشین)</a:t>
            </a:r>
          </a:p>
        </p:txBody>
      </p:sp>
      <p:sp>
        <p:nvSpPr>
          <p:cNvPr id="12" name="Rectangle 11"/>
          <p:cNvSpPr/>
          <p:nvPr/>
        </p:nvSpPr>
        <p:spPr>
          <a:xfrm>
            <a:off x="8996363" y="4962525"/>
            <a:ext cx="3195637"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sz="3600" b="1" dirty="0">
                <a:solidFill>
                  <a:schemeClr val="tx1"/>
                </a:solidFill>
              </a:rPr>
              <a:t>سید جعفر شیرازی</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60770"/>
                                        </p:tgtEl>
                                        <p:attrNameLst>
                                          <p:attrName>style.visibility</p:attrName>
                                        </p:attrNameLst>
                                      </p:cBhvr>
                                      <p:to>
                                        <p:strVal val="visible"/>
                                      </p:to>
                                    </p:set>
                                    <p:animEffect transition="in" filter="box(in)">
                                      <p:cBhvr>
                                        <p:cTn id="7" dur="500"/>
                                        <p:tgtEl>
                                          <p:spTgt spid="160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60771"/>
                                        </p:tgtEl>
                                        <p:attrNameLst>
                                          <p:attrName>style.visibility</p:attrName>
                                        </p:attrNameLst>
                                      </p:cBhvr>
                                      <p:to>
                                        <p:strVal val="visible"/>
                                      </p:to>
                                    </p:set>
                                    <p:animEffect transition="in" filter="box(in)">
                                      <p:cBhvr>
                                        <p:cTn id="17" dur="500"/>
                                        <p:tgtEl>
                                          <p:spTgt spid="1607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60772"/>
                                        </p:tgtEl>
                                        <p:attrNameLst>
                                          <p:attrName>style.visibility</p:attrName>
                                        </p:attrNameLst>
                                      </p:cBhvr>
                                      <p:to>
                                        <p:strVal val="visible"/>
                                      </p:to>
                                    </p:set>
                                    <p:animEffect transition="in" filter="box(in)">
                                      <p:cBhvr>
                                        <p:cTn id="27" dur="500"/>
                                        <p:tgtEl>
                                          <p:spTgt spid="16077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160773"/>
                                        </p:tgtEl>
                                        <p:attrNameLst>
                                          <p:attrName>style.visibility</p:attrName>
                                        </p:attrNameLst>
                                      </p:cBhvr>
                                      <p:to>
                                        <p:strVal val="visible"/>
                                      </p:to>
                                    </p:set>
                                    <p:animEffect transition="in" filter="box(in)">
                                      <p:cBhvr>
                                        <p:cTn id="37" dur="500"/>
                                        <p:tgtEl>
                                          <p:spTgt spid="16077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ox(in)">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title"/>
          </p:nvPr>
        </p:nvSpPr>
        <p:spPr>
          <a:xfrm>
            <a:off x="566738" y="461963"/>
            <a:ext cx="10972800" cy="795337"/>
          </a:xfrm>
        </p:spPr>
        <p:txBody>
          <a:bodyPr/>
          <a:lstStyle/>
          <a:p>
            <a:pPr algn="ctr" eaLnBrk="1" hangingPunct="1"/>
            <a:r>
              <a:rPr lang="fa-IR" sz="6600" b="1" dirty="0" smtClean="0">
                <a:solidFill>
                  <a:schemeClr val="tx1"/>
                </a:solidFill>
                <a:cs typeface="B Nazanin" pitchFamily="2" charset="-78"/>
              </a:rPr>
              <a:t>4-</a:t>
            </a:r>
            <a:r>
              <a:rPr lang="ar-SA" sz="6600" b="1" dirty="0" smtClean="0">
                <a:solidFill>
                  <a:schemeClr val="tx1"/>
                </a:solidFill>
                <a:cs typeface="B Nazanin" pitchFamily="2" charset="-78"/>
              </a:rPr>
              <a:t>سید مجتبی شیرازی</a:t>
            </a:r>
            <a:endParaRPr lang="fa-IR" sz="6600" b="1" dirty="0" smtClean="0">
              <a:solidFill>
                <a:schemeClr val="tx1"/>
              </a:solidFill>
              <a:cs typeface="B Nazanin" pitchFamily="2" charset="-78"/>
            </a:endParaRPr>
          </a:p>
        </p:txBody>
      </p:sp>
      <p:sp>
        <p:nvSpPr>
          <p:cNvPr id="32771" name="Content Placeholder 4"/>
          <p:cNvSpPr>
            <a:spLocks noGrp="1"/>
          </p:cNvSpPr>
          <p:nvPr>
            <p:ph sz="half" idx="1"/>
          </p:nvPr>
        </p:nvSpPr>
        <p:spPr>
          <a:xfrm>
            <a:off x="0" y="1920875"/>
            <a:ext cx="3900488" cy="4433888"/>
          </a:xfrm>
        </p:spPr>
        <p:txBody>
          <a:bodyPr/>
          <a:lstStyle/>
          <a:p>
            <a:pPr eaLnBrk="1" hangingPunct="1">
              <a:buFont typeface="Wingdings 2" pitchFamily="18" charset="2"/>
              <a:buNone/>
            </a:pPr>
            <a:r>
              <a:rPr lang="en-US" smtClean="0">
                <a:cs typeface="B Nazanin" pitchFamily="2" charset="-78"/>
              </a:rPr>
              <a:t>.</a:t>
            </a:r>
            <a:endParaRPr lang="fa-IR" smtClean="0">
              <a:ea typeface="Majalla UI"/>
              <a:cs typeface="B Nazanin" pitchFamily="2" charset="-78"/>
            </a:endParaRPr>
          </a:p>
        </p:txBody>
      </p:sp>
      <p:sp>
        <p:nvSpPr>
          <p:cNvPr id="29700" name="Content Placeholder 5"/>
          <p:cNvSpPr>
            <a:spLocks noGrp="1"/>
          </p:cNvSpPr>
          <p:nvPr>
            <p:ph sz="half" idx="2"/>
          </p:nvPr>
        </p:nvSpPr>
        <p:spPr>
          <a:xfrm>
            <a:off x="3714750" y="1300163"/>
            <a:ext cx="8477250" cy="5557837"/>
          </a:xfrm>
        </p:spPr>
        <p:txBody>
          <a:bodyPr/>
          <a:lstStyle/>
          <a:p>
            <a:pPr eaLnBrk="1" hangingPunct="1">
              <a:buFont typeface="Wingdings 2" pitchFamily="18" charset="2"/>
              <a:buNone/>
            </a:pPr>
            <a:r>
              <a:rPr lang="ar-SA" sz="3200" smtClean="0">
                <a:ea typeface="Majalla UI"/>
                <a:cs typeface="B Nazanin" pitchFamily="2" charset="-78"/>
              </a:rPr>
              <a:t>برادر دیگر سید صادق، سید مجتبی است که اکنون در </a:t>
            </a:r>
            <a:r>
              <a:rPr lang="ar-SA" sz="3200" b="1" smtClean="0">
                <a:ea typeface="Majalla UI"/>
                <a:cs typeface="B Nazanin" pitchFamily="2" charset="-78"/>
              </a:rPr>
              <a:t>انگلیس </a:t>
            </a:r>
            <a:r>
              <a:rPr lang="ar-SA" sz="3200" smtClean="0">
                <a:ea typeface="Majalla UI"/>
                <a:cs typeface="B Nazanin" pitchFamily="2" charset="-78"/>
              </a:rPr>
              <a:t>حضور دارد و وی نیز در کسوت علما ظاهر می‌شود.</a:t>
            </a:r>
            <a:endParaRPr lang="fa-IR" sz="3200" smtClean="0">
              <a:ea typeface="Majalla UI"/>
              <a:cs typeface="B Nazanin" pitchFamily="2" charset="-78"/>
            </a:endParaRPr>
          </a:p>
          <a:p>
            <a:pPr eaLnBrk="1" hangingPunct="1">
              <a:buFont typeface="Wingdings 2" pitchFamily="18" charset="2"/>
              <a:buNone/>
            </a:pPr>
            <a:r>
              <a:rPr lang="ar-SA" sz="3200" smtClean="0">
                <a:ea typeface="Majalla UI"/>
                <a:cs typeface="B Nazanin" pitchFamily="2" charset="-78"/>
              </a:rPr>
              <a:t> </a:t>
            </a:r>
            <a:r>
              <a:rPr lang="ar-SA" sz="3200" smtClean="0">
                <a:solidFill>
                  <a:srgbClr val="C00000"/>
                </a:solidFill>
                <a:ea typeface="Majalla UI"/>
                <a:cs typeface="B Nazanin" pitchFamily="2" charset="-78"/>
              </a:rPr>
              <a:t>فیلم صحبت‌های سید مجتبی علیه شخص رهبری و مجموعه فحش‌های رکیک وی نسبت به رهبری نظام </a:t>
            </a:r>
            <a:r>
              <a:rPr lang="fa-IR" sz="3200" smtClean="0">
                <a:solidFill>
                  <a:srgbClr val="C00000"/>
                </a:solidFill>
                <a:ea typeface="Majalla UI"/>
                <a:cs typeface="B Nazanin" pitchFamily="2" charset="-78"/>
              </a:rPr>
              <a:t> ومراجع معظم تقلید</a:t>
            </a:r>
            <a:r>
              <a:rPr lang="ar-SA" sz="3200" smtClean="0">
                <a:solidFill>
                  <a:srgbClr val="C00000"/>
                </a:solidFill>
                <a:ea typeface="Majalla UI"/>
                <a:cs typeface="B Nazanin" pitchFamily="2" charset="-78"/>
              </a:rPr>
              <a:t>هزاران بار در فضای مجازی دیده شده است </a:t>
            </a:r>
            <a:endParaRPr lang="fa-IR" sz="3200" smtClean="0">
              <a:solidFill>
                <a:srgbClr val="C00000"/>
              </a:solidFill>
              <a:ea typeface="Majalla UI"/>
              <a:cs typeface="B Nazanin" pitchFamily="2" charset="-78"/>
            </a:endParaRPr>
          </a:p>
          <a:p>
            <a:pPr eaLnBrk="1" hangingPunct="1">
              <a:buFont typeface="Wingdings 2" pitchFamily="18" charset="2"/>
              <a:buNone/>
            </a:pPr>
            <a:r>
              <a:rPr lang="ar-SA" sz="3200" smtClean="0">
                <a:ea typeface="Majalla UI"/>
                <a:cs typeface="B Nazanin" pitchFamily="2" charset="-78"/>
              </a:rPr>
              <a:t>و به جرات می‌توان گفت که از میان تمامی جریانات ضد انقلاب اسلامی ایران و رهبری در سرتاسر دنیا، هیچ‌کدام چنین جسارتی در توهین نسبت به ایشان</a:t>
            </a:r>
            <a:r>
              <a:rPr lang="fa-IR" sz="3200" smtClean="0">
                <a:ea typeface="Majalla UI"/>
                <a:cs typeface="B Nazanin" pitchFamily="2" charset="-78"/>
              </a:rPr>
              <a:t> را</a:t>
            </a:r>
            <a:r>
              <a:rPr lang="ar-SA" sz="3200" smtClean="0">
                <a:ea typeface="Majalla UI"/>
                <a:cs typeface="B Nazanin" pitchFamily="2" charset="-78"/>
              </a:rPr>
              <a:t> نداشته‌اند</a:t>
            </a:r>
            <a:r>
              <a:rPr lang="en-US" sz="3200" smtClean="0">
                <a:cs typeface="B Nazanin" pitchFamily="2" charset="-78"/>
              </a:rPr>
              <a:t>.</a:t>
            </a:r>
            <a:endParaRPr lang="fa-IR" sz="3200" smtClean="0">
              <a:ea typeface="Majalla UI"/>
              <a:cs typeface="B Nazanin" pitchFamily="2" charset="-78"/>
            </a:endParaRPr>
          </a:p>
          <a:p>
            <a:pPr eaLnBrk="1" hangingPunct="1">
              <a:buFont typeface="Wingdings 2" pitchFamily="18" charset="2"/>
              <a:buNone/>
            </a:pPr>
            <a:r>
              <a:rPr lang="fa-IR" sz="3200" b="1" smtClean="0">
                <a:solidFill>
                  <a:srgbClr val="002060"/>
                </a:solidFill>
                <a:ea typeface="Majalla UI"/>
                <a:cs typeface="B Nazanin" pitchFamily="2" charset="-78"/>
              </a:rPr>
              <a:t>یاسر الحبیب داماد اوست</a:t>
            </a:r>
            <a:endParaRPr lang="en-US" sz="3200" b="1" smtClean="0">
              <a:solidFill>
                <a:srgbClr val="002060"/>
              </a:solidFill>
              <a:cs typeface="B Nazanin" pitchFamily="2" charset="-78"/>
            </a:endParaRPr>
          </a:p>
          <a:p>
            <a:pPr eaLnBrk="1" hangingPunct="1">
              <a:buFont typeface="Wingdings 2" pitchFamily="18" charset="2"/>
              <a:buNone/>
            </a:pPr>
            <a:r>
              <a:rPr lang="ar-SA" smtClean="0">
                <a:ea typeface="Majalla UI"/>
                <a:cs typeface="B Nazanin" pitchFamily="2" charset="-78"/>
              </a:rPr>
              <a:t> </a:t>
            </a:r>
            <a:endParaRPr lang="fa-IR" smtClean="0">
              <a:ea typeface="Majalla UI"/>
              <a:cs typeface="B Nazanin" pitchFamily="2" charset="-78"/>
            </a:endParaRPr>
          </a:p>
        </p:txBody>
      </p:sp>
      <p:pic>
        <p:nvPicPr>
          <p:cNvPr id="76801" name="Picture 1" descr="سید مجتبی شیرازی"/>
          <p:cNvPicPr>
            <a:picLocks noChangeAspect="1" noChangeArrowheads="1"/>
          </p:cNvPicPr>
          <p:nvPr/>
        </p:nvPicPr>
        <p:blipFill>
          <a:blip r:embed="rId2"/>
          <a:srcRect/>
          <a:stretch>
            <a:fillRect/>
          </a:stretch>
        </p:blipFill>
        <p:spPr bwMode="auto">
          <a:xfrm>
            <a:off x="0" y="2028824"/>
            <a:ext cx="3814763" cy="4371975"/>
          </a:xfrm>
          <a:prstGeom prst="rect">
            <a:avLst/>
          </a:prstGeom>
          <a:ln>
            <a:noFill/>
          </a:ln>
          <a:effectLst>
            <a:softEdge rad="112500"/>
          </a:effectLst>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6801"/>
                                        </p:tgtEl>
                                        <p:attrNameLst>
                                          <p:attrName>style.visibility</p:attrName>
                                        </p:attrNameLst>
                                      </p:cBhvr>
                                      <p:to>
                                        <p:strVal val="visible"/>
                                      </p:to>
                                    </p:set>
                                    <p:animEffect transition="in" filter="box(in)">
                                      <p:cBhvr>
                                        <p:cTn id="7" dur="500"/>
                                        <p:tgtEl>
                                          <p:spTgt spid="768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9700">
                                            <p:txEl>
                                              <p:pRg st="0" end="0"/>
                                            </p:txEl>
                                          </p:spTgt>
                                        </p:tgtEl>
                                        <p:attrNameLst>
                                          <p:attrName>style.visibility</p:attrName>
                                        </p:attrNameLst>
                                      </p:cBhvr>
                                      <p:to>
                                        <p:strVal val="visible"/>
                                      </p:to>
                                    </p:set>
                                    <p:animEffect transition="in" filter="box(in)">
                                      <p:cBhvr>
                                        <p:cTn id="12" dur="500"/>
                                        <p:tgtEl>
                                          <p:spTgt spid="2970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9700">
                                            <p:txEl>
                                              <p:pRg st="1" end="1"/>
                                            </p:txEl>
                                          </p:spTgt>
                                        </p:tgtEl>
                                        <p:attrNameLst>
                                          <p:attrName>style.visibility</p:attrName>
                                        </p:attrNameLst>
                                      </p:cBhvr>
                                      <p:to>
                                        <p:strVal val="visible"/>
                                      </p:to>
                                    </p:set>
                                    <p:animEffect transition="in" filter="box(in)">
                                      <p:cBhvr>
                                        <p:cTn id="17" dur="500"/>
                                        <p:tgtEl>
                                          <p:spTgt spid="2970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9700">
                                            <p:txEl>
                                              <p:pRg st="2" end="2"/>
                                            </p:txEl>
                                          </p:spTgt>
                                        </p:tgtEl>
                                        <p:attrNameLst>
                                          <p:attrName>style.visibility</p:attrName>
                                        </p:attrNameLst>
                                      </p:cBhvr>
                                      <p:to>
                                        <p:strVal val="visible"/>
                                      </p:to>
                                    </p:set>
                                    <p:animEffect transition="in" filter="box(in)">
                                      <p:cBhvr>
                                        <p:cTn id="22" dur="500"/>
                                        <p:tgtEl>
                                          <p:spTgt spid="29700">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9700">
                                            <p:txEl>
                                              <p:pRg st="3" end="3"/>
                                            </p:txEl>
                                          </p:spTgt>
                                        </p:tgtEl>
                                        <p:attrNameLst>
                                          <p:attrName>style.visibility</p:attrName>
                                        </p:attrNameLst>
                                      </p:cBhvr>
                                      <p:to>
                                        <p:strVal val="visible"/>
                                      </p:to>
                                    </p:set>
                                    <p:animEffect transition="in" filter="box(in)">
                                      <p:cBhvr>
                                        <p:cTn id="27" dur="500"/>
                                        <p:tgtEl>
                                          <p:spTgt spid="297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95313" y="214313"/>
            <a:ext cx="10972800" cy="919162"/>
          </a:xfrm>
        </p:spPr>
        <p:txBody>
          <a:bodyPr/>
          <a:lstStyle/>
          <a:p>
            <a:pPr algn="ctr" eaLnBrk="1" hangingPunct="1"/>
            <a:r>
              <a:rPr lang="fa-IR" sz="4800" b="1" dirty="0" smtClean="0">
                <a:solidFill>
                  <a:srgbClr val="002060"/>
                </a:solidFill>
                <a:cs typeface="B Nazanin" pitchFamily="2" charset="-78"/>
              </a:rPr>
              <a:t>سید مجتبی شیرازی </a:t>
            </a:r>
            <a:r>
              <a:rPr lang="fa-IR" sz="5400" b="1" dirty="0" smtClean="0">
                <a:solidFill>
                  <a:srgbClr val="C00000"/>
                </a:solidFill>
                <a:cs typeface="B Nazanin" pitchFamily="2" charset="-78"/>
              </a:rPr>
              <a:t>لندن نشین</a:t>
            </a:r>
            <a:endParaRPr lang="fa-IR" sz="4800" b="1" dirty="0" smtClean="0">
              <a:solidFill>
                <a:srgbClr val="C00000"/>
              </a:solidFill>
              <a:cs typeface="B Nazanin" pitchFamily="2" charset="-78"/>
            </a:endParaRPr>
          </a:p>
        </p:txBody>
      </p:sp>
      <p:sp>
        <p:nvSpPr>
          <p:cNvPr id="33795" name="Content Placeholder 2"/>
          <p:cNvSpPr>
            <a:spLocks noGrp="1"/>
          </p:cNvSpPr>
          <p:nvPr>
            <p:ph idx="1"/>
          </p:nvPr>
        </p:nvSpPr>
        <p:spPr>
          <a:xfrm>
            <a:off x="2500313" y="2357438"/>
            <a:ext cx="8301037" cy="3967162"/>
          </a:xfrm>
        </p:spPr>
        <p:txBody>
          <a:bodyPr/>
          <a:lstStyle/>
          <a:p>
            <a:pPr eaLnBrk="1" hangingPunct="1"/>
            <a:endParaRPr lang="fa-IR" smtClean="0">
              <a:ea typeface="Majalla UI"/>
            </a:endParaRPr>
          </a:p>
        </p:txBody>
      </p:sp>
      <p:pic>
        <p:nvPicPr>
          <p:cNvPr id="33796" name="Picture 7" descr="02589857565066184219 آنچه باید درباره جریان شیرازی‌‌ها و فرقه انحرافی در شیعه دانس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225" y="1014413"/>
            <a:ext cx="8972550" cy="564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p:cNvSpPr>
            <a:spLocks noGrp="1"/>
          </p:cNvSpPr>
          <p:nvPr>
            <p:ph type="title"/>
          </p:nvPr>
        </p:nvSpPr>
        <p:spPr>
          <a:xfrm>
            <a:off x="609600" y="247650"/>
            <a:ext cx="10972800" cy="1143000"/>
          </a:xfrm>
        </p:spPr>
        <p:txBody>
          <a:bodyPr/>
          <a:lstStyle/>
          <a:p>
            <a:pPr algn="ctr" eaLnBrk="1" hangingPunct="1"/>
            <a:r>
              <a:rPr lang="fa-IR" sz="5400" b="1" dirty="0" smtClean="0">
                <a:solidFill>
                  <a:schemeClr val="tx1"/>
                </a:solidFill>
                <a:cs typeface="B Nazanin" pitchFamily="2" charset="-78"/>
              </a:rPr>
              <a:t>یاسر الحبیب داماد سید مجتبی شیرازی</a:t>
            </a:r>
          </a:p>
        </p:txBody>
      </p:sp>
      <p:sp>
        <p:nvSpPr>
          <p:cNvPr id="6" name="Content Placeholder 5"/>
          <p:cNvSpPr>
            <a:spLocks noGrp="1"/>
          </p:cNvSpPr>
          <p:nvPr>
            <p:ph sz="half" idx="1"/>
          </p:nvPr>
        </p:nvSpPr>
        <p:spPr>
          <a:xfrm>
            <a:off x="0" y="1920875"/>
            <a:ext cx="3648075" cy="4433888"/>
          </a:xfrm>
        </p:spPr>
        <p:txBody>
          <a:bodyPr>
            <a:normAutofit/>
          </a:bodyPr>
          <a:lstStyle/>
          <a:p>
            <a:pPr marL="274320" indent="-274320" eaLnBrk="1" fontAlgn="auto" hangingPunct="1">
              <a:spcAft>
                <a:spcPts val="0"/>
              </a:spcAft>
              <a:buClr>
                <a:schemeClr val="accent3"/>
              </a:buClr>
              <a:buFont typeface="Wingdings 2"/>
              <a:buChar char=""/>
              <a:defRPr/>
            </a:pPr>
            <a:endParaRPr lang="fa-IR" dirty="0"/>
          </a:p>
        </p:txBody>
      </p:sp>
      <p:sp>
        <p:nvSpPr>
          <p:cNvPr id="7" name="Content Placeholder 6"/>
          <p:cNvSpPr>
            <a:spLocks noGrp="1"/>
          </p:cNvSpPr>
          <p:nvPr>
            <p:ph sz="half" idx="2"/>
          </p:nvPr>
        </p:nvSpPr>
        <p:spPr>
          <a:xfrm>
            <a:off x="4371975" y="1428750"/>
            <a:ext cx="7820025" cy="5429250"/>
          </a:xfrm>
        </p:spPr>
        <p:txBody>
          <a:bodyPr>
            <a:normAutofit/>
          </a:bodyPr>
          <a:lstStyle/>
          <a:p>
            <a:pPr marL="274320" indent="-274320" eaLnBrk="1" fontAlgn="auto" hangingPunct="1">
              <a:spcAft>
                <a:spcPts val="0"/>
              </a:spcAft>
              <a:buClr>
                <a:schemeClr val="accent3"/>
              </a:buClr>
              <a:buFont typeface="Wingdings 2"/>
              <a:buNone/>
              <a:defRPr/>
            </a:pPr>
            <a:r>
              <a:rPr lang="ar-SA" sz="2800" dirty="0" smtClean="0">
                <a:ea typeface="Majalla UI"/>
                <a:cs typeface="B Nazanin" pitchFamily="2" charset="-78"/>
              </a:rPr>
              <a:t>یاسر الحبیب در سال </a:t>
            </a:r>
            <a:r>
              <a:rPr lang="fa-IR" sz="2800" dirty="0" smtClean="0">
                <a:ea typeface="Majalla UI"/>
                <a:cs typeface="B Nazanin" pitchFamily="2" charset="-78"/>
              </a:rPr>
              <a:t>۱۹۷۹</a:t>
            </a:r>
            <a:r>
              <a:rPr lang="ar-SA" sz="2800" dirty="0" smtClean="0">
                <a:ea typeface="Majalla UI"/>
                <a:cs typeface="B Nazanin" pitchFamily="2" charset="-78"/>
              </a:rPr>
              <a:t> در کویت بدنیا آمد. او در نوجوانی وارد فعالیت‌های خبری ـ سیاسی کویت شد و با روزنامه های مختلفی (از جمله الوطن، صوت الکویت، الطلیعه، الرای العام، القبس) همکاری کرد.</a:t>
            </a:r>
            <a:endParaRPr lang="en-US" sz="2800" dirty="0" smtClean="0">
              <a:ea typeface="Majalla UI"/>
              <a:cs typeface="B Nazanin" pitchFamily="2" charset="-78"/>
            </a:endParaRPr>
          </a:p>
          <a:p>
            <a:pPr marL="274320" indent="-274320" eaLnBrk="1" fontAlgn="auto" hangingPunct="1">
              <a:spcAft>
                <a:spcPts val="0"/>
              </a:spcAft>
              <a:buClr>
                <a:schemeClr val="accent3"/>
              </a:buClr>
              <a:buFont typeface="Wingdings 2"/>
              <a:buNone/>
              <a:defRPr/>
            </a:pPr>
            <a:r>
              <a:rPr lang="ar-SA" sz="2800" dirty="0" smtClean="0">
                <a:ea typeface="Majalla UI"/>
                <a:cs typeface="B Nazanin" pitchFamily="2" charset="-78"/>
              </a:rPr>
              <a:t> حبیب پس از آشنایی با آیت الله محمد شیرازی (برادر بزرگتر سید</a:t>
            </a:r>
            <a:r>
              <a:rPr lang="en-US" sz="2800" dirty="0" smtClean="0">
                <a:ea typeface="Majalla UI"/>
                <a:cs typeface="B Nazanin" pitchFamily="2" charset="-78"/>
              </a:rPr>
              <a:t> </a:t>
            </a:r>
            <a:r>
              <a:rPr lang="ar-SA" sz="2800" dirty="0" smtClean="0">
                <a:ea typeface="Majalla UI"/>
                <a:cs typeface="B Nazanin" pitchFamily="2" charset="-78"/>
              </a:rPr>
              <a:t>صادق </a:t>
            </a:r>
            <a:r>
              <a:rPr lang="en-US" sz="2800" dirty="0" smtClean="0">
                <a:ea typeface="Majalla UI"/>
                <a:cs typeface="B Nazanin" pitchFamily="2" charset="-78"/>
              </a:rPr>
              <a:t> </a:t>
            </a:r>
            <a:r>
              <a:rPr lang="ar-SA" sz="2800" dirty="0" smtClean="0">
                <a:ea typeface="Majalla UI"/>
                <a:cs typeface="B Nazanin" pitchFamily="2" charset="-78"/>
              </a:rPr>
              <a:t>شیرازی) زمانی که تنها </a:t>
            </a:r>
            <a:r>
              <a:rPr lang="fa-IR" sz="2800" dirty="0" smtClean="0">
                <a:ea typeface="Majalla UI"/>
                <a:cs typeface="B Nazanin" pitchFamily="2" charset="-78"/>
              </a:rPr>
              <a:t>۱۷</a:t>
            </a:r>
            <a:r>
              <a:rPr lang="ar-SA" sz="2800" dirty="0" smtClean="0">
                <a:ea typeface="Majalla UI"/>
                <a:cs typeface="B Nazanin" pitchFamily="2" charset="-78"/>
              </a:rPr>
              <a:t> سال داشت به قم سفر کرد و مدتی را به </a:t>
            </a:r>
            <a:r>
              <a:rPr lang="ar-SA" sz="2800" b="1" dirty="0" smtClean="0">
                <a:ea typeface="Majalla UI"/>
                <a:cs typeface="B Nazanin" pitchFamily="2" charset="-78"/>
              </a:rPr>
              <a:t>شاگردی سیدمحمد رضا شیرازی </a:t>
            </a:r>
            <a:r>
              <a:rPr lang="ar-SA" sz="2800" dirty="0" smtClean="0">
                <a:ea typeface="Majalla UI"/>
                <a:cs typeface="B Nazanin" pitchFamily="2" charset="-78"/>
              </a:rPr>
              <a:t>(فرزند سیدمحمد) گذراند. این ارتباط استاد و شاگردی باعث شد که در مراسم گرامیداشت محمدرضا شیرازی که در حسینیه رسول اعظم لندن برگزار شد نیز یاسر الحبیب </a:t>
            </a:r>
            <a:r>
              <a:rPr lang="ar-SA" sz="2800" b="1" dirty="0" smtClean="0">
                <a:solidFill>
                  <a:srgbClr val="FF0000"/>
                </a:solidFill>
                <a:ea typeface="Majalla UI"/>
                <a:cs typeface="B Nazanin" pitchFamily="2" charset="-78"/>
              </a:rPr>
              <a:t>به عنوان سخنران مراسم از سوی بیت شیرازی‌ها برگزیده شود</a:t>
            </a:r>
            <a:r>
              <a:rPr lang="en-US" sz="2800" b="1" dirty="0" smtClean="0">
                <a:solidFill>
                  <a:srgbClr val="FF0000"/>
                </a:solidFill>
                <a:cs typeface="B Nazanin" pitchFamily="2" charset="-78"/>
              </a:rPr>
              <a:t>.</a:t>
            </a:r>
            <a:endParaRPr lang="fa-IR" sz="2800" b="1" dirty="0" smtClean="0">
              <a:solidFill>
                <a:srgbClr val="FF0000"/>
              </a:solidFill>
              <a:cs typeface="B Nazanin" pitchFamily="2" charset="-78"/>
            </a:endParaRPr>
          </a:p>
          <a:p>
            <a:pPr marL="274320" indent="-274320" eaLnBrk="1" fontAlgn="auto" hangingPunct="1">
              <a:spcAft>
                <a:spcPts val="0"/>
              </a:spcAft>
              <a:buClr>
                <a:schemeClr val="accent3"/>
              </a:buClr>
              <a:buFont typeface="Wingdings 2"/>
              <a:buChar char=""/>
              <a:defRPr/>
            </a:pPr>
            <a:endParaRPr lang="fa-IR" dirty="0">
              <a:cs typeface="B Nazanin" pitchFamily="2" charset="-78"/>
            </a:endParaRPr>
          </a:p>
        </p:txBody>
      </p:sp>
      <p:pic>
        <p:nvPicPr>
          <p:cNvPr id="31749" name="Picture 2"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5913"/>
            <a:ext cx="4343400"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box(in)">
                                      <p:cBhvr>
                                        <p:cTn id="7" dur="500"/>
                                        <p:tgtEl>
                                          <p:spTgt spid="317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ox(in)">
                                      <p:cBhvr>
                                        <p:cTn id="12" dur="500"/>
                                        <p:tgtEl>
                                          <p:spTgt spid="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ox(in)">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fa-IR" smtClean="0">
              <a:cs typeface="B Nazanin" pitchFamily="2" charset="-78"/>
            </a:endParaRPr>
          </a:p>
        </p:txBody>
      </p:sp>
      <p:pic>
        <p:nvPicPr>
          <p:cNvPr id="7171" name="Picture 2" descr="C:\Users\10926\Desktop\0000\ویرایش سده\رافعی-مطالب-عکس[(000268)10-14-5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noFill/>
        </p:spPr>
      </p:pic>
    </p:spTree>
  </p:cSld>
  <p:clrMapOvr>
    <a:masterClrMapping/>
  </p:clrMapOvr>
  <p:transition>
    <p:wheel spokes="3"/>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p:cNvSpPr>
            <a:spLocks noGrp="1"/>
          </p:cNvSpPr>
          <p:nvPr>
            <p:ph type="title"/>
          </p:nvPr>
        </p:nvSpPr>
        <p:spPr>
          <a:xfrm>
            <a:off x="596900" y="0"/>
            <a:ext cx="10972800" cy="1143000"/>
          </a:xfrm>
        </p:spPr>
        <p:txBody>
          <a:bodyPr/>
          <a:lstStyle/>
          <a:p>
            <a:pPr algn="ctr"/>
            <a:r>
              <a:rPr lang="fa-IR" sz="6000" b="1" dirty="0" smtClean="0">
                <a:solidFill>
                  <a:schemeClr val="tx1"/>
                </a:solidFill>
                <a:cs typeface="B Nazanin" pitchFamily="2" charset="-78"/>
              </a:rPr>
              <a:t>یاسر الحبیب</a:t>
            </a:r>
            <a:endParaRPr lang="fa-IR" sz="6000" dirty="0" smtClean="0">
              <a:solidFill>
                <a:schemeClr val="tx1"/>
              </a:solidFill>
              <a:cs typeface="B Nazanin" pitchFamily="2" charset="-78"/>
            </a:endParaRPr>
          </a:p>
        </p:txBody>
      </p:sp>
      <p:sp>
        <p:nvSpPr>
          <p:cNvPr id="32771" name="Content Placeholder 5"/>
          <p:cNvSpPr>
            <a:spLocks noGrp="1"/>
          </p:cNvSpPr>
          <p:nvPr>
            <p:ph idx="1"/>
          </p:nvPr>
        </p:nvSpPr>
        <p:spPr>
          <a:xfrm>
            <a:off x="0" y="1162050"/>
            <a:ext cx="12192000" cy="5695950"/>
          </a:xfrm>
        </p:spPr>
        <p:txBody>
          <a:bodyPr/>
          <a:lstStyle/>
          <a:p>
            <a:pPr>
              <a:buFont typeface="Wingdings 2" pitchFamily="18" charset="2"/>
              <a:buNone/>
              <a:defRPr/>
            </a:pPr>
            <a:r>
              <a:rPr lang="ar-SA" sz="2800" b="1" dirty="0" smtClean="0">
                <a:solidFill>
                  <a:schemeClr val="tx2">
                    <a:lumMod val="50000"/>
                  </a:schemeClr>
                </a:solidFill>
                <a:ea typeface="Majalla UI"/>
                <a:cs typeface="B Nazanin" pitchFamily="2" charset="-78"/>
              </a:rPr>
              <a:t>حمایت دولت انگلستان از یاسر الحبیب</a:t>
            </a:r>
            <a:endParaRPr lang="en-US" sz="2800" b="1" dirty="0" smtClean="0">
              <a:solidFill>
                <a:schemeClr val="tx2">
                  <a:lumMod val="50000"/>
                </a:schemeClr>
              </a:solidFill>
              <a:ea typeface="Majalla UI"/>
              <a:cs typeface="B Nazanin" pitchFamily="2" charset="-78"/>
            </a:endParaRPr>
          </a:p>
          <a:p>
            <a:pPr>
              <a:buFont typeface="Wingdings 2" pitchFamily="18" charset="2"/>
              <a:buNone/>
              <a:defRPr/>
            </a:pPr>
            <a:r>
              <a:rPr lang="en-US" dirty="0" smtClean="0">
                <a:cs typeface="B Nazanin" pitchFamily="2" charset="-78"/>
              </a:rPr>
              <a:t/>
            </a:r>
            <a:br>
              <a:rPr lang="en-US" dirty="0" smtClean="0">
                <a:cs typeface="B Nazanin" pitchFamily="2" charset="-78"/>
              </a:rPr>
            </a:br>
            <a:r>
              <a:rPr lang="ar-SA" dirty="0" smtClean="0">
                <a:ea typeface="Majalla UI"/>
                <a:cs typeface="B Nazanin" pitchFamily="2" charset="-78"/>
              </a:rPr>
              <a:t>یاسرالحبیب بعد از مدتی به کویت بازگشته و در </a:t>
            </a:r>
            <a:r>
              <a:rPr lang="fa-IR" dirty="0" smtClean="0">
                <a:ea typeface="Majalla UI"/>
                <a:cs typeface="B Nazanin" pitchFamily="2" charset="-78"/>
              </a:rPr>
              <a:t>۲۱</a:t>
            </a:r>
            <a:r>
              <a:rPr lang="ar-SA" dirty="0" smtClean="0">
                <a:ea typeface="Majalla UI"/>
                <a:cs typeface="B Nazanin" pitchFamily="2" charset="-78"/>
              </a:rPr>
              <a:t> سالگی (سال </a:t>
            </a:r>
            <a:r>
              <a:rPr lang="fa-IR" dirty="0" smtClean="0">
                <a:ea typeface="Majalla UI"/>
                <a:cs typeface="B Nazanin" pitchFamily="2" charset="-78"/>
              </a:rPr>
              <a:t>۲۰۰۰) </a:t>
            </a:r>
            <a:r>
              <a:rPr lang="ar-SA" dirty="0" smtClean="0">
                <a:ea typeface="Majalla UI"/>
                <a:cs typeface="B Nazanin" pitchFamily="2" charset="-78"/>
              </a:rPr>
              <a:t>فعالیت های مذهبی اش را با تاسیس هیات «خدام المهدی» و انتشار مجله «المنبر» در کویت آغاز کرد</a:t>
            </a:r>
            <a:endParaRPr lang="fa-IR" dirty="0" smtClean="0">
              <a:ea typeface="Majalla UI"/>
              <a:cs typeface="B Nazanin" pitchFamily="2" charset="-78"/>
            </a:endParaRPr>
          </a:p>
          <a:p>
            <a:pPr>
              <a:defRPr/>
            </a:pPr>
            <a:r>
              <a:rPr lang="ar-SA" dirty="0" smtClean="0">
                <a:ea typeface="Majalla UI"/>
                <a:cs typeface="B Nazanin" pitchFamily="2" charset="-78"/>
              </a:rPr>
              <a:t>در سال </a:t>
            </a:r>
            <a:r>
              <a:rPr lang="fa-IR" dirty="0" smtClean="0">
                <a:ea typeface="Majalla UI"/>
                <a:cs typeface="B Nazanin" pitchFamily="2" charset="-78"/>
              </a:rPr>
              <a:t>۲۰۰۳</a:t>
            </a:r>
            <a:r>
              <a:rPr lang="ar-SA" dirty="0" smtClean="0">
                <a:ea typeface="Majalla UI"/>
                <a:cs typeface="B Nazanin" pitchFamily="2" charset="-78"/>
              </a:rPr>
              <a:t> و در پی انتشار سخنانی بر ضد عایشه، همسر پیامبر(ص) توسط دولت کویت بازداشت شد. اگرچه یاسر الحبیب تحت فشار سلفی های کویت مجموعا به </a:t>
            </a:r>
            <a:r>
              <a:rPr lang="fa-IR" dirty="0" smtClean="0">
                <a:ea typeface="Majalla UI"/>
                <a:cs typeface="B Nazanin" pitchFamily="2" charset="-78"/>
              </a:rPr>
              <a:t>۱۵</a:t>
            </a:r>
            <a:r>
              <a:rPr lang="ar-SA" dirty="0" smtClean="0">
                <a:ea typeface="Majalla UI"/>
                <a:cs typeface="B Nazanin" pitchFamily="2" charset="-78"/>
              </a:rPr>
              <a:t> سال زندان محکوم شده بود، اما دوران زندان او مدت زیادی طول نکشیده و تنها پس از گذشت سه ماه </a:t>
            </a:r>
            <a:r>
              <a:rPr lang="fa-IR" b="1" dirty="0" smtClean="0">
                <a:solidFill>
                  <a:srgbClr val="C00000"/>
                </a:solidFill>
                <a:ea typeface="Majalla UI"/>
                <a:cs typeface="B Nazanin" pitchFamily="2" charset="-78"/>
              </a:rPr>
              <a:t>تحت </a:t>
            </a:r>
            <a:r>
              <a:rPr lang="ar-SA" b="1" dirty="0" smtClean="0">
                <a:solidFill>
                  <a:srgbClr val="C00000"/>
                </a:solidFill>
                <a:ea typeface="Majalla UI"/>
                <a:cs typeface="B Nazanin" pitchFamily="2" charset="-78"/>
              </a:rPr>
              <a:t>فشار پشت پرده مقامات انگلیسی </a:t>
            </a:r>
            <a:r>
              <a:rPr lang="fa-IR" b="1" dirty="0" smtClean="0">
                <a:solidFill>
                  <a:srgbClr val="C00000"/>
                </a:solidFill>
                <a:ea typeface="Majalla UI"/>
                <a:cs typeface="B Nazanin" pitchFamily="2" charset="-78"/>
              </a:rPr>
              <a:t> وآمریکایی </a:t>
            </a:r>
            <a:r>
              <a:rPr lang="ar-SA" dirty="0" smtClean="0">
                <a:ea typeface="Majalla UI"/>
                <a:cs typeface="B Nazanin" pitchFamily="2" charset="-78"/>
              </a:rPr>
              <a:t>از زندان آزاد شد.</a:t>
            </a:r>
            <a:endParaRPr lang="fa-IR" dirty="0" smtClean="0">
              <a:ea typeface="Majalla UI"/>
              <a:cs typeface="B Nazanin" pitchFamily="2" charset="-78"/>
            </a:endParaRPr>
          </a:p>
          <a:p>
            <a:pPr>
              <a:defRPr/>
            </a:pPr>
            <a:r>
              <a:rPr lang="ar-SA" dirty="0" smtClean="0">
                <a:ea typeface="Majalla UI"/>
                <a:cs typeface="B Nazanin" pitchFamily="2" charset="-78"/>
              </a:rPr>
              <a:t>یاسر الحبیب به محض خروج از زندان از کویت گریخته و مدتی را بصورت مخفی در عراق و ایران سپری کردو بعد از مدتی سکوت خبری، به یکباره در انگلستان مشاهده </a:t>
            </a:r>
            <a:r>
              <a:rPr lang="fa-IR" dirty="0" smtClean="0">
                <a:ea typeface="Majalla UI"/>
                <a:cs typeface="B Nazanin" pitchFamily="2" charset="-78"/>
              </a:rPr>
              <a:t>شد</a:t>
            </a:r>
            <a:r>
              <a:rPr lang="ar-SA" dirty="0" smtClean="0">
                <a:ea typeface="Majalla UI"/>
                <a:cs typeface="B Nazanin" pitchFamily="2" charset="-78"/>
              </a:rPr>
              <a:t>. </a:t>
            </a:r>
            <a:r>
              <a:rPr lang="ar-SA" b="1" dirty="0" smtClean="0">
                <a:solidFill>
                  <a:srgbClr val="C00000"/>
                </a:solidFill>
                <a:ea typeface="Majalla UI"/>
                <a:cs typeface="B Nazanin" pitchFamily="2" charset="-78"/>
              </a:rPr>
              <a:t>دولت انگلیس به محض ورود یاسر الحبیب برای وی پناهندگی و اجازه فعالیت‌های مذهبی صادر کرد</a:t>
            </a:r>
            <a:r>
              <a:rPr lang="en-US" b="1" dirty="0" smtClean="0">
                <a:solidFill>
                  <a:srgbClr val="C00000"/>
                </a:solidFill>
                <a:cs typeface="B Nazanin" pitchFamily="2" charset="-78"/>
              </a:rPr>
              <a:t>. </a:t>
            </a:r>
            <a:endParaRPr lang="fa-IR" b="1" dirty="0" smtClean="0">
              <a:solidFill>
                <a:srgbClr val="C00000"/>
              </a:solidFill>
              <a:ea typeface="Majalla UI"/>
              <a:cs typeface="B Nazanin" pitchFamily="2" charset="-78"/>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box(in)">
                                      <p:cBhvr>
                                        <p:cTn id="7" dur="5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box(in)">
                                      <p:cBhvr>
                                        <p:cTn id="12" dur="500"/>
                                        <p:tgtEl>
                                          <p:spTgt spid="327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box(in)">
                                      <p:cBhvr>
                                        <p:cTn id="17" dur="500"/>
                                        <p:tgtEl>
                                          <p:spTgt spid="327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box(in)">
                                      <p:cBhvr>
                                        <p:cTn id="22" dur="500"/>
                                        <p:tgtEl>
                                          <p:spTgt spid="3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22300" y="241300"/>
            <a:ext cx="10972800" cy="982663"/>
          </a:xfrm>
        </p:spPr>
        <p:txBody>
          <a:bodyPr/>
          <a:lstStyle/>
          <a:p>
            <a:pPr algn="ctr" eaLnBrk="1" hangingPunct="1"/>
            <a:r>
              <a:rPr lang="fa-IR" sz="4800" b="1" dirty="0" smtClean="0">
                <a:solidFill>
                  <a:schemeClr val="tx1"/>
                </a:solidFill>
                <a:cs typeface="B Nazanin" pitchFamily="2" charset="-78"/>
              </a:rPr>
              <a:t>یاسر الحبیب</a:t>
            </a:r>
            <a:endParaRPr lang="fa-IR" sz="4800" dirty="0" smtClean="0">
              <a:solidFill>
                <a:schemeClr val="tx1"/>
              </a:solidFill>
              <a:cs typeface="B Nazanin" pitchFamily="2" charset="-78"/>
            </a:endParaRPr>
          </a:p>
        </p:txBody>
      </p:sp>
      <p:sp>
        <p:nvSpPr>
          <p:cNvPr id="41987" name="Content Placeholder 2"/>
          <p:cNvSpPr>
            <a:spLocks noGrp="1"/>
          </p:cNvSpPr>
          <p:nvPr>
            <p:ph idx="1"/>
          </p:nvPr>
        </p:nvSpPr>
        <p:spPr>
          <a:xfrm>
            <a:off x="0" y="1008063"/>
            <a:ext cx="12192000" cy="5849937"/>
          </a:xfrm>
        </p:spPr>
        <p:txBody>
          <a:bodyPr/>
          <a:lstStyle/>
          <a:p>
            <a:pPr eaLnBrk="1" hangingPunct="1"/>
            <a:endParaRPr lang="fa-IR" smtClean="0">
              <a:ea typeface="Majalla UI"/>
              <a:cs typeface="B Nazanin" pitchFamily="2" charset="-78"/>
            </a:endParaRPr>
          </a:p>
          <a:p>
            <a:pPr eaLnBrk="1" hangingPunct="1"/>
            <a:r>
              <a:rPr lang="ar-SA" sz="2800" b="1" smtClean="0">
                <a:solidFill>
                  <a:srgbClr val="FF0000"/>
                </a:solidFill>
                <a:ea typeface="Majalla UI"/>
                <a:cs typeface="B Nazanin" pitchFamily="2" charset="-78"/>
              </a:rPr>
              <a:t>تکفیر اهل سنت و تکفیر شیعیان و مراجع عظام</a:t>
            </a:r>
            <a:endParaRPr lang="en-US" sz="2800" b="1" smtClean="0">
              <a:solidFill>
                <a:srgbClr val="FF0000"/>
              </a:solidFill>
              <a:ea typeface="Majalla UI"/>
              <a:cs typeface="B Nazanin" pitchFamily="2" charset="-78"/>
            </a:endParaRPr>
          </a:p>
          <a:p>
            <a:pPr eaLnBrk="1" hangingPunct="1"/>
            <a:r>
              <a:rPr lang="ar-SA" smtClean="0">
                <a:ea typeface="Majalla UI"/>
                <a:cs typeface="B Nazanin" pitchFamily="2" charset="-78"/>
              </a:rPr>
              <a:t>الحبیب که تا این زمان </a:t>
            </a:r>
            <a:r>
              <a:rPr lang="ar-SA" b="1" u="sng" smtClean="0">
                <a:ea typeface="Majalla UI"/>
                <a:cs typeface="B Nazanin" pitchFamily="2" charset="-78"/>
              </a:rPr>
              <a:t>بیشتر درگیر مناظرات و نامه‌نگاری با علمای وهابی و بخشی از اهل سنت </a:t>
            </a:r>
            <a:r>
              <a:rPr lang="ar-SA" smtClean="0">
                <a:ea typeface="Majalla UI"/>
                <a:cs typeface="B Nazanin" pitchFamily="2" charset="-78"/>
              </a:rPr>
              <a:t>بود با توجه به موضع‌گیری منفی علما و مراجع شیعه علیه وی، ناگهان لبه حملات و انتقادات خویش را به سوی طیفی وسیع از علمای شیعی کشاند و در این راه، هر روز، چهره‌ای جدید از میان علمای شیعه را هدف گرفت</a:t>
            </a:r>
            <a:r>
              <a:rPr lang="en-US" smtClean="0">
                <a:cs typeface="B Nazanin" pitchFamily="2" charset="-78"/>
              </a:rPr>
              <a:t>. </a:t>
            </a:r>
            <a:r>
              <a:rPr lang="ar-SA" smtClean="0">
                <a:ea typeface="Majalla UI"/>
                <a:cs typeface="B Nazanin" pitchFamily="2" charset="-78"/>
              </a:rPr>
              <a:t>به گونه‌ای که در موارد بسیاری آن‌ها را تا حد کفر و خروج از دین تکفیر نمود.</a:t>
            </a:r>
            <a:endParaRPr lang="fa-IR" smtClean="0">
              <a:ea typeface="Majalla UI"/>
              <a:cs typeface="B Nazanin" pitchFamily="2" charset="-78"/>
            </a:endParaRPr>
          </a:p>
          <a:p>
            <a:pPr eaLnBrk="1" hangingPunct="1">
              <a:buFont typeface="Arial" pitchFamily="34" charset="0"/>
              <a:buChar char="•"/>
            </a:pPr>
            <a:r>
              <a:rPr lang="ar-SA" smtClean="0">
                <a:ea typeface="Majalla UI"/>
                <a:cs typeface="B Nazanin" pitchFamily="2" charset="-78"/>
              </a:rPr>
              <a:t> او با انتقاد از نگرش‌های عرفانی طیفی از علمای شیعه مانند </a:t>
            </a:r>
            <a:r>
              <a:rPr lang="ar-SA" b="1" smtClean="0">
                <a:solidFill>
                  <a:srgbClr val="C00000"/>
                </a:solidFill>
                <a:ea typeface="Majalla UI"/>
                <a:cs typeface="B Nazanin" pitchFamily="2" charset="-78"/>
              </a:rPr>
              <a:t>حضرت امام خمینی</a:t>
            </a:r>
            <a:r>
              <a:rPr lang="ar-SA" smtClean="0">
                <a:ea typeface="Majalla UI"/>
                <a:cs typeface="B Nazanin" pitchFamily="2" charset="-78"/>
              </a:rPr>
              <a:t>، </a:t>
            </a:r>
            <a:r>
              <a:rPr lang="ar-SA" b="1" smtClean="0">
                <a:solidFill>
                  <a:srgbClr val="C00000"/>
                </a:solidFill>
                <a:ea typeface="Majalla UI"/>
                <a:cs typeface="B Nazanin" pitchFamily="2" charset="-78"/>
              </a:rPr>
              <a:t>علامه طباطبایی</a:t>
            </a:r>
            <a:r>
              <a:rPr lang="ar-SA" smtClean="0">
                <a:ea typeface="Majalla UI"/>
                <a:cs typeface="B Nazanin" pitchFamily="2" charset="-78"/>
              </a:rPr>
              <a:t>، </a:t>
            </a:r>
            <a:r>
              <a:rPr lang="ar-SA" b="1" smtClean="0">
                <a:solidFill>
                  <a:srgbClr val="C00000"/>
                </a:solidFill>
                <a:ea typeface="Majalla UI"/>
                <a:cs typeface="B Nazanin" pitchFamily="2" charset="-78"/>
              </a:rPr>
              <a:t>آیت الله بهجت</a:t>
            </a:r>
            <a:r>
              <a:rPr lang="ar-SA" smtClean="0">
                <a:ea typeface="Majalla UI"/>
                <a:cs typeface="B Nazanin" pitchFamily="2" charset="-78"/>
              </a:rPr>
              <a:t>، </a:t>
            </a:r>
            <a:r>
              <a:rPr lang="ar-SA" b="1" smtClean="0">
                <a:solidFill>
                  <a:srgbClr val="C00000"/>
                </a:solidFill>
                <a:ea typeface="Majalla UI"/>
                <a:cs typeface="B Nazanin" pitchFamily="2" charset="-78"/>
              </a:rPr>
              <a:t>آیت‌الله سیستانی</a:t>
            </a:r>
            <a:r>
              <a:rPr lang="ar-SA" smtClean="0">
                <a:ea typeface="Majalla UI"/>
                <a:cs typeface="B Nazanin" pitchFamily="2" charset="-78"/>
              </a:rPr>
              <a:t>، </a:t>
            </a:r>
            <a:r>
              <a:rPr lang="ar-SA" b="1" smtClean="0">
                <a:solidFill>
                  <a:srgbClr val="C00000"/>
                </a:solidFill>
                <a:ea typeface="Majalla UI"/>
                <a:cs typeface="B Nazanin" pitchFamily="2" charset="-78"/>
              </a:rPr>
              <a:t>آیت‌الله حکیم </a:t>
            </a:r>
            <a:r>
              <a:rPr lang="ar-SA" smtClean="0">
                <a:ea typeface="Majalla UI"/>
                <a:cs typeface="B Nazanin" pitchFamily="2" charset="-78"/>
              </a:rPr>
              <a:t>و سایر مراجع بزرگ شیعه در کشورهای منطقه و … همگی ایشان را منحرف خوانده و بعلاوه حملات شدیدی را بر ضد </a:t>
            </a:r>
            <a:r>
              <a:rPr lang="ar-SA" b="1" smtClean="0">
                <a:solidFill>
                  <a:srgbClr val="C00000"/>
                </a:solidFill>
                <a:ea typeface="Majalla UI"/>
                <a:cs typeface="B Nazanin" pitchFamily="2" charset="-78"/>
              </a:rPr>
              <a:t>شهید آیت الله محمد باقر صدر </a:t>
            </a:r>
            <a:r>
              <a:rPr lang="ar-SA" smtClean="0">
                <a:ea typeface="Majalla UI"/>
                <a:cs typeface="B Nazanin" pitchFamily="2" charset="-78"/>
              </a:rPr>
              <a:t>انجام داد و در گفتاری ناپسند مدعی شد که ایشان در حالی از این دنیا رفته که از مذهب تشیع خارج شده بود</a:t>
            </a:r>
            <a:r>
              <a:rPr lang="en-US" smtClean="0">
                <a:cs typeface="B Nazanin" pitchFamily="2" charset="-78"/>
              </a:rPr>
              <a:t>.</a:t>
            </a:r>
            <a:endParaRPr lang="fa-IR" smtClean="0">
              <a:ea typeface="Majalla UI"/>
              <a:cs typeface="B Nazanin" pitchFamily="2" charset="-78"/>
            </a:endParaRPr>
          </a:p>
          <a:p>
            <a:pPr eaLnBrk="1" hangingPunct="1">
              <a:buFont typeface="Arial" pitchFamily="34" charset="0"/>
              <a:buChar char="•"/>
            </a:pPr>
            <a:r>
              <a:rPr lang="ar-SA" smtClean="0">
                <a:ea typeface="Majalla UI"/>
                <a:cs typeface="B Nazanin" pitchFamily="2" charset="-78"/>
              </a:rPr>
              <a:t>الحبیب همچنین ضمن فاسق قلمداد کردن </a:t>
            </a:r>
            <a:r>
              <a:rPr lang="ar-SA" b="1" smtClean="0">
                <a:solidFill>
                  <a:srgbClr val="FF0000"/>
                </a:solidFill>
                <a:ea typeface="Majalla UI"/>
                <a:cs typeface="B Nazanin" pitchFamily="2" charset="-78"/>
              </a:rPr>
              <a:t>سید حسن نصرالله </a:t>
            </a:r>
            <a:r>
              <a:rPr lang="ar-SA" smtClean="0">
                <a:ea typeface="Majalla UI"/>
                <a:cs typeface="B Nazanin" pitchFamily="2" charset="-78"/>
              </a:rPr>
              <a:t>طی سخنانی گفت که اگر بن لادن و قرضاوی مجاهد هستند، سید حسن نیز مجاهد است. و او را به دلیل تبعیت از علمای شیعه، گمراه خواند. </a:t>
            </a:r>
            <a:endParaRPr lang="fa-IR" smtClean="0">
              <a:ea typeface="Majalla UI"/>
              <a:cs typeface="B Nazanin" pitchFamily="2" charset="-78"/>
            </a:endParaRPr>
          </a:p>
          <a:p>
            <a:pPr eaLnBrk="1" hangingPunct="1">
              <a:buFont typeface="Wingdings 2" pitchFamily="18" charset="2"/>
              <a:buNone/>
            </a:pPr>
            <a:r>
              <a:rPr lang="en-US" smtClean="0">
                <a:cs typeface="B Nazanin" pitchFamily="2" charset="-78"/>
              </a:rPr>
              <a:t/>
            </a:r>
            <a:br>
              <a:rPr lang="en-US" smtClean="0">
                <a:cs typeface="B Nazanin" pitchFamily="2" charset="-78"/>
              </a:rPr>
            </a:br>
            <a:endParaRPr lang="fa-IR" smtClean="0">
              <a:ea typeface="Majalla UI"/>
              <a:cs typeface="B Nazanin" pitchFamily="2" charset="-78"/>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animEffect transition="in" filter="box(in)">
                                      <p:cBhvr>
                                        <p:cTn id="7" dur="500"/>
                                        <p:tgtEl>
                                          <p:spTgt spid="419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1987">
                                            <p:txEl>
                                              <p:pRg st="2" end="2"/>
                                            </p:txEl>
                                          </p:spTgt>
                                        </p:tgtEl>
                                        <p:attrNameLst>
                                          <p:attrName>style.visibility</p:attrName>
                                        </p:attrNameLst>
                                      </p:cBhvr>
                                      <p:to>
                                        <p:strVal val="visible"/>
                                      </p:to>
                                    </p:set>
                                    <p:animEffect transition="in" filter="box(in)">
                                      <p:cBhvr>
                                        <p:cTn id="12" dur="500"/>
                                        <p:tgtEl>
                                          <p:spTgt spid="419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1987">
                                            <p:txEl>
                                              <p:pRg st="3" end="3"/>
                                            </p:txEl>
                                          </p:spTgt>
                                        </p:tgtEl>
                                        <p:attrNameLst>
                                          <p:attrName>style.visibility</p:attrName>
                                        </p:attrNameLst>
                                      </p:cBhvr>
                                      <p:to>
                                        <p:strVal val="visible"/>
                                      </p:to>
                                    </p:set>
                                    <p:animEffect transition="in" filter="box(in)">
                                      <p:cBhvr>
                                        <p:cTn id="17" dur="500"/>
                                        <p:tgtEl>
                                          <p:spTgt spid="4198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41987">
                                            <p:txEl>
                                              <p:pRg st="4" end="4"/>
                                            </p:txEl>
                                          </p:spTgt>
                                        </p:tgtEl>
                                        <p:attrNameLst>
                                          <p:attrName>style.visibility</p:attrName>
                                        </p:attrNameLst>
                                      </p:cBhvr>
                                      <p:to>
                                        <p:strVal val="visible"/>
                                      </p:to>
                                    </p:set>
                                    <p:animEffect transition="in" filter="box(in)">
                                      <p:cBhvr>
                                        <p:cTn id="22" dur="500"/>
                                        <p:tgtEl>
                                          <p:spTgt spid="419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a:xfrm>
            <a:off x="609600" y="0"/>
            <a:ext cx="10972800" cy="928688"/>
          </a:xfrm>
        </p:spPr>
        <p:txBody>
          <a:bodyPr/>
          <a:lstStyle/>
          <a:p>
            <a:pPr algn="r" eaLnBrk="1" hangingPunct="1"/>
            <a:r>
              <a:rPr lang="fa-IR" sz="4800" b="1" dirty="0" smtClean="0">
                <a:cs typeface="B Nazanin" pitchFamily="2" charset="-78"/>
              </a:rPr>
              <a:t>یاسرالحبیب</a:t>
            </a:r>
          </a:p>
        </p:txBody>
      </p:sp>
      <p:sp>
        <p:nvSpPr>
          <p:cNvPr id="37891" name="Content Placeholder 4"/>
          <p:cNvSpPr>
            <a:spLocks noGrp="1"/>
          </p:cNvSpPr>
          <p:nvPr>
            <p:ph sz="half" idx="1"/>
          </p:nvPr>
        </p:nvSpPr>
        <p:spPr>
          <a:xfrm>
            <a:off x="0" y="473075"/>
            <a:ext cx="9144000" cy="1019175"/>
          </a:xfrm>
        </p:spPr>
        <p:txBody>
          <a:bodyPr/>
          <a:lstStyle/>
          <a:p>
            <a:pPr eaLnBrk="1" hangingPunct="1">
              <a:buFont typeface="Wingdings 2" pitchFamily="18" charset="2"/>
              <a:buNone/>
            </a:pPr>
            <a:r>
              <a:rPr lang="ar-SA" sz="2800" b="1" smtClean="0">
                <a:solidFill>
                  <a:srgbClr val="FF3300"/>
                </a:solidFill>
                <a:ea typeface="Majalla UI"/>
                <a:cs typeface="B Nazanin" pitchFamily="2" charset="-78"/>
              </a:rPr>
              <a:t>محل حسینیه، شبکه ماهواره‌ای و اقامت یاس</a:t>
            </a:r>
            <a:r>
              <a:rPr lang="fa-IR" sz="2800" b="1" smtClean="0">
                <a:solidFill>
                  <a:srgbClr val="FF3300"/>
                </a:solidFill>
                <a:ea typeface="Majalla UI"/>
                <a:cs typeface="B Nazanin" pitchFamily="2" charset="-78"/>
              </a:rPr>
              <a:t>ر</a:t>
            </a:r>
            <a:r>
              <a:rPr lang="ar-SA" sz="2800" b="1" smtClean="0">
                <a:solidFill>
                  <a:srgbClr val="FF3300"/>
                </a:solidFill>
                <a:ea typeface="Majalla UI"/>
                <a:cs typeface="B Nazanin" pitchFamily="2" charset="-78"/>
              </a:rPr>
              <a:t> الحبیب در انگلیس</a:t>
            </a:r>
            <a:r>
              <a:rPr lang="ar-SA" sz="2400" b="1" smtClean="0">
                <a:ea typeface="Majalla UI"/>
                <a:cs typeface="B Nazanin" pitchFamily="2" charset="-78"/>
              </a:rPr>
              <a:t>، </a:t>
            </a:r>
            <a:endParaRPr lang="fa-IR" sz="2400" b="1" smtClean="0">
              <a:ea typeface="Majalla UI"/>
              <a:cs typeface="B Nazanin" pitchFamily="2" charset="-78"/>
            </a:endParaRPr>
          </a:p>
          <a:p>
            <a:pPr eaLnBrk="1" hangingPunct="1">
              <a:buFont typeface="Wingdings 2" pitchFamily="18" charset="2"/>
              <a:buNone/>
            </a:pPr>
            <a:r>
              <a:rPr lang="fa-IR" sz="2400" smtClean="0">
                <a:ea typeface="Majalla UI"/>
                <a:cs typeface="B Nazanin" pitchFamily="2" charset="-78"/>
              </a:rPr>
              <a:t>                  </a:t>
            </a:r>
            <a:r>
              <a:rPr lang="ar-SA" sz="2400" smtClean="0">
                <a:ea typeface="Majalla UI"/>
                <a:cs typeface="B Nazanin" pitchFamily="2" charset="-78"/>
              </a:rPr>
              <a:t>در روستایی به نام فولمر</a:t>
            </a:r>
            <a:r>
              <a:rPr lang="en-US" sz="2400" smtClean="0">
                <a:cs typeface="B Nazanin" pitchFamily="2" charset="-78"/>
              </a:rPr>
              <a:t> (Fulmer)</a:t>
            </a:r>
          </a:p>
          <a:p>
            <a:pPr eaLnBrk="1" hangingPunct="1">
              <a:buFont typeface="Wingdings 2" pitchFamily="18" charset="2"/>
              <a:buNone/>
            </a:pPr>
            <a:endParaRPr lang="fa-IR" smtClean="0">
              <a:ea typeface="Majalla UI"/>
              <a:cs typeface="B Nazanin" pitchFamily="2" charset="-78"/>
            </a:endParaRPr>
          </a:p>
        </p:txBody>
      </p:sp>
      <p:sp>
        <p:nvSpPr>
          <p:cNvPr id="37892" name="Content Placeholder 5"/>
          <p:cNvSpPr>
            <a:spLocks noGrp="1"/>
          </p:cNvSpPr>
          <p:nvPr>
            <p:ph sz="half" idx="2"/>
          </p:nvPr>
        </p:nvSpPr>
        <p:spPr>
          <a:xfrm>
            <a:off x="9210675" y="1243013"/>
            <a:ext cx="2981325" cy="5614987"/>
          </a:xfrm>
        </p:spPr>
        <p:txBody>
          <a:bodyPr/>
          <a:lstStyle/>
          <a:p>
            <a:pPr eaLnBrk="1" hangingPunct="1">
              <a:buFont typeface="Wingdings 2" pitchFamily="18" charset="2"/>
              <a:buNone/>
            </a:pPr>
            <a:r>
              <a:rPr lang="fa-IR" sz="2400" smtClean="0">
                <a:ea typeface="Majalla UI"/>
                <a:cs typeface="B Nazanin" pitchFamily="2" charset="-78"/>
              </a:rPr>
              <a:t>وی در دهکده ثروتمند فولمر (</a:t>
            </a:r>
            <a:r>
              <a:rPr lang="en-US" sz="2400" smtClean="0">
                <a:cs typeface="B Nazanin" pitchFamily="2" charset="-78"/>
              </a:rPr>
              <a:t>Fulmer</a:t>
            </a:r>
            <a:r>
              <a:rPr lang="fa-IR" sz="2400" smtClean="0">
                <a:ea typeface="Majalla UI"/>
                <a:cs typeface="B Nazanin" pitchFamily="2" charset="-78"/>
              </a:rPr>
              <a:t>) در اطراف باکینگهام شر جنوبی </a:t>
            </a:r>
            <a:r>
              <a:rPr lang="fa-IR" sz="2400" b="1" smtClean="0">
                <a:solidFill>
                  <a:srgbClr val="C00000"/>
                </a:solidFill>
                <a:ea typeface="Majalla UI"/>
                <a:cs typeface="B Nazanin" pitchFamily="2" charset="-78"/>
              </a:rPr>
              <a:t>یک کلیسای متروکه را به قیمت ۲ میلیون پوند</a:t>
            </a:r>
            <a:r>
              <a:rPr lang="fa-IR" sz="2400" smtClean="0">
                <a:ea typeface="Majalla UI"/>
                <a:cs typeface="B Nazanin" pitchFamily="2" charset="-78"/>
              </a:rPr>
              <a:t> </a:t>
            </a:r>
            <a:r>
              <a:rPr lang="fa-IR" sz="2400" b="1" smtClean="0">
                <a:ea typeface="Majalla UI"/>
                <a:cs typeface="B Nazanin" pitchFamily="2" charset="-78"/>
              </a:rPr>
              <a:t>خریداری کرده و آنرا به مرکز فعالیت‌های خود از جمله شبکه تلویزیونی اش (تلویزیون فدک) تبدیل کرده است</a:t>
            </a:r>
            <a:endParaRPr lang="en-US" sz="2400" b="1" smtClean="0">
              <a:cs typeface="B Nazanin" pitchFamily="2" charset="-78"/>
            </a:endParaRPr>
          </a:p>
          <a:p>
            <a:pPr eaLnBrk="1" hangingPunct="1">
              <a:buFont typeface="Wingdings 2" pitchFamily="18" charset="2"/>
              <a:buNone/>
            </a:pPr>
            <a:endParaRPr lang="fa-IR" smtClean="0">
              <a:ea typeface="Majalla UI"/>
              <a:cs typeface="B Nazanin" pitchFamily="2" charset="-78"/>
            </a:endParaRPr>
          </a:p>
        </p:txBody>
      </p:sp>
      <p:pic>
        <p:nvPicPr>
          <p:cNvPr id="37893" name="Picture 37" descr="139210231321146091905524 پشت پرده یاسرالحبیب ؛ روحانی لندن‌ نشین + تصاوی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2575"/>
            <a:ext cx="9170988"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596900" y="0"/>
            <a:ext cx="10972800" cy="1006475"/>
          </a:xfrm>
        </p:spPr>
        <p:txBody>
          <a:bodyPr/>
          <a:lstStyle/>
          <a:p>
            <a:pPr algn="ctr"/>
            <a:r>
              <a:rPr lang="fa-IR" sz="5400" b="1" dirty="0" smtClean="0">
                <a:solidFill>
                  <a:schemeClr val="tx1"/>
                </a:solidFill>
                <a:cs typeface="B Nazanin" pitchFamily="2" charset="-78"/>
              </a:rPr>
              <a:t>یاسر الحبیب</a:t>
            </a:r>
          </a:p>
        </p:txBody>
      </p:sp>
      <p:sp>
        <p:nvSpPr>
          <p:cNvPr id="33795" name="Content Placeholder 2"/>
          <p:cNvSpPr>
            <a:spLocks noGrp="1"/>
          </p:cNvSpPr>
          <p:nvPr>
            <p:ph idx="1"/>
          </p:nvPr>
        </p:nvSpPr>
        <p:spPr>
          <a:xfrm>
            <a:off x="4532313" y="1022350"/>
            <a:ext cx="7659687" cy="5835650"/>
          </a:xfrm>
        </p:spPr>
        <p:txBody>
          <a:bodyPr/>
          <a:lstStyle/>
          <a:p>
            <a:pPr>
              <a:defRPr/>
            </a:pPr>
            <a:r>
              <a:rPr lang="fa-IR" dirty="0" smtClean="0">
                <a:ea typeface="Majalla UI"/>
                <a:cs typeface="B Nazanin" pitchFamily="2" charset="-78"/>
              </a:rPr>
              <a:t>حالا چند سالی ازاقامت وپناهندگی سیاسی یاسرالحبیب در انگلستان میگذرد واو به راحتی در این کشور مشغول به فعالیتهای افراطی خویش است </a:t>
            </a:r>
            <a:r>
              <a:rPr lang="fa-IR" b="1" dirty="0" smtClean="0">
                <a:solidFill>
                  <a:srgbClr val="C00000"/>
                </a:solidFill>
                <a:ea typeface="Majalla UI"/>
                <a:cs typeface="B Nazanin" pitchFamily="2" charset="-78"/>
              </a:rPr>
              <a:t>حوزه علمیه امامین عسکریین وحسینیه الرسول الاعظم ص</a:t>
            </a:r>
            <a:r>
              <a:rPr lang="fa-IR" dirty="0" smtClean="0">
                <a:ea typeface="Majalla UI"/>
                <a:cs typeface="B Nazanin" pitchFamily="2" charset="-78"/>
              </a:rPr>
              <a:t> را در لندن ساخته واداره میکند </a:t>
            </a:r>
          </a:p>
          <a:p>
            <a:pPr>
              <a:defRPr/>
            </a:pPr>
            <a:r>
              <a:rPr lang="fa-IR" sz="3600" b="1" i="1" dirty="0" smtClean="0">
                <a:solidFill>
                  <a:schemeClr val="accent5">
                    <a:lumMod val="50000"/>
                  </a:schemeClr>
                </a:solidFill>
                <a:ea typeface="Majalla UI"/>
                <a:cs typeface="B Nazanin" pitchFamily="2" charset="-78"/>
              </a:rPr>
              <a:t>پلیس لندن به حمایت وحفاظت علنی ازمراسم قمه زنی نامبرده وهوادارانش در مراسمات روزتاسوعا وعاشورادر خیابانهای منتهی به حسینیه فوق مینماید وحتی تعدادی آمبولانس رابرای مداوا وانتقال مجروحین مراسم در این خیابان اختصاص داده است.</a:t>
            </a:r>
            <a:endParaRPr lang="en-US" sz="3600" b="1" i="1" dirty="0" smtClean="0">
              <a:solidFill>
                <a:schemeClr val="accent5">
                  <a:lumMod val="50000"/>
                </a:schemeClr>
              </a:solidFill>
              <a:cs typeface="B Nazanin" pitchFamily="2" charset="-78"/>
            </a:endParaRPr>
          </a:p>
          <a:p>
            <a:pPr>
              <a:defRPr/>
            </a:pPr>
            <a:endParaRPr lang="fa-IR" dirty="0" smtClean="0">
              <a:ea typeface="Majalla UI"/>
              <a:cs typeface="B Nazanin" pitchFamily="2" charset="-78"/>
            </a:endParaRPr>
          </a:p>
        </p:txBody>
      </p:sp>
      <p:pic>
        <p:nvPicPr>
          <p:cNvPr id="4" name="Picture 2" descr="C:\Users\10926\Desktop\0000\ویرایش سده\اطلاعات-عکس-فیلم[(009416)10-29-32].JPG"/>
          <p:cNvPicPr>
            <a:picLocks noChangeAspect="1" noChangeArrowheads="1"/>
          </p:cNvPicPr>
          <p:nvPr/>
        </p:nvPicPr>
        <p:blipFill>
          <a:blip r:embed="rId2"/>
          <a:srcRect/>
          <a:stretch>
            <a:fillRect/>
          </a:stretch>
        </p:blipFill>
        <p:spPr bwMode="auto">
          <a:xfrm>
            <a:off x="0" y="1075765"/>
            <a:ext cx="4572000" cy="5486400"/>
          </a:xfrm>
          <a:prstGeom prst="rect">
            <a:avLst/>
          </a:prstGeom>
          <a:noFill/>
          <a:ln w="9525">
            <a:noFill/>
            <a:miter lim="800000"/>
            <a:headEnd/>
            <a:tailEnd/>
          </a:ln>
          <a:effectLst>
            <a:softEdge rad="112500"/>
          </a:effectLst>
        </p:spPr>
      </p:pic>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a:xfrm>
            <a:off x="7080250" y="1501775"/>
            <a:ext cx="5111750" cy="4349750"/>
          </a:xfrm>
        </p:spPr>
        <p:txBody>
          <a:bodyPr/>
          <a:lstStyle/>
          <a:p>
            <a:pPr algn="ctr" eaLnBrk="1" hangingPunct="1"/>
            <a:r>
              <a:rPr lang="fa-IR" sz="3600" b="1" dirty="0" smtClean="0">
                <a:ea typeface="Majalla UI"/>
                <a:cs typeface="B Nazanin" pitchFamily="2" charset="-78"/>
              </a:rPr>
              <a:t/>
            </a:r>
            <a:br>
              <a:rPr lang="fa-IR" sz="3600" b="1" dirty="0" smtClean="0">
                <a:ea typeface="Majalla UI"/>
                <a:cs typeface="B Nazanin" pitchFamily="2" charset="-78"/>
              </a:rPr>
            </a:br>
            <a:r>
              <a:rPr lang="fa-IR" sz="3600" b="1" dirty="0" smtClean="0">
                <a:ea typeface="Majalla UI"/>
                <a:cs typeface="B Nazanin" pitchFamily="2" charset="-78"/>
              </a:rPr>
              <a:t/>
            </a:r>
            <a:br>
              <a:rPr lang="fa-IR" sz="3600" b="1" dirty="0" smtClean="0">
                <a:ea typeface="Majalla UI"/>
                <a:cs typeface="B Nazanin" pitchFamily="2" charset="-78"/>
              </a:rPr>
            </a:br>
            <a:r>
              <a:rPr lang="fa-IR" sz="3600" b="1" dirty="0" smtClean="0">
                <a:ea typeface="Majalla UI"/>
                <a:cs typeface="B Nazanin" pitchFamily="2" charset="-78"/>
              </a:rPr>
              <a:t/>
            </a:r>
            <a:br>
              <a:rPr lang="fa-IR" sz="3600" b="1" dirty="0" smtClean="0">
                <a:ea typeface="Majalla UI"/>
                <a:cs typeface="B Nazanin" pitchFamily="2" charset="-78"/>
              </a:rPr>
            </a:br>
            <a:r>
              <a:rPr lang="ar-SA" sz="2800" b="1" dirty="0" smtClean="0">
                <a:ea typeface="Majalla UI"/>
                <a:cs typeface="B Nazanin" pitchFamily="2" charset="-78"/>
              </a:rPr>
              <a:t>شخص سید صادق شیرازی در اقدامی که انعکاس رسانه‌ای گ</a:t>
            </a:r>
            <a:r>
              <a:rPr lang="fa-IR" sz="2800" b="1" dirty="0" smtClean="0">
                <a:ea typeface="Majalla UI"/>
                <a:cs typeface="B Nazanin" pitchFamily="2" charset="-78"/>
              </a:rPr>
              <a:t>س</a:t>
            </a:r>
            <a:r>
              <a:rPr lang="ar-SA" sz="2800" b="1" dirty="0" smtClean="0">
                <a:ea typeface="Majalla UI"/>
                <a:cs typeface="B Nazanin" pitchFamily="2" charset="-78"/>
              </a:rPr>
              <a:t>ترده‌ای داشت، پس از افزوده شدن انتقادها به یاسر الحبیب مبنی بر بی سواد بودن او اجازه نامه‌ای مفصل برای او نگاشت </a:t>
            </a:r>
            <a:r>
              <a:rPr lang="fa-IR" sz="2800" b="1" dirty="0" smtClean="0">
                <a:ea typeface="Majalla UI"/>
                <a:cs typeface="B Nazanin" pitchFamily="2" charset="-78"/>
              </a:rPr>
              <a:t/>
            </a:r>
            <a:br>
              <a:rPr lang="fa-IR" sz="2800" b="1" dirty="0" smtClean="0">
                <a:ea typeface="Majalla UI"/>
                <a:cs typeface="B Nazanin" pitchFamily="2" charset="-78"/>
              </a:rPr>
            </a:br>
            <a:r>
              <a:rPr lang="ar-SA" sz="2800" b="1" dirty="0" smtClean="0">
                <a:ea typeface="Majalla UI"/>
                <a:cs typeface="B Nazanin" pitchFamily="2" charset="-78"/>
              </a:rPr>
              <a:t>و در آن اجازه نامه او را در </a:t>
            </a:r>
            <a:r>
              <a:rPr lang="fa-IR" sz="2800" b="1" dirty="0" smtClean="0">
                <a:ea typeface="Majalla UI"/>
                <a:cs typeface="B Nazanin" pitchFamily="2" charset="-78"/>
              </a:rPr>
              <a:t>۳۰</a:t>
            </a:r>
            <a:r>
              <a:rPr lang="ar-SA" sz="2800" b="1" dirty="0" smtClean="0">
                <a:ea typeface="Majalla UI"/>
                <a:cs typeface="B Nazanin" pitchFamily="2" charset="-78"/>
              </a:rPr>
              <a:t> سالگی</a:t>
            </a:r>
            <a:r>
              <a:rPr lang="fa-IR" sz="2800" b="1" dirty="0" smtClean="0">
                <a:ea typeface="Majalla UI"/>
                <a:cs typeface="B Nazanin" pitchFamily="2" charset="-78"/>
              </a:rPr>
              <a:t/>
            </a:r>
            <a:br>
              <a:rPr lang="fa-IR" sz="2800" b="1" dirty="0" smtClean="0">
                <a:ea typeface="Majalla UI"/>
                <a:cs typeface="B Nazanin" pitchFamily="2" charset="-78"/>
              </a:rPr>
            </a:br>
            <a:r>
              <a:rPr lang="ar-SA" sz="2800" b="1" dirty="0" smtClean="0">
                <a:ea typeface="Majalla UI"/>
                <a:cs typeface="B Nazanin" pitchFamily="2" charset="-78"/>
              </a:rPr>
              <a:t>« </a:t>
            </a:r>
            <a:r>
              <a:rPr lang="ar-SA" sz="2800" b="1" dirty="0" smtClean="0">
                <a:solidFill>
                  <a:srgbClr val="FF3300"/>
                </a:solidFill>
                <a:ea typeface="Majalla UI"/>
                <a:cs typeface="B Nazanin" pitchFamily="2" charset="-78"/>
              </a:rPr>
              <a:t>صاحب الفضیلة العلامة الحاج الشیخ یاسر الحبیب دام تأییده</a:t>
            </a:r>
            <a:r>
              <a:rPr lang="ar-SA" sz="2800" b="1" dirty="0" smtClean="0">
                <a:ea typeface="Majalla UI"/>
                <a:cs typeface="B Nazanin" pitchFamily="2" charset="-78"/>
              </a:rPr>
              <a:t>» خطاب کرد</a:t>
            </a:r>
            <a:r>
              <a:rPr lang="ar-SA" sz="3600" b="1" dirty="0" smtClean="0">
                <a:ea typeface="Majalla UI"/>
                <a:cs typeface="B Nazanin" pitchFamily="2" charset="-78"/>
              </a:rPr>
              <a:t>.</a:t>
            </a:r>
            <a:endParaRPr lang="fa-IR" sz="3600" b="1" dirty="0" smtClean="0">
              <a:ea typeface="Majalla UI"/>
              <a:cs typeface="B Nazanin" pitchFamily="2" charset="-78"/>
            </a:endParaRPr>
          </a:p>
        </p:txBody>
      </p:sp>
      <p:pic>
        <p:nvPicPr>
          <p:cNvPr id="37891" name="Picture 13" descr="ejaza agha shirazi آنچه باید درباره جریان شیرازی‌‌ها و فرقه انحرافی در شیعه دانس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988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197725" y="352425"/>
            <a:ext cx="4729163"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3200" b="1" dirty="0">
                <a:solidFill>
                  <a:schemeClr val="tx1"/>
                </a:solidFill>
              </a:rPr>
              <a:t>اجازه نامه </a:t>
            </a:r>
            <a:r>
              <a:rPr lang="fa-IR" sz="3200" b="1" dirty="0">
                <a:solidFill>
                  <a:schemeClr val="tx1"/>
                </a:solidFill>
              </a:rPr>
              <a:t/>
            </a:r>
            <a:br>
              <a:rPr lang="fa-IR" sz="3200" b="1" dirty="0">
                <a:solidFill>
                  <a:schemeClr val="tx1"/>
                </a:solidFill>
              </a:rPr>
            </a:br>
            <a:r>
              <a:rPr lang="ar-SA" sz="3200" b="1" dirty="0">
                <a:solidFill>
                  <a:schemeClr val="tx1"/>
                </a:solidFill>
              </a:rPr>
              <a:t>یاسر الحبیب از</a:t>
            </a:r>
            <a:r>
              <a:rPr lang="fa-IR" sz="3200" b="1" dirty="0">
                <a:solidFill>
                  <a:schemeClr val="tx1"/>
                </a:solidFill>
              </a:rPr>
              <a:t>سید</a:t>
            </a:r>
            <a:r>
              <a:rPr lang="ar-SA" sz="3200" b="1" dirty="0">
                <a:solidFill>
                  <a:schemeClr val="tx1"/>
                </a:solidFill>
              </a:rPr>
              <a:t>صادق شیرازی</a:t>
            </a:r>
            <a:endParaRPr lang="fa-IR" sz="3200" dirty="0">
              <a:solidFill>
                <a:schemeClr val="tx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7890"/>
                                        </p:tgtEl>
                                        <p:attrNameLst>
                                          <p:attrName>style.visibility</p:attrName>
                                        </p:attrNameLst>
                                      </p:cBhvr>
                                      <p:to>
                                        <p:strVal val="visible"/>
                                      </p:to>
                                    </p:set>
                                    <p:animEffect transition="in" filter="box(in)">
                                      <p:cBhvr>
                                        <p:cTn id="12" dur="500"/>
                                        <p:tgtEl>
                                          <p:spTgt spid="378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7891"/>
                                        </p:tgtEl>
                                        <p:attrNameLst>
                                          <p:attrName>style.visibility</p:attrName>
                                        </p:attrNameLst>
                                      </p:cBhvr>
                                      <p:to>
                                        <p:strVal val="visible"/>
                                      </p:to>
                                    </p:set>
                                    <p:animEffect transition="in" filter="box(in)">
                                      <p:cBhvr>
                                        <p:cTn id="17" dur="5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743201" y="196735"/>
            <a:ext cx="8020595" cy="5932648"/>
          </a:xfrm>
          <a:prstGeom prst="roundRect">
            <a:avLst/>
          </a:prstGeom>
          <a:blipFill>
            <a:blip r:embed="rId2"/>
            <a:tile tx="0" ty="0" sx="100000" sy="100000" flip="none" algn="tl"/>
          </a:blipFill>
          <a:ln>
            <a:no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lope"/>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r>
              <a:rPr lang="fa-IR" sz="8800" b="1" dirty="0">
                <a:solidFill>
                  <a:schemeClr val="tx1"/>
                </a:solidFill>
                <a:ea typeface="Majalla UI"/>
                <a:cs typeface="B Zar" panose="00000400000000000000" pitchFamily="2" charset="-78"/>
              </a:rPr>
              <a:t>لعن وتکفیر </a:t>
            </a:r>
          </a:p>
          <a:p>
            <a:pPr algn="ctr" eaLnBrk="1" fontAlgn="auto" hangingPunct="1">
              <a:spcBef>
                <a:spcPts val="0"/>
              </a:spcBef>
              <a:spcAft>
                <a:spcPts val="0"/>
              </a:spcAft>
              <a:defRPr/>
            </a:pPr>
            <a:r>
              <a:rPr lang="fa-IR" sz="8800" b="1" dirty="0">
                <a:solidFill>
                  <a:srgbClr val="FFFF00"/>
                </a:solidFill>
                <a:ea typeface="Majalla UI"/>
                <a:cs typeface="B Zar" panose="00000400000000000000" pitchFamily="2" charset="-78"/>
              </a:rPr>
              <a:t>مراجع دین</a:t>
            </a:r>
          </a:p>
          <a:p>
            <a:pPr algn="ctr" eaLnBrk="1" fontAlgn="auto" hangingPunct="1">
              <a:spcBef>
                <a:spcPts val="0"/>
              </a:spcBef>
              <a:spcAft>
                <a:spcPts val="0"/>
              </a:spcAft>
              <a:defRPr/>
            </a:pPr>
            <a:r>
              <a:rPr lang="fa-IR" sz="8800" b="1" dirty="0">
                <a:solidFill>
                  <a:schemeClr val="tx1"/>
                </a:solidFill>
                <a:ea typeface="Majalla UI"/>
                <a:cs typeface="B Zar" panose="00000400000000000000" pitchFamily="2" charset="-78"/>
              </a:rPr>
              <a:t>تکرارماموریت تکفیری ها</a:t>
            </a:r>
            <a:endParaRPr lang="en-US" sz="4800" b="1" dirty="0">
              <a:solidFill>
                <a:schemeClr val="tx1"/>
              </a:solidFill>
              <a:ea typeface="Majalla UI"/>
            </a:endParaRPr>
          </a:p>
        </p:txBody>
      </p:sp>
    </p:spTree>
  </p:cSld>
  <p:clrMapOvr>
    <a:masterClrMapping/>
  </p:clrMapOvr>
  <p:transition>
    <p:cover dir="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93272" y="2612572"/>
            <a:ext cx="10972800" cy="581025"/>
          </a:xfrm>
        </p:spPr>
        <p:style>
          <a:lnRef idx="2">
            <a:schemeClr val="accent2"/>
          </a:lnRef>
          <a:fillRef idx="1">
            <a:schemeClr val="lt1"/>
          </a:fillRef>
          <a:effectRef idx="0">
            <a:schemeClr val="accent2"/>
          </a:effectRef>
          <a:fontRef idx="minor">
            <a:schemeClr val="dk1"/>
          </a:fontRef>
        </p:style>
        <p:txBody>
          <a:bodyPr/>
          <a:lstStyle/>
          <a:p>
            <a:pPr algn="ctr"/>
            <a:r>
              <a:rPr lang="fa-IR" sz="4400" b="1" dirty="0" smtClean="0">
                <a:solidFill>
                  <a:srgbClr val="C00000"/>
                </a:solidFill>
                <a:cs typeface="B Nazanin" pitchFamily="2" charset="-78"/>
              </a:rPr>
              <a:t>توهین به بزرگان شیعه وسنی</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0"/>
            <a:ext cx="12192000" cy="833438"/>
          </a:xfrm>
        </p:spPr>
        <p:txBody>
          <a:bodyPr/>
          <a:lstStyle/>
          <a:p>
            <a:pPr algn="ctr"/>
            <a:r>
              <a:rPr lang="fa-IR" sz="4000" b="1" dirty="0" smtClean="0">
                <a:solidFill>
                  <a:schemeClr val="tx1"/>
                </a:solidFill>
                <a:cs typeface="B Nazanin" pitchFamily="2" charset="-78"/>
              </a:rPr>
              <a:t>سید حسن نصرالله رابخاطر تبعیت از امام خامنه ای بی دین  میخوانند</a:t>
            </a:r>
          </a:p>
        </p:txBody>
      </p:sp>
      <p:pic>
        <p:nvPicPr>
          <p:cNvPr id="7" name="12.mpg">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1166813" y="1192213"/>
            <a:ext cx="9979025" cy="523557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097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a:xfrm>
            <a:off x="566738" y="0"/>
            <a:ext cx="10972800" cy="1143000"/>
          </a:xfrm>
        </p:spPr>
        <p:txBody>
          <a:bodyPr/>
          <a:lstStyle/>
          <a:p>
            <a:pPr algn="ctr" eaLnBrk="1" hangingPunct="1"/>
            <a:r>
              <a:rPr lang="fa-IR" sz="4800" b="1" dirty="0" smtClean="0">
                <a:solidFill>
                  <a:schemeClr val="tx1"/>
                </a:solidFill>
                <a:cs typeface="B Nazanin" pitchFamily="2" charset="-78"/>
              </a:rPr>
              <a:t>تاثیرات فعالیت تشیع لندن نشین در عربستان</a:t>
            </a:r>
          </a:p>
        </p:txBody>
      </p:sp>
      <p:sp>
        <p:nvSpPr>
          <p:cNvPr id="5" name="Content Placeholder 4"/>
          <p:cNvSpPr>
            <a:spLocks noGrp="1"/>
          </p:cNvSpPr>
          <p:nvPr>
            <p:ph sz="half" idx="1"/>
          </p:nvPr>
        </p:nvSpPr>
        <p:spPr>
          <a:xfrm>
            <a:off x="0" y="1920875"/>
            <a:ext cx="4714875" cy="4937125"/>
          </a:xfrm>
        </p:spPr>
        <p:txBody>
          <a:bodyPr>
            <a:normAutofit fontScale="92500" lnSpcReduction="10000"/>
          </a:bodyPr>
          <a:lstStyle/>
          <a:p>
            <a:pPr marL="274320" indent="-274320" eaLnBrk="1" fontAlgn="auto" hangingPunct="1">
              <a:spcAft>
                <a:spcPts val="0"/>
              </a:spcAft>
              <a:buClr>
                <a:schemeClr val="accent3"/>
              </a:buClr>
              <a:buFont typeface="Wingdings 2"/>
              <a:buChar char=""/>
              <a:defRPr/>
            </a:pPr>
            <a:endParaRPr lang="fa-IR" dirty="0"/>
          </a:p>
        </p:txBody>
      </p:sp>
      <p:sp>
        <p:nvSpPr>
          <p:cNvPr id="6" name="Content Placeholder 5"/>
          <p:cNvSpPr>
            <a:spLocks noGrp="1"/>
          </p:cNvSpPr>
          <p:nvPr>
            <p:ph sz="half" idx="2"/>
          </p:nvPr>
        </p:nvSpPr>
        <p:spPr>
          <a:xfrm>
            <a:off x="4532313" y="1085850"/>
            <a:ext cx="7659687" cy="5600700"/>
          </a:xfrm>
        </p:spPr>
        <p:txBody>
          <a:bodyPr>
            <a:normAutofit fontScale="92500" lnSpcReduction="10000"/>
          </a:bodyPr>
          <a:lstStyle/>
          <a:p>
            <a:pPr marL="274320" indent="-274320" eaLnBrk="1" fontAlgn="auto" hangingPunct="1">
              <a:spcAft>
                <a:spcPts val="0"/>
              </a:spcAft>
              <a:buClr>
                <a:schemeClr val="accent3"/>
              </a:buClr>
              <a:buFont typeface="Wingdings 2"/>
              <a:buNone/>
              <a:defRPr/>
            </a:pPr>
            <a:r>
              <a:rPr lang="fa-IR" b="1" dirty="0" smtClean="0">
                <a:solidFill>
                  <a:schemeClr val="accent4">
                    <a:lumMod val="50000"/>
                  </a:schemeClr>
                </a:solidFill>
                <a:cs typeface="B Nazanin" pitchFamily="2" charset="-78"/>
              </a:rPr>
              <a:t>بعد ازپیروزی حزبالله لبنان در جنگ 33روزه ،شیعه شدن جوانان اهل سنت درعربستان  شدت گرفته بود </a:t>
            </a:r>
          </a:p>
          <a:p>
            <a:pPr marL="274320" indent="-274320" eaLnBrk="1" fontAlgn="auto" hangingPunct="1">
              <a:spcAft>
                <a:spcPts val="0"/>
              </a:spcAft>
              <a:buClr>
                <a:schemeClr val="accent3"/>
              </a:buClr>
              <a:buFont typeface="Wingdings 2"/>
              <a:buNone/>
              <a:defRPr/>
            </a:pPr>
            <a:r>
              <a:rPr lang="fa-IR" dirty="0" smtClean="0">
                <a:cs typeface="B Nazanin" pitchFamily="2" charset="-78"/>
              </a:rPr>
              <a:t>شیرازی‌ها باتوهین به معتقدات اهل سنت سبب تضعیف شیعه و متوقف شدن گسترش شیعه در بین اهل سنت شدند.</a:t>
            </a:r>
          </a:p>
          <a:p>
            <a:pPr marL="274320" indent="-274320" eaLnBrk="1" fontAlgn="auto" hangingPunct="1">
              <a:spcAft>
                <a:spcPts val="0"/>
              </a:spcAft>
              <a:buClr>
                <a:schemeClr val="accent3"/>
              </a:buClr>
              <a:buFont typeface="Wingdings 2"/>
              <a:buNone/>
              <a:defRPr/>
            </a:pPr>
            <a:r>
              <a:rPr lang="fa-IR" dirty="0" smtClean="0">
                <a:cs typeface="B Nazanin" pitchFamily="2" charset="-78"/>
              </a:rPr>
              <a:t>سایت شیعیان عربستان اظهارات </a:t>
            </a:r>
            <a:r>
              <a:rPr lang="fa-IR" b="1" dirty="0" smtClean="0">
                <a:solidFill>
                  <a:srgbClr val="FF3300"/>
                </a:solidFill>
                <a:cs typeface="B Nazanin" pitchFamily="2" charset="-78"/>
              </a:rPr>
              <a:t>شیخ عبدالعزیز آل شیخ </a:t>
            </a:r>
            <a:r>
              <a:rPr lang="fa-IR" dirty="0" smtClean="0">
                <a:cs typeface="B Nazanin" pitchFamily="2" charset="-78"/>
              </a:rPr>
              <a:t>مفتی اوّل سعودی را منتشر ساخت که در دیدار خود با ائمه جمعه و جماعات مساجد عربستان سعودی گفته بود: </a:t>
            </a:r>
            <a:endParaRPr lang="en-US" dirty="0" smtClean="0">
              <a:cs typeface="B Nazanin" pitchFamily="2" charset="-78"/>
            </a:endParaRPr>
          </a:p>
          <a:p>
            <a:pPr marL="274320" indent="-274320" eaLnBrk="1" fontAlgn="auto" hangingPunct="1">
              <a:spcAft>
                <a:spcPts val="0"/>
              </a:spcAft>
              <a:buClr>
                <a:schemeClr val="accent3"/>
              </a:buClr>
              <a:buFont typeface="Wingdings 2"/>
              <a:buNone/>
              <a:defRPr/>
            </a:pPr>
            <a:r>
              <a:rPr lang="fa-IR" b="1" dirty="0" smtClean="0">
                <a:cs typeface="B Nazanin" pitchFamily="2" charset="-78"/>
              </a:rPr>
              <a:t>بعد از اسائه ادب یاسر الحبیب به أم المؤمنین عایشه، انتشار مذهب تشیّع در کشورهای عربی و اسلامی متوقّف شده است سخنان یاسر الحبیب، روحانی شیعه کویتی باعث شد تا بسیاری از اهل سنّت که تمایلی به تشیّع داشتند، از مسیر خود برگشته و راه قدیم را برگزینند.</a:t>
            </a:r>
          </a:p>
          <a:p>
            <a:pPr marL="274320" indent="-274320" eaLnBrk="1" fontAlgn="auto" hangingPunct="1">
              <a:spcAft>
                <a:spcPts val="0"/>
              </a:spcAft>
              <a:buClr>
                <a:schemeClr val="accent3"/>
              </a:buClr>
              <a:buFont typeface="Wingdings 2"/>
              <a:buNone/>
              <a:defRPr/>
            </a:pPr>
            <a:r>
              <a:rPr lang="fa-IR" b="1" dirty="0" smtClean="0">
                <a:solidFill>
                  <a:srgbClr val="C00000"/>
                </a:solidFill>
                <a:cs typeface="B Nazanin" pitchFamily="2" charset="-78"/>
              </a:rPr>
              <a:t>(</a:t>
            </a:r>
            <a:r>
              <a:rPr lang="ar-SA" b="1" dirty="0" smtClean="0">
                <a:solidFill>
                  <a:srgbClr val="C00000"/>
                </a:solidFill>
                <a:cs typeface="B Nazanin" pitchFamily="2" charset="-78"/>
              </a:rPr>
              <a:t>مُخبرین ما در کشورهای عربی به من اطلاع دادند عدّه زیادی از اهل سنّتی که شیعه شده بودند، به خصوص در شمال آفریقا، پس از گفته های یاسر الحبیب متوجّه شده اند که تشیّع، مذهبی باطل است و به مذهب حقّ برگشته اند</a:t>
            </a:r>
            <a:r>
              <a:rPr lang="fa-IR" b="1" dirty="0" smtClean="0">
                <a:solidFill>
                  <a:srgbClr val="C00000"/>
                </a:solidFill>
                <a:cs typeface="B Nazanin" pitchFamily="2" charset="-78"/>
              </a:rPr>
              <a:t>)</a:t>
            </a:r>
            <a:endParaRPr lang="en-US" b="1" dirty="0" smtClean="0">
              <a:solidFill>
                <a:srgbClr val="C00000"/>
              </a:solidFill>
              <a:cs typeface="B Nazanin" pitchFamily="2" charset="-78"/>
            </a:endParaRPr>
          </a:p>
        </p:txBody>
      </p:sp>
      <p:pic>
        <p:nvPicPr>
          <p:cNvPr id="112642" name="Picture 14" descr="1 300x169 آنچه باید درباره جریان شیرازی‌‌ها و فرقه انحرافی در شیعه دانست"/>
          <p:cNvPicPr>
            <a:picLocks noChangeAspect="1" noChangeArrowheads="1"/>
          </p:cNvPicPr>
          <p:nvPr/>
        </p:nvPicPr>
        <p:blipFill>
          <a:blip r:embed="rId2"/>
          <a:srcRect/>
          <a:stretch>
            <a:fillRect/>
          </a:stretch>
        </p:blipFill>
        <p:spPr bwMode="auto">
          <a:xfrm>
            <a:off x="0" y="1371600"/>
            <a:ext cx="4504765" cy="49006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ox(in)">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ox(in)">
                                      <p:cBhvr>
                                        <p:cTn id="22" dur="500"/>
                                        <p:tgtEl>
                                          <p:spTgt spid="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ox(in)">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584200" y="180975"/>
            <a:ext cx="10972800" cy="1143000"/>
          </a:xfrm>
        </p:spPr>
        <p:txBody>
          <a:bodyPr/>
          <a:lstStyle/>
          <a:p>
            <a:pPr algn="ctr"/>
            <a:r>
              <a:rPr lang="fa-IR" sz="4800" b="1" smtClean="0">
                <a:solidFill>
                  <a:schemeClr val="tx1"/>
                </a:solidFill>
                <a:cs typeface="B Nazanin" pitchFamily="2" charset="-78"/>
              </a:rPr>
              <a:t>تاثیرات فعالیت تشیع لندن نشین در مالزی</a:t>
            </a:r>
          </a:p>
        </p:txBody>
      </p:sp>
      <p:sp>
        <p:nvSpPr>
          <p:cNvPr id="36867" name="Content Placeholder 3"/>
          <p:cNvSpPr>
            <a:spLocks noGrp="1"/>
          </p:cNvSpPr>
          <p:nvPr>
            <p:ph sz="half" idx="2"/>
          </p:nvPr>
        </p:nvSpPr>
        <p:spPr>
          <a:xfrm>
            <a:off x="241300" y="1397000"/>
            <a:ext cx="11685588" cy="5097463"/>
          </a:xfrm>
        </p:spPr>
        <p:txBody>
          <a:bodyPr/>
          <a:lstStyle/>
          <a:p>
            <a:r>
              <a:rPr lang="ar-SA" sz="2400" smtClean="0">
                <a:ea typeface="Majalla UI"/>
                <a:cs typeface="B Nazanin" pitchFamily="2" charset="-78"/>
              </a:rPr>
              <a:t> </a:t>
            </a:r>
            <a:r>
              <a:rPr lang="ar-SA" sz="3200" b="1" smtClean="0">
                <a:ea typeface="Majalla UI"/>
                <a:cs typeface="B Nazanin" pitchFamily="2" charset="-78"/>
              </a:rPr>
              <a:t>ماهاتیر محمد نخست وزیر سابق مالزی</a:t>
            </a:r>
            <a:endParaRPr lang="fa-IR" sz="3200" b="1" smtClean="0">
              <a:ea typeface="Majalla UI"/>
              <a:cs typeface="B Nazanin" pitchFamily="2" charset="-78"/>
            </a:endParaRPr>
          </a:p>
          <a:p>
            <a:r>
              <a:rPr lang="ar-SA" sz="3200" smtClean="0">
                <a:ea typeface="Majalla UI"/>
                <a:cs typeface="B Nazanin" pitchFamily="2" charset="-78"/>
              </a:rPr>
              <a:t> در یک سفر دوره</a:t>
            </a:r>
            <a:r>
              <a:rPr lang="fa-IR" sz="3200" smtClean="0">
                <a:ea typeface="Majalla UI"/>
                <a:cs typeface="B Nazanin" pitchFamily="2" charset="-78"/>
              </a:rPr>
              <a:t> </a:t>
            </a:r>
            <a:r>
              <a:rPr lang="ar-SA" sz="3200" smtClean="0">
                <a:ea typeface="Majalla UI"/>
                <a:cs typeface="B Nazanin" pitchFamily="2" charset="-78"/>
              </a:rPr>
              <a:t>ای به ایران، از جمهوری اسلامی ایران خواست تا در مالزی برای تبلیغ اسلام و مبارزه با فرقه ضاله بهاییت به آنها کمک کند. چون منشا بهاییت در ایران بود و بهایی</a:t>
            </a:r>
            <a:r>
              <a:rPr lang="fa-IR" sz="3200" smtClean="0">
                <a:ea typeface="Majalla UI"/>
                <a:cs typeface="B Nazanin" pitchFamily="2" charset="-78"/>
              </a:rPr>
              <a:t> </a:t>
            </a:r>
            <a:r>
              <a:rPr lang="ar-SA" sz="3200" smtClean="0">
                <a:ea typeface="Majalla UI"/>
                <a:cs typeface="B Nazanin" pitchFamily="2" charset="-78"/>
              </a:rPr>
              <a:t>ها یکی از مراکز اصلی شان در مالزی قرار دادشت و از آنجا نیرو می گرفتند. </a:t>
            </a:r>
            <a:endParaRPr lang="fa-IR" sz="3200" smtClean="0">
              <a:ea typeface="Majalla UI"/>
              <a:cs typeface="B Nazanin" pitchFamily="2" charset="-78"/>
            </a:endParaRPr>
          </a:p>
          <a:p>
            <a:r>
              <a:rPr lang="ar-SA" sz="3200" smtClean="0">
                <a:ea typeface="Majalla UI"/>
                <a:cs typeface="B Nazanin" pitchFamily="2" charset="-78"/>
              </a:rPr>
              <a:t>اما از حدود چهار سال قبل، </a:t>
            </a:r>
            <a:r>
              <a:rPr lang="ar-SA" sz="3200" i="1" smtClean="0">
                <a:solidFill>
                  <a:srgbClr val="C00000"/>
                </a:solidFill>
                <a:ea typeface="Majalla UI"/>
                <a:cs typeface="B Nazanin" pitchFamily="2" charset="-78"/>
              </a:rPr>
              <a:t>به دلیل فعالیت</a:t>
            </a:r>
            <a:r>
              <a:rPr lang="fa-IR" sz="3200" i="1" smtClean="0">
                <a:solidFill>
                  <a:srgbClr val="C00000"/>
                </a:solidFill>
                <a:ea typeface="Majalla UI"/>
                <a:cs typeface="B Nazanin" pitchFamily="2" charset="-78"/>
              </a:rPr>
              <a:t> </a:t>
            </a:r>
            <a:r>
              <a:rPr lang="ar-SA" sz="3200" i="1" smtClean="0">
                <a:solidFill>
                  <a:srgbClr val="C00000"/>
                </a:solidFill>
                <a:ea typeface="Majalla UI"/>
                <a:cs typeface="B Nazanin" pitchFamily="2" charset="-78"/>
              </a:rPr>
              <a:t>های جریان شیرازی ها در مالزی و مبارزه رسمی با خلفا، به دعوای میان شیعه و سنی چنان دامن زدند که به شعار</a:t>
            </a:r>
            <a:r>
              <a:rPr lang="fa-IR" sz="3200" i="1" smtClean="0">
                <a:solidFill>
                  <a:srgbClr val="C00000"/>
                </a:solidFill>
                <a:ea typeface="Majalla UI"/>
                <a:cs typeface="B Nazanin" pitchFamily="2" charset="-78"/>
              </a:rPr>
              <a:t> </a:t>
            </a:r>
            <a:r>
              <a:rPr lang="ar-SA" sz="3200" i="1" smtClean="0">
                <a:solidFill>
                  <a:srgbClr val="C00000"/>
                </a:solidFill>
                <a:ea typeface="Majalla UI"/>
                <a:cs typeface="B Nazanin" pitchFamily="2" charset="-78"/>
              </a:rPr>
              <a:t> نویسی</a:t>
            </a:r>
            <a:r>
              <a:rPr lang="fa-IR" sz="3200" i="1" smtClean="0">
                <a:solidFill>
                  <a:srgbClr val="C00000"/>
                </a:solidFill>
                <a:ea typeface="Majalla UI"/>
                <a:cs typeface="B Nazanin" pitchFamily="2" charset="-78"/>
              </a:rPr>
              <a:t> </a:t>
            </a:r>
            <a:r>
              <a:rPr lang="ar-SA" sz="3200" i="1" smtClean="0">
                <a:solidFill>
                  <a:srgbClr val="C00000"/>
                </a:solidFill>
                <a:ea typeface="Majalla UI"/>
                <a:cs typeface="B Nazanin" pitchFamily="2" charset="-78"/>
              </a:rPr>
              <a:t>های خیابانی انجامید و این مساله باعث شد، ماهاتیر محمد که تا دیروز از جمهوری اسلامی دفاع می کرد، چند ماه قبل نسبت به خطر گسترش شیعه در مالزی هشدار داد و خواستار مبارزه با شیعیان به عنوان یک فرقه ضاله شد</a:t>
            </a:r>
            <a:r>
              <a:rPr lang="en-US" sz="3200" i="1" smtClean="0">
                <a:solidFill>
                  <a:srgbClr val="C00000"/>
                </a:solidFill>
                <a:cs typeface="B Nazanin" pitchFamily="2" charset="-78"/>
              </a:rPr>
              <a:t>.</a:t>
            </a:r>
            <a:endParaRPr lang="fa-IR" sz="3200" i="1" smtClean="0">
              <a:solidFill>
                <a:srgbClr val="C00000"/>
              </a:solidFill>
              <a:ea typeface="Majalla UI"/>
              <a:cs typeface="B Nazanin" pitchFamily="2"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box(in)">
                                      <p:cBhvr>
                                        <p:cTn id="7" dur="500"/>
                                        <p:tgtEl>
                                          <p:spTgt spid="36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box(in)">
                                      <p:cBhvr>
                                        <p:cTn id="12" dur="500"/>
                                        <p:tgtEl>
                                          <p:spTgt spid="368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box(in)">
                                      <p:cBhvr>
                                        <p:cTn id="17" dur="500"/>
                                        <p:tgtEl>
                                          <p:spTgt spid="36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704012" y="196735"/>
            <a:ext cx="8020595" cy="5932648"/>
          </a:xfrm>
          <a:prstGeom prst="roundRect">
            <a:avLst/>
          </a:prstGeom>
          <a:blipFill>
            <a:blip r:embed="rId2"/>
            <a:tile tx="0" ty="0" sx="100000" sy="100000" flip="none" algn="tl"/>
          </a:blipFill>
          <a:ln>
            <a:no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lope"/>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r>
              <a:rPr lang="fa-IR" sz="13000" b="1" dirty="0">
                <a:solidFill>
                  <a:schemeClr val="bg1"/>
                </a:solidFill>
                <a:cs typeface="B Zar" panose="00000400000000000000" pitchFamily="2" charset="-78"/>
              </a:rPr>
              <a:t>تشیّع لندنی </a:t>
            </a:r>
          </a:p>
          <a:p>
            <a:pPr algn="ctr" eaLnBrk="1" fontAlgn="auto" hangingPunct="1">
              <a:spcBef>
                <a:spcPts val="0"/>
              </a:spcBef>
              <a:spcAft>
                <a:spcPts val="0"/>
              </a:spcAft>
              <a:defRPr/>
            </a:pPr>
            <a:r>
              <a:rPr lang="fa-IR" sz="13000" b="1" dirty="0">
                <a:solidFill>
                  <a:schemeClr val="bg1"/>
                </a:solidFill>
                <a:cs typeface="B Zar" panose="00000400000000000000" pitchFamily="2" charset="-78"/>
              </a:rPr>
              <a:t>احیاءاهداف</a:t>
            </a:r>
          </a:p>
          <a:p>
            <a:pPr algn="ctr" eaLnBrk="1" fontAlgn="auto" hangingPunct="1">
              <a:spcBef>
                <a:spcPts val="0"/>
              </a:spcBef>
              <a:spcAft>
                <a:spcPts val="0"/>
              </a:spcAft>
              <a:defRPr/>
            </a:pPr>
            <a:r>
              <a:rPr lang="fa-IR" sz="13000" b="1" dirty="0">
                <a:solidFill>
                  <a:srgbClr val="FF3300"/>
                </a:solidFill>
                <a:cs typeface="B Zar" panose="00000400000000000000" pitchFamily="2" charset="-78"/>
              </a:rPr>
              <a:t>بهائیت</a:t>
            </a:r>
            <a:endParaRPr lang="en-US" sz="13000" b="1" dirty="0">
              <a:solidFill>
                <a:srgbClr val="FF3300"/>
              </a:solidFill>
              <a:cs typeface="B Zar" panose="00000400000000000000" pitchFamily="2" charset="-78"/>
            </a:endParaRPr>
          </a:p>
        </p:txBody>
      </p:sp>
    </p:spTree>
  </p:cSld>
  <p:clrMapOvr>
    <a:masterClrMapping/>
  </p:clrMapOvr>
  <p:transition>
    <p:newsfla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09600" y="160338"/>
            <a:ext cx="10972800" cy="1143000"/>
          </a:xfrm>
        </p:spPr>
        <p:txBody>
          <a:bodyPr/>
          <a:lstStyle/>
          <a:p>
            <a:pPr algn="ctr"/>
            <a:r>
              <a:rPr lang="fa-IR" sz="4800" b="1" smtClean="0">
                <a:solidFill>
                  <a:schemeClr val="tx1"/>
                </a:solidFill>
                <a:cs typeface="B Nazanin" pitchFamily="2" charset="-78"/>
              </a:rPr>
              <a:t>تاثیرات فعالیت تشیع لندن نشین در پاکستان</a:t>
            </a:r>
            <a:endParaRPr lang="fa-IR" sz="4400" smtClean="0">
              <a:cs typeface="B Nazanin" pitchFamily="2" charset="-78"/>
            </a:endParaRPr>
          </a:p>
        </p:txBody>
      </p:sp>
      <p:sp>
        <p:nvSpPr>
          <p:cNvPr id="46083" name="Content Placeholder 3"/>
          <p:cNvSpPr>
            <a:spLocks noGrp="1"/>
          </p:cNvSpPr>
          <p:nvPr>
            <p:ph sz="half" idx="2"/>
          </p:nvPr>
        </p:nvSpPr>
        <p:spPr>
          <a:xfrm>
            <a:off x="5734050" y="1266825"/>
            <a:ext cx="6457950" cy="5591175"/>
          </a:xfrm>
        </p:spPr>
        <p:txBody>
          <a:bodyPr/>
          <a:lstStyle/>
          <a:p>
            <a:r>
              <a:rPr lang="fa-IR" b="1" smtClean="0">
                <a:ea typeface="Majalla UI"/>
                <a:cs typeface="B Nazanin" pitchFamily="2" charset="-78"/>
              </a:rPr>
              <a:t>مسجد شیعیان پاکستان چند سال قبل منفجر شد و صدها نفر شهید شدند.</a:t>
            </a:r>
          </a:p>
          <a:p>
            <a:r>
              <a:rPr lang="fa-IR" b="1" smtClean="0">
                <a:ea typeface="Majalla UI"/>
                <a:cs typeface="B Nazanin" pitchFamily="2" charset="-78"/>
              </a:rPr>
              <a:t>انفجار عجیبی محرم چند سال قبل رخ داد که دو عامل تکفیری داشت ، یکی کشته شد و نفر دوم دستگیر شد. </a:t>
            </a:r>
            <a:r>
              <a:rPr lang="fa-IR" b="1" smtClean="0">
                <a:solidFill>
                  <a:srgbClr val="C00000"/>
                </a:solidFill>
                <a:ea typeface="Majalla UI"/>
                <a:cs typeface="B Nazanin" pitchFamily="2" charset="-78"/>
              </a:rPr>
              <a:t>این عامل تکفیری  پس از بازجویی وبازرسی از خانه اش سی دی یکی از هیئات ها و یکی از مداح ها،که در آن به خلفا اهانت کرده بود را،پیدا کردند. عربستان سعودی این مداحی ها را به زبان اردو ترجمه کرده و در اختیار گروه های تکفیری قرار می دهد.این دو جوان دلیل انفجار این مسجد را انتقام گیری از این مسئله دانستند.</a:t>
            </a:r>
            <a:endParaRPr lang="fa-IR" smtClean="0">
              <a:solidFill>
                <a:srgbClr val="C00000"/>
              </a:solidFill>
              <a:ea typeface="Majalla UI"/>
              <a:cs typeface="B Nazanin" pitchFamily="2" charset="-78"/>
            </a:endParaRPr>
          </a:p>
        </p:txBody>
      </p:sp>
      <p:pic>
        <p:nvPicPr>
          <p:cNvPr id="5" name="انفجارات پاکستان.mpg">
            <a:hlinkClick r:id="" action="ppaction://media"/>
          </p:cNvPr>
          <p:cNvPicPr>
            <a:picLocks noGrp="1" noRot="1" noChangeAspect="1"/>
          </p:cNvPicPr>
          <p:nvPr>
            <p:ph sz="half" idx="1"/>
            <a:videoFile r:link="rId1"/>
          </p:nvPr>
        </p:nvPicPr>
        <p:blipFill>
          <a:blip r:embed="rId3">
            <a:extLst>
              <a:ext uri="{28A0092B-C50C-407E-A947-70E740481C1C}">
                <a14:useLocalDpi xmlns:a14="http://schemas.microsoft.com/office/drawing/2010/main" val="0"/>
              </a:ext>
            </a:extLst>
          </a:blip>
          <a:srcRect/>
          <a:stretch>
            <a:fillRect/>
          </a:stretch>
        </p:blipFill>
        <p:spPr>
          <a:xfrm>
            <a:off x="0" y="1449388"/>
            <a:ext cx="5708650" cy="5408612"/>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799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4"/>
          <p:cNvSpPr>
            <a:spLocks noGrp="1"/>
          </p:cNvSpPr>
          <p:nvPr>
            <p:ph type="title"/>
          </p:nvPr>
        </p:nvSpPr>
        <p:spPr/>
        <p:txBody>
          <a:bodyPr/>
          <a:lstStyle/>
          <a:p>
            <a:pPr algn="ctr"/>
            <a:r>
              <a:rPr lang="fa-IR" sz="4400" b="1" dirty="0" smtClean="0">
                <a:cs typeface="B Nazanin" pitchFamily="2" charset="-78"/>
              </a:rPr>
              <a:t>تاثیرات فعالیت تشیع لندن نشین در انگلستان</a:t>
            </a:r>
            <a:endParaRPr lang="fa-IR" sz="4800" dirty="0" smtClean="0">
              <a:cs typeface="B Nazanin" pitchFamily="2" charset="-78"/>
            </a:endParaRPr>
          </a:p>
        </p:txBody>
      </p:sp>
      <p:sp>
        <p:nvSpPr>
          <p:cNvPr id="47107" name="Content Placeholder 5"/>
          <p:cNvSpPr>
            <a:spLocks noGrp="1"/>
          </p:cNvSpPr>
          <p:nvPr>
            <p:ph idx="1"/>
          </p:nvPr>
        </p:nvSpPr>
        <p:spPr/>
        <p:txBody>
          <a:bodyPr/>
          <a:lstStyle/>
          <a:p>
            <a:r>
              <a:rPr lang="fa-IR" sz="3600" smtClean="0">
                <a:ea typeface="Majalla UI"/>
                <a:cs typeface="B Nazanin" pitchFamily="2" charset="-78"/>
              </a:rPr>
              <a:t>همچنین برخی رسانه‌های انگلیس ابراز نگرانی کردند که اظهارات وی سبب ایجاد درگیری در میان مسلمانان انگلیس شود.</a:t>
            </a:r>
          </a:p>
          <a:p>
            <a:r>
              <a:rPr lang="fa-IR" sz="3600" smtClean="0">
                <a:ea typeface="Majalla UI"/>
                <a:cs typeface="B Nazanin" pitchFamily="2" charset="-78"/>
              </a:rPr>
              <a:t> از حدود ۲۴۰۰۰۰۰ مسلمان انگلیس ۴۰۰۰۰۰ نفر از آنان شیعه هستند.</a:t>
            </a:r>
          </a:p>
          <a:p>
            <a:r>
              <a:rPr lang="fa-IR" sz="3600" smtClean="0">
                <a:ea typeface="Majalla UI"/>
                <a:cs typeface="B Nazanin" pitchFamily="2" charset="-78"/>
              </a:rPr>
              <a:t> خالد محمد از اعضای حزب کارگر انگلیس گفت که </a:t>
            </a:r>
            <a:r>
              <a:rPr lang="fa-IR" sz="3600" smtClean="0">
                <a:solidFill>
                  <a:srgbClr val="C00000"/>
                </a:solidFill>
                <a:ea typeface="Majalla UI"/>
                <a:cs typeface="B Nazanin" pitchFamily="2" charset="-78"/>
              </a:rPr>
              <a:t>سخنان وی ده بار بدتر از اظهارات سلمان رشدی است و به هیچ یک از مسلمانان ،اعم از شیعه و سنی ارتباط ندارد.</a:t>
            </a:r>
          </a:p>
        </p:txBody>
      </p:sp>
    </p:spTree>
  </p:cSld>
  <p:clrMapOvr>
    <a:masterClrMapping/>
  </p:clrMapOvr>
  <p:transition>
    <p:strips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61988" y="0"/>
            <a:ext cx="10972800" cy="846138"/>
          </a:xfrm>
        </p:spPr>
        <p:txBody>
          <a:bodyPr/>
          <a:lstStyle/>
          <a:p>
            <a:pPr algn="ctr"/>
            <a:r>
              <a:rPr lang="ar-SA" sz="4800" b="1" smtClean="0">
                <a:solidFill>
                  <a:schemeClr val="tx1"/>
                </a:solidFill>
                <a:cs typeface="B Nazanin" pitchFamily="2" charset="-78"/>
              </a:rPr>
              <a:t>یاسر الحبیب در مراسم سال مرگ عایشه</a:t>
            </a:r>
            <a:endParaRPr lang="fa-IR" sz="4800" smtClean="0">
              <a:solidFill>
                <a:schemeClr val="tx1"/>
              </a:solidFill>
              <a:cs typeface="B Nazanin" pitchFamily="2" charset="-78"/>
            </a:endParaRPr>
          </a:p>
        </p:txBody>
      </p:sp>
      <p:sp>
        <p:nvSpPr>
          <p:cNvPr id="5" name="Rectangle 4"/>
          <p:cNvSpPr/>
          <p:nvPr/>
        </p:nvSpPr>
        <p:spPr>
          <a:xfrm>
            <a:off x="4889500" y="661988"/>
            <a:ext cx="7302500" cy="6196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48132" name="Rectangle 5"/>
          <p:cNvSpPr>
            <a:spLocks noChangeArrowheads="1"/>
          </p:cNvSpPr>
          <p:nvPr/>
        </p:nvSpPr>
        <p:spPr bwMode="auto">
          <a:xfrm>
            <a:off x="4968875" y="830263"/>
            <a:ext cx="7223125"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ar-SA" sz="2000">
                <a:ea typeface="Majalla UI"/>
              </a:rPr>
              <a:t>الحبیب در سال </a:t>
            </a:r>
            <a:r>
              <a:rPr lang="fa-IR" sz="2000">
                <a:ea typeface="Majalla UI"/>
              </a:rPr>
              <a:t>۲۰۱۰</a:t>
            </a:r>
            <a:r>
              <a:rPr lang="ar-SA" sz="2000">
                <a:ea typeface="Majalla UI"/>
              </a:rPr>
              <a:t> مطابق با رمضان </a:t>
            </a:r>
            <a:r>
              <a:rPr lang="fa-IR" sz="2000">
                <a:ea typeface="Majalla UI"/>
              </a:rPr>
              <a:t>۱۴۳۱</a:t>
            </a:r>
            <a:r>
              <a:rPr lang="ar-SA" sz="2000">
                <a:ea typeface="Majalla UI"/>
              </a:rPr>
              <a:t> برای نخستین بار اقدام به برگزاری علنی مراسم جشنی بمناسبت سالروز وفات عایشه، همسر پیامبر(ص) نمود که انتشار خبر آن، منجر به برانگیخته شدن خشم اهل سنت در دنیا شد. وی مواضع خویش را در مورد عایشه در یک کتاب منتشر کرد. کتابی</a:t>
            </a:r>
            <a:r>
              <a:rPr lang="fa-IR" sz="2000">
                <a:ea typeface="Majalla UI"/>
              </a:rPr>
              <a:t> </a:t>
            </a:r>
            <a:r>
              <a:rPr lang="ar-SA" sz="2000">
                <a:ea typeface="Majalla UI"/>
              </a:rPr>
              <a:t>که عنوانی بسیار زشت و ناپسند داشت. او مدعی شده بود که کتابش با استقبال بی‌نظیری از سوی صاحب</a:t>
            </a:r>
            <a:r>
              <a:rPr lang="fa-IR" sz="2000">
                <a:ea typeface="Majalla UI"/>
              </a:rPr>
              <a:t> </a:t>
            </a:r>
            <a:r>
              <a:rPr lang="ar-SA" sz="2000">
                <a:ea typeface="Majalla UI"/>
              </a:rPr>
              <a:t>نظر</a:t>
            </a:r>
            <a:r>
              <a:rPr lang="fa-IR" sz="2000">
                <a:ea typeface="Majalla UI"/>
              </a:rPr>
              <a:t>ان</a:t>
            </a:r>
            <a:r>
              <a:rPr lang="ar-SA" sz="2000">
                <a:ea typeface="Majalla UI"/>
              </a:rPr>
              <a:t> مواجه شده و برخی کتابش را کتاب قرن نامیده‌اند.</a:t>
            </a:r>
            <a:endParaRPr lang="en-US" sz="2000">
              <a:ea typeface="Majalla UI"/>
              <a:cs typeface="Majalla UI"/>
            </a:endParaRPr>
          </a:p>
          <a:p>
            <a:pPr algn="r">
              <a:buFont typeface="Wingdings 2" pitchFamily="18" charset="2"/>
              <a:buNone/>
            </a:pPr>
            <a:r>
              <a:rPr lang="ar-SA" sz="2000">
                <a:ea typeface="Majalla UI"/>
              </a:rPr>
              <a:t>این دست موضع‌گیری‌ها باعث ورود فشارهای فراوان به شیعیان عرب نیز شده بود، </a:t>
            </a:r>
            <a:r>
              <a:rPr lang="fa-IR" sz="2000">
                <a:ea typeface="Majalla UI"/>
              </a:rPr>
              <a:t>همین </a:t>
            </a:r>
            <a:r>
              <a:rPr lang="ar-SA" sz="2000">
                <a:ea typeface="Majalla UI"/>
              </a:rPr>
              <a:t>جمعی از علماء و فرهیختگان شیعه منطقه احصاء عربستان را بر آن داشت تا استفتائی را خدمت مقام معظم رهبری ارسال کنند. پاسخ معظم له آبی بود بر آتش:</a:t>
            </a:r>
            <a:r>
              <a:rPr lang="fa-IR" sz="2000">
                <a:ea typeface="Majalla UI"/>
              </a:rPr>
              <a:t> </a:t>
            </a:r>
            <a:r>
              <a:rPr lang="ar-SA" sz="2000">
                <a:ea typeface="Majalla UI"/>
              </a:rPr>
              <a:t>«</a:t>
            </a:r>
            <a:r>
              <a:rPr lang="ar-SA" sz="2400" b="1">
                <a:solidFill>
                  <a:srgbClr val="FF3300"/>
                </a:solidFill>
                <a:ea typeface="Majalla UI"/>
              </a:rPr>
              <a:t>اهانت به نمادهای برادران اهل سنّت از جمله اتّهام زنی به همسر پیامبر اسلام حرام است. </a:t>
            </a:r>
            <a:r>
              <a:rPr lang="ar-SA" sz="2000" b="1">
                <a:solidFill>
                  <a:srgbClr val="FF3300"/>
                </a:solidFill>
                <a:ea typeface="Majalla UI"/>
              </a:rPr>
              <a:t>این موضوع، شامل زنان همه پیامبران و به ویژه سیّدالانبیاء پیامبر اعظم -حضرت محمّد صلّی الله علیه و آله می شود</a:t>
            </a:r>
            <a:r>
              <a:rPr lang="ar-SA">
                <a:ea typeface="Majalla UI"/>
              </a:rPr>
              <a:t>.»</a:t>
            </a:r>
            <a:r>
              <a:rPr lang="ar-SA" sz="2000">
                <a:ea typeface="Majalla UI"/>
              </a:rPr>
              <a:t> فتوایی </a:t>
            </a:r>
            <a:r>
              <a:rPr lang="fa-IR" sz="2000">
                <a:ea typeface="Majalla UI"/>
              </a:rPr>
              <a:t>که بسیاری از بزرگان اهل سنت</a:t>
            </a:r>
            <a:r>
              <a:rPr lang="ar-SA" sz="2000">
                <a:ea typeface="Majalla UI"/>
              </a:rPr>
              <a:t> در بیانیه‌ای رسمی، این‌چنین به فتوای رهبر حکیم انقلاب، واکنش نشان داد</a:t>
            </a:r>
            <a:r>
              <a:rPr lang="fa-IR" sz="2000">
                <a:ea typeface="Majalla UI"/>
              </a:rPr>
              <a:t>ند</a:t>
            </a:r>
            <a:r>
              <a:rPr lang="ar-SA" sz="2000">
                <a:ea typeface="Majalla UI"/>
              </a:rPr>
              <a:t>: «با تمجید و خرسندی، فتوای مبارک حضرت امام علی خامنه ای را در خصوص تحریم اهانت به صحابه رضوان­ الله­علیهم یا تعرّض به همسران حضرت رسول ص دریافت کردم. این فتوایی است که با دانش صحیح و درک عمیق از خطرناکی آن­چه که اهل فتنه انجام می­ دهند، صادر شده و بیان­گر علاقه و اشتیاق به وحدت مسلمانان است. </a:t>
            </a:r>
            <a:endParaRPr lang="fa-IR" sz="2000">
              <a:ea typeface="Majalla UI"/>
            </a:endParaRPr>
          </a:p>
        </p:txBody>
      </p:sp>
      <p:pic>
        <p:nvPicPr>
          <p:cNvPr id="6" name="توهین به عایشه.mpg">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0" y="784225"/>
            <a:ext cx="5051425" cy="607377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794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557213" y="0"/>
            <a:ext cx="10972800" cy="1143000"/>
          </a:xfrm>
        </p:spPr>
        <p:txBody>
          <a:bodyPr/>
          <a:lstStyle/>
          <a:p>
            <a:pPr algn="ctr"/>
            <a:r>
              <a:rPr lang="ar-SA" sz="4800" b="1" dirty="0" smtClean="0">
                <a:cs typeface="B Nazanin" pitchFamily="2" charset="-78"/>
              </a:rPr>
              <a:t>ماموریت تشیع لندنی</a:t>
            </a:r>
            <a:endParaRPr lang="fa-IR" sz="4800" b="1" dirty="0" smtClean="0">
              <a:cs typeface="B Nazanin" pitchFamily="2" charset="-78"/>
            </a:endParaRPr>
          </a:p>
        </p:txBody>
      </p:sp>
      <p:sp>
        <p:nvSpPr>
          <p:cNvPr id="51203" name="Content Placeholder 2"/>
          <p:cNvSpPr>
            <a:spLocks noGrp="1"/>
          </p:cNvSpPr>
          <p:nvPr>
            <p:ph idx="1"/>
          </p:nvPr>
        </p:nvSpPr>
        <p:spPr>
          <a:xfrm>
            <a:off x="0" y="1084263"/>
            <a:ext cx="12192000" cy="5773737"/>
          </a:xfrm>
        </p:spPr>
        <p:txBody>
          <a:bodyPr/>
          <a:lstStyle/>
          <a:p>
            <a:r>
              <a:rPr lang="fa-IR" sz="4000" smtClean="0">
                <a:ea typeface="Majalla UI"/>
                <a:cs typeface="B Nazanin" pitchFamily="2" charset="-78"/>
              </a:rPr>
              <a:t>انگلیسی ها وقتی که دیدند بابیت وبهاییت تاثیر چندانی بر ریشه های استوار تشیع ندارد به فکر ایجاد جریانی انحرافی در بطن مرجعیت وفقه شیعی افتادند تابا سوءاستفاده از آن </a:t>
            </a:r>
          </a:p>
          <a:p>
            <a:pPr>
              <a:buFont typeface="Wingdings 2" pitchFamily="18" charset="2"/>
              <a:buNone/>
            </a:pPr>
            <a:r>
              <a:rPr lang="fa-IR" sz="4000" smtClean="0">
                <a:ea typeface="Majalla UI"/>
                <a:cs typeface="B Nazanin" pitchFamily="2" charset="-78"/>
              </a:rPr>
              <a:t>  </a:t>
            </a:r>
            <a:r>
              <a:rPr lang="fa-IR" sz="4000" smtClean="0">
                <a:solidFill>
                  <a:srgbClr val="FF0000"/>
                </a:solidFill>
                <a:ea typeface="Majalla UI"/>
                <a:cs typeface="B Nazanin" pitchFamily="2" charset="-78"/>
              </a:rPr>
              <a:t>در پی نمایش چهره ای </a:t>
            </a:r>
            <a:r>
              <a:rPr lang="fa-IR" sz="4000" b="1" smtClean="0">
                <a:ea typeface="Majalla UI"/>
                <a:cs typeface="B Nazanin" pitchFamily="2" charset="-78"/>
              </a:rPr>
              <a:t>نوین </a:t>
            </a:r>
            <a:r>
              <a:rPr lang="fa-IR" sz="4000" smtClean="0">
                <a:solidFill>
                  <a:srgbClr val="FF0000"/>
                </a:solidFill>
                <a:ea typeface="Majalla UI"/>
                <a:cs typeface="B Nazanin" pitchFamily="2" charset="-78"/>
              </a:rPr>
              <a:t>،</a:t>
            </a:r>
            <a:r>
              <a:rPr lang="fa-IR" sz="4000" b="1" smtClean="0">
                <a:ea typeface="Majalla UI"/>
                <a:cs typeface="B Nazanin" pitchFamily="2" charset="-78"/>
              </a:rPr>
              <a:t>خشن </a:t>
            </a:r>
            <a:r>
              <a:rPr lang="fa-IR" sz="4000" smtClean="0">
                <a:solidFill>
                  <a:srgbClr val="FF0000"/>
                </a:solidFill>
                <a:ea typeface="Majalla UI"/>
                <a:cs typeface="B Nazanin" pitchFamily="2" charset="-78"/>
              </a:rPr>
              <a:t>و</a:t>
            </a:r>
            <a:r>
              <a:rPr lang="fa-IR" sz="4000" b="1" smtClean="0">
                <a:ea typeface="Majalla UI"/>
                <a:cs typeface="B Nazanin" pitchFamily="2" charset="-78"/>
              </a:rPr>
              <a:t>آمیخته با خرافات وانحراف </a:t>
            </a:r>
            <a:r>
              <a:rPr lang="fa-IR" sz="4000" smtClean="0">
                <a:solidFill>
                  <a:srgbClr val="FF0000"/>
                </a:solidFill>
                <a:ea typeface="Majalla UI"/>
                <a:cs typeface="B Nazanin" pitchFamily="2" charset="-78"/>
              </a:rPr>
              <a:t>در تشیع ودمیدن در تنور اختلافات شیعه وسنی درصدد تخریب چهره شیعیان ومحدود کردن گسترش آن برآیند</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box(in)">
                                      <p:cBhvr>
                                        <p:cTn id="7" dur="500"/>
                                        <p:tgtEl>
                                          <p:spTgt spid="51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box(in)">
                                      <p:cBhvr>
                                        <p:cTn id="12" dur="500"/>
                                        <p:tgtEl>
                                          <p:spTgt spid="512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544513" y="0"/>
            <a:ext cx="10972800" cy="1143000"/>
          </a:xfrm>
        </p:spPr>
        <p:txBody>
          <a:bodyPr/>
          <a:lstStyle/>
          <a:p>
            <a:pPr algn="ctr"/>
            <a:r>
              <a:rPr lang="ar-SA" sz="6000" b="1" dirty="0" smtClean="0">
                <a:solidFill>
                  <a:schemeClr val="tx1"/>
                </a:solidFill>
                <a:cs typeface="B Nazanin" pitchFamily="2" charset="-78"/>
              </a:rPr>
              <a:t>ماموریت تشیع لندنی</a:t>
            </a:r>
            <a:endParaRPr lang="fa-IR" sz="6000" dirty="0" smtClean="0">
              <a:solidFill>
                <a:schemeClr val="tx1"/>
              </a:solidFill>
              <a:cs typeface="B Nazanin" pitchFamily="2" charset="-78"/>
            </a:endParaRPr>
          </a:p>
        </p:txBody>
      </p:sp>
      <p:sp>
        <p:nvSpPr>
          <p:cNvPr id="50179" name="Content Placeholder 2"/>
          <p:cNvSpPr>
            <a:spLocks noGrp="1"/>
          </p:cNvSpPr>
          <p:nvPr>
            <p:ph idx="1"/>
          </p:nvPr>
        </p:nvSpPr>
        <p:spPr>
          <a:xfrm>
            <a:off x="0" y="1230313"/>
            <a:ext cx="12192000" cy="5627687"/>
          </a:xfrm>
        </p:spPr>
        <p:txBody>
          <a:bodyPr/>
          <a:lstStyle/>
          <a:p>
            <a:pPr lvl="2"/>
            <a:r>
              <a:rPr lang="ar-SA" sz="4800" smtClean="0">
                <a:ea typeface="Majalla UI"/>
                <a:cs typeface="B Nazanin" pitchFamily="2" charset="-78"/>
              </a:rPr>
              <a:t>تاکید بر مساله اختلاف شیعه وسنی </a:t>
            </a:r>
            <a:endParaRPr lang="fa-IR" sz="4800" smtClean="0">
              <a:ea typeface="Majalla UI"/>
              <a:cs typeface="B Nazanin" pitchFamily="2" charset="-78"/>
            </a:endParaRPr>
          </a:p>
          <a:p>
            <a:pPr lvl="2"/>
            <a:r>
              <a:rPr lang="ar-SA" sz="4800" smtClean="0">
                <a:ea typeface="Majalla UI"/>
                <a:cs typeface="B Nazanin" pitchFamily="2" charset="-78"/>
              </a:rPr>
              <a:t>تفرقه افکنی وتوهین به مقدسات </a:t>
            </a:r>
            <a:r>
              <a:rPr lang="fa-IR" sz="4800" smtClean="0">
                <a:ea typeface="Majalla UI"/>
                <a:cs typeface="B Nazanin" pitchFamily="2" charset="-78"/>
              </a:rPr>
              <a:t>تشیع و</a:t>
            </a:r>
            <a:r>
              <a:rPr lang="ar-SA" sz="4800" smtClean="0">
                <a:ea typeface="Majalla UI"/>
                <a:cs typeface="B Nazanin" pitchFamily="2" charset="-78"/>
              </a:rPr>
              <a:t>اهل سنت</a:t>
            </a:r>
            <a:endParaRPr lang="fa-IR" sz="4800" smtClean="0">
              <a:ea typeface="Majalla UI"/>
              <a:cs typeface="B Nazanin" pitchFamily="2" charset="-78"/>
            </a:endParaRPr>
          </a:p>
          <a:p>
            <a:pPr lvl="2"/>
            <a:r>
              <a:rPr lang="ar-SA" sz="4800" smtClean="0">
                <a:ea typeface="Majalla UI"/>
                <a:cs typeface="B Nazanin" pitchFamily="2" charset="-78"/>
              </a:rPr>
              <a:t>لعن خلفا </a:t>
            </a:r>
            <a:r>
              <a:rPr lang="fa-IR" sz="4800" smtClean="0">
                <a:ea typeface="Majalla UI"/>
                <a:cs typeface="B Nazanin" pitchFamily="2" charset="-78"/>
              </a:rPr>
              <a:t>،</a:t>
            </a:r>
            <a:r>
              <a:rPr lang="ar-SA" sz="4800" smtClean="0">
                <a:ea typeface="Majalla UI"/>
                <a:cs typeface="B Nazanin" pitchFamily="2" charset="-78"/>
              </a:rPr>
              <a:t>بزرگان </a:t>
            </a:r>
            <a:r>
              <a:rPr lang="fa-IR" sz="4800" smtClean="0">
                <a:ea typeface="Majalla UI"/>
                <a:cs typeface="B Nazanin" pitchFamily="2" charset="-78"/>
              </a:rPr>
              <a:t> شیعه و</a:t>
            </a:r>
            <a:r>
              <a:rPr lang="ar-SA" sz="4800" smtClean="0">
                <a:ea typeface="Majalla UI"/>
                <a:cs typeface="B Nazanin" pitchFamily="2" charset="-78"/>
              </a:rPr>
              <a:t>اهل سنت وبرخی از صحابه وحتی برخی از همسران پیامبر</a:t>
            </a:r>
            <a:r>
              <a:rPr lang="fa-IR" sz="4800" smtClean="0">
                <a:ea typeface="Majalla UI"/>
                <a:cs typeface="B Nazanin" pitchFamily="2" charset="-78"/>
              </a:rPr>
              <a:t>ص</a:t>
            </a:r>
            <a:r>
              <a:rPr lang="en-US" sz="4800" smtClean="0">
                <a:ea typeface="Majalla UI"/>
                <a:cs typeface="B Nazanin" pitchFamily="2" charset="-78"/>
              </a:rPr>
              <a:t> </a:t>
            </a:r>
          </a:p>
          <a:p>
            <a:pPr lvl="2"/>
            <a:r>
              <a:rPr lang="ar-SA" sz="4800" smtClean="0">
                <a:ea typeface="Majalla UI"/>
                <a:cs typeface="B Nazanin" pitchFamily="2" charset="-78"/>
              </a:rPr>
              <a:t>تحریک عواطف مذهبی</a:t>
            </a:r>
            <a:endParaRPr lang="fa-IR" sz="4800" smtClean="0">
              <a:ea typeface="Majalla UI"/>
              <a:cs typeface="B Nazanin" pitchFamily="2" charset="-78"/>
            </a:endParaRPr>
          </a:p>
          <a:p>
            <a:endParaRPr lang="en-US" smtClean="0">
              <a:cs typeface="B Nazanin" pitchFamily="2" charset="-78"/>
            </a:endParaRPr>
          </a:p>
          <a:p>
            <a:endParaRPr lang="fa-IR" smtClean="0">
              <a:ea typeface="Majalla UI"/>
              <a:cs typeface="B Nazanin" pitchFamily="2" charset="-78"/>
            </a:endParaRPr>
          </a:p>
        </p:txBody>
      </p:sp>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endParaRPr lang="fa-IR" dirty="0" smtClean="0">
              <a:cs typeface="B Nazanin" pitchFamily="2" charset="-78"/>
            </a:endParaRPr>
          </a:p>
        </p:txBody>
      </p:sp>
      <p:pic>
        <p:nvPicPr>
          <p:cNvPr id="51203" name="Picture 2" descr="C:\Users\10926\Desktop\0000\ویرایش سده\اطلاعات-عکس-فیلم[(005558)09-55-5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82600" y="744538"/>
            <a:ext cx="11312525" cy="5580062"/>
          </a:xfrm>
          <a:noFill/>
        </p:spPr>
      </p:pic>
    </p:spTree>
  </p:cSld>
  <p:clrMapOvr>
    <a:masterClrMapping/>
  </p:clrMapOvr>
  <p:transition>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5878513" y="2141538"/>
            <a:ext cx="1331912" cy="1143000"/>
          </a:xfrm>
        </p:spPr>
        <p:txBody>
          <a:bodyPr/>
          <a:lstStyle/>
          <a:p>
            <a:r>
              <a:rPr lang="fa-IR" sz="7200" smtClean="0">
                <a:cs typeface="B Nazanin" pitchFamily="2" charset="-78"/>
              </a:rPr>
              <a:t>تفرقه</a:t>
            </a:r>
          </a:p>
        </p:txBody>
      </p:sp>
      <p:sp>
        <p:nvSpPr>
          <p:cNvPr id="52227" name="Rectangle 3"/>
          <p:cNvSpPr>
            <a:spLocks noChangeArrowheads="1"/>
          </p:cNvSpPr>
          <p:nvPr/>
        </p:nvSpPr>
        <p:spPr bwMode="auto">
          <a:xfrm>
            <a:off x="4356100" y="3244850"/>
            <a:ext cx="3479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ar-SA">
                <a:ea typeface="Majalla UI"/>
              </a:rPr>
              <a:t>مطرح کردن هفته برائت بجای هفته وحدت- </a:t>
            </a:r>
            <a:endParaRPr lang="fa-IR">
              <a:ea typeface="Majalla UI"/>
            </a:endParaRPr>
          </a:p>
        </p:txBody>
      </p:sp>
      <p:pic>
        <p:nvPicPr>
          <p:cNvPr id="5" name="تفرقه.mpg">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9774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661988" y="0"/>
            <a:ext cx="10972800" cy="1143000"/>
          </a:xfrm>
        </p:spPr>
        <p:txBody>
          <a:bodyPr/>
          <a:lstStyle/>
          <a:p>
            <a:pPr algn="ctr"/>
            <a:r>
              <a:rPr lang="fa-IR" sz="6000" b="1" dirty="0" smtClean="0">
                <a:solidFill>
                  <a:srgbClr val="FF0000"/>
                </a:solidFill>
                <a:cs typeface="B Nazanin" pitchFamily="2" charset="-78"/>
              </a:rPr>
              <a:t>مطرح کردن هفته برائت بجای هفته وحدت</a:t>
            </a:r>
          </a:p>
        </p:txBody>
      </p:sp>
      <p:pic>
        <p:nvPicPr>
          <p:cNvPr id="53251" name="Picture 2" descr="C:\Users\10926\Desktop\0000\ویرایش سده\اطلاعات-عکس-فیلم[(006544)09-59-4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84338" y="1436688"/>
            <a:ext cx="8766175" cy="4886325"/>
          </a:xfrm>
          <a:noFill/>
        </p:spPr>
      </p:pic>
    </p:spTree>
  </p:cSld>
  <p:clrMapOvr>
    <a:masterClrMapping/>
  </p:clrMapOvr>
  <p:transition>
    <p:wheel spokes="8"/>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743201" y="196735"/>
            <a:ext cx="8020595" cy="5932648"/>
          </a:xfrm>
          <a:prstGeom prst="roundRect">
            <a:avLst/>
          </a:prstGeom>
          <a:blipFill>
            <a:blip r:embed="rId2"/>
            <a:tile tx="0" ty="0" sx="100000" sy="100000" flip="none" algn="tl"/>
          </a:blipFill>
          <a:ln>
            <a:no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lope"/>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sz="6000" b="1" dirty="0">
              <a:solidFill>
                <a:srgbClr val="FF0000"/>
              </a:solidFill>
              <a:ea typeface="Majalla UI"/>
            </a:endParaRPr>
          </a:p>
          <a:p>
            <a:pPr algn="ctr" eaLnBrk="1" fontAlgn="auto" hangingPunct="1">
              <a:spcBef>
                <a:spcPts val="0"/>
              </a:spcBef>
              <a:spcAft>
                <a:spcPts val="0"/>
              </a:spcAft>
              <a:defRPr/>
            </a:pPr>
            <a:r>
              <a:rPr lang="ar-SA" sz="6000" b="1" dirty="0">
                <a:solidFill>
                  <a:srgbClr val="FF0000"/>
                </a:solidFill>
                <a:ea typeface="Majalla UI"/>
              </a:rPr>
              <a:t>ترویج اسلام منهای سیاس</a:t>
            </a:r>
            <a:r>
              <a:rPr lang="fa-IR" sz="6000" b="1" dirty="0">
                <a:solidFill>
                  <a:srgbClr val="FF0000"/>
                </a:solidFill>
                <a:ea typeface="Majalla UI"/>
              </a:rPr>
              <a:t>ت</a:t>
            </a:r>
            <a:r>
              <a:rPr lang="fa-IR" sz="7200" b="1" dirty="0">
                <a:ea typeface="Majalla UI"/>
              </a:rPr>
              <a:t/>
            </a:r>
            <a:br>
              <a:rPr lang="fa-IR" sz="7200" b="1" dirty="0">
                <a:ea typeface="Majalla UI"/>
              </a:rPr>
            </a:br>
            <a:r>
              <a:rPr lang="ar-SA" sz="7200" b="1" dirty="0">
                <a:ea typeface="Majalla UI"/>
              </a:rPr>
              <a:t> </a:t>
            </a:r>
            <a:r>
              <a:rPr lang="ar-SA" sz="7200" b="1" dirty="0">
                <a:solidFill>
                  <a:schemeClr val="tx1">
                    <a:lumMod val="95000"/>
                    <a:lumOff val="5000"/>
                  </a:schemeClr>
                </a:solidFill>
                <a:ea typeface="Majalla UI"/>
              </a:rPr>
              <a:t>مخالفت با نظام اسلامی </a:t>
            </a:r>
            <a:r>
              <a:rPr lang="fa-IR" sz="7200" b="1" dirty="0">
                <a:solidFill>
                  <a:srgbClr val="FFFF00"/>
                </a:solidFill>
                <a:ea typeface="Majalla UI"/>
              </a:rPr>
              <a:t>مخالفت با </a:t>
            </a:r>
            <a:r>
              <a:rPr lang="ar-SA" sz="7200" b="1" dirty="0">
                <a:solidFill>
                  <a:srgbClr val="FFFF00"/>
                </a:solidFill>
                <a:ea typeface="Majalla UI"/>
              </a:rPr>
              <a:t>ولایت فقیه</a:t>
            </a:r>
            <a:endParaRPr lang="en-US" sz="8800" b="1" dirty="0">
              <a:solidFill>
                <a:srgbClr val="FFFF00"/>
              </a:solidFill>
              <a:cs typeface="B Zar" panose="00000400000000000000" pitchFamily="2" charset="-78"/>
            </a:endParaRPr>
          </a:p>
        </p:txBody>
      </p:sp>
    </p:spTree>
  </p:cSld>
  <p:clrMapOvr>
    <a:masterClrMapping/>
  </p:clrMapOvr>
  <p:transition>
    <p:newsflash/>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649288" y="260350"/>
            <a:ext cx="10972800" cy="706438"/>
          </a:xfrm>
        </p:spPr>
        <p:txBody>
          <a:bodyPr/>
          <a:lstStyle/>
          <a:p>
            <a:pPr algn="ctr"/>
            <a:r>
              <a:rPr lang="fa-IR" sz="4400" b="1" dirty="0" smtClean="0">
                <a:solidFill>
                  <a:srgbClr val="C00000"/>
                </a:solidFill>
                <a:cs typeface="B Nazanin" pitchFamily="2" charset="-78"/>
              </a:rPr>
              <a:t>جدایی سیاست از دیانت</a:t>
            </a:r>
          </a:p>
        </p:txBody>
      </p:sp>
      <p:pic>
        <p:nvPicPr>
          <p:cNvPr id="4" name="جدایی دین وسیاست.mpg">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652463" y="849313"/>
            <a:ext cx="10987087" cy="5434012"/>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19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2387" y="2856792"/>
            <a:ext cx="5799533" cy="1661993"/>
          </a:xfrm>
          <a:prstGeom prst="rect">
            <a:avLst/>
          </a:prstGeom>
          <a:blipFill>
            <a:blip r:embed="rId2"/>
            <a:tile tx="0" ty="0" sx="100000" sy="100000" flip="none" algn="tl"/>
          </a:blipFill>
          <a:ln w="76200">
            <a:solidFill>
              <a:schemeClr val="tx1"/>
            </a:solidFill>
          </a:ln>
          <a:effectLst>
            <a:glow rad="228600">
              <a:schemeClr val="accent4">
                <a:satMod val="175000"/>
                <a:alpha val="40000"/>
              </a:schemeClr>
            </a:glow>
          </a:effectLst>
          <a:scene3d>
            <a:camera prst="perspectiveRelaxedModerately"/>
            <a:lightRig rig="threePt" dir="t"/>
          </a:scene3d>
        </p:spPr>
        <p:txBody>
          <a:bodyPr>
            <a:spAutoFit/>
          </a:bodyPr>
          <a:lstStyle/>
          <a:p>
            <a:pPr algn="ctr" rtl="1">
              <a:defRPr/>
            </a:pPr>
            <a:r>
              <a:rPr lang="fa-IR" sz="4800" b="1" dirty="0">
                <a:cs typeface="B Mitra" pitchFamily="2" charset="-78"/>
              </a:rPr>
              <a:t>ازسلسله میرزای شیرازی</a:t>
            </a:r>
          </a:p>
          <a:p>
            <a:pPr algn="ctr" rtl="1">
              <a:defRPr/>
            </a:pPr>
            <a:r>
              <a:rPr lang="fa-IR" sz="5400" b="1" dirty="0">
                <a:cs typeface="B Mitra" pitchFamily="2" charset="-78"/>
              </a:rPr>
              <a:t> تاسلسله محمد شیرازی</a:t>
            </a:r>
          </a:p>
        </p:txBody>
      </p:sp>
      <p:sp>
        <p:nvSpPr>
          <p:cNvPr id="3" name="Double Wave 2"/>
          <p:cNvSpPr/>
          <p:nvPr/>
        </p:nvSpPr>
        <p:spPr>
          <a:xfrm>
            <a:off x="8020593" y="953595"/>
            <a:ext cx="3586073" cy="1084212"/>
          </a:xfrm>
          <a:prstGeom prst="doubleWave">
            <a:avLst>
              <a:gd name="adj1" fmla="val 6250"/>
              <a:gd name="adj2" fmla="val -359"/>
            </a:avLst>
          </a:prstGeom>
          <a:blipFill>
            <a:blip r:embed="rId3"/>
            <a:tile tx="0" ty="0" sx="100000" sy="100000" flip="none" algn="tl"/>
          </a:blipFill>
          <a:ln w="28575">
            <a:solidFill>
              <a:schemeClr val="tx1"/>
            </a:solidFill>
          </a:ln>
          <a:effectLst>
            <a:glow rad="228600">
              <a:schemeClr val="accent5">
                <a:satMod val="175000"/>
                <a:alpha val="40000"/>
              </a:schemeClr>
            </a:glow>
            <a:outerShdw blurRad="57150" dist="19050" dir="5400000" algn="ctr" rotWithShape="0">
              <a:srgbClr val="000000">
                <a:alpha val="63000"/>
              </a:srgbClr>
            </a:outerShdw>
          </a:effectLst>
        </p:spPr>
        <p:style>
          <a:lnRef idx="0">
            <a:schemeClr val="dk1"/>
          </a:lnRef>
          <a:fillRef idx="3">
            <a:schemeClr val="dk1"/>
          </a:fillRef>
          <a:effectRef idx="3">
            <a:schemeClr val="dk1"/>
          </a:effectRef>
          <a:fontRef idx="minor">
            <a:schemeClr val="lt1"/>
          </a:fontRef>
        </p:style>
        <p:txBody>
          <a:bodyPr anchor="ctr"/>
          <a:lstStyle/>
          <a:p>
            <a:pPr algn="ctr" eaLnBrk="1" fontAlgn="auto" hangingPunct="1">
              <a:spcBef>
                <a:spcPts val="0"/>
              </a:spcBef>
              <a:spcAft>
                <a:spcPts val="0"/>
              </a:spcAft>
              <a:defRPr/>
            </a:pPr>
            <a:r>
              <a:rPr lang="fa-IR" sz="7200" b="1" dirty="0">
                <a:solidFill>
                  <a:schemeClr val="tx1"/>
                </a:solidFill>
                <a:cs typeface="B Zar" panose="00000400000000000000" pitchFamily="2" charset="-78"/>
              </a:rPr>
              <a:t>تاریخچه</a:t>
            </a:r>
            <a:endParaRPr lang="en-US" sz="5400" b="1" dirty="0">
              <a:solidFill>
                <a:schemeClr val="tx1"/>
              </a:solidFill>
              <a:cs typeface="B Zar" panose="00000400000000000000" pitchFamily="2" charset="-78"/>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701675" y="0"/>
            <a:ext cx="10972800" cy="768350"/>
          </a:xfrm>
        </p:spPr>
        <p:txBody>
          <a:bodyPr/>
          <a:lstStyle/>
          <a:p>
            <a:pPr algn="ctr"/>
            <a:r>
              <a:rPr lang="fa-IR" sz="4400" b="1" dirty="0" smtClean="0">
                <a:solidFill>
                  <a:srgbClr val="C00000"/>
                </a:solidFill>
                <a:cs typeface="B Nazanin" pitchFamily="2" charset="-78"/>
              </a:rPr>
              <a:t>تخریب ولایت فقیه</a:t>
            </a:r>
          </a:p>
        </p:txBody>
      </p:sp>
      <p:pic>
        <p:nvPicPr>
          <p:cNvPr id="4" name="تخریب رهبری.mpg">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692150" y="757238"/>
            <a:ext cx="10907713" cy="54610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199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743201" y="196735"/>
            <a:ext cx="8020595" cy="5932648"/>
          </a:xfrm>
          <a:prstGeom prst="roundRect">
            <a:avLst/>
          </a:prstGeom>
          <a:blipFill>
            <a:blip r:embed="rId2"/>
            <a:tile tx="0" ty="0" sx="100000" sy="100000" flip="none" algn="tl"/>
          </a:blipFill>
          <a:ln>
            <a:no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lope"/>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r>
              <a:rPr lang="fa-IR" sz="8800" b="1" dirty="0">
                <a:solidFill>
                  <a:srgbClr val="FFFF00"/>
                </a:solidFill>
                <a:ea typeface="Majalla UI"/>
                <a:cs typeface="B Zar" panose="00000400000000000000" pitchFamily="2" charset="-78"/>
              </a:rPr>
              <a:t>حمایت ازجریان </a:t>
            </a:r>
          </a:p>
          <a:p>
            <a:pPr algn="ctr" eaLnBrk="1" fontAlgn="auto" hangingPunct="1">
              <a:spcBef>
                <a:spcPts val="0"/>
              </a:spcBef>
              <a:spcAft>
                <a:spcPts val="0"/>
              </a:spcAft>
              <a:defRPr/>
            </a:pPr>
            <a:r>
              <a:rPr lang="fa-IR" sz="13800" b="1" dirty="0">
                <a:solidFill>
                  <a:schemeClr val="tx1"/>
                </a:solidFill>
                <a:ea typeface="Majalla UI"/>
                <a:cs typeface="B Zar" panose="00000400000000000000" pitchFamily="2" charset="-78"/>
              </a:rPr>
              <a:t>فتنه + نفاق</a:t>
            </a:r>
            <a:endParaRPr lang="en-US" sz="4800" b="1" dirty="0">
              <a:solidFill>
                <a:schemeClr val="tx1"/>
              </a:solidFill>
              <a:ea typeface="Majalla UI"/>
            </a:endParaRPr>
          </a:p>
        </p:txBody>
      </p:sp>
    </p:spTree>
  </p:cSld>
  <p:clrMapOvr>
    <a:masterClrMapping/>
  </p:clrMapOvr>
  <p:transition>
    <p:randomBar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701675" y="247650"/>
            <a:ext cx="10972800" cy="811213"/>
          </a:xfrm>
        </p:spPr>
        <p:txBody>
          <a:bodyPr/>
          <a:lstStyle/>
          <a:p>
            <a:pPr algn="ctr"/>
            <a:r>
              <a:rPr lang="fa-IR" sz="5400" b="1" dirty="0" smtClean="0">
                <a:cs typeface="B Nazanin" pitchFamily="2" charset="-78"/>
              </a:rPr>
              <a:t>دفاع از منافقین</a:t>
            </a:r>
          </a:p>
        </p:txBody>
      </p:sp>
      <p:pic>
        <p:nvPicPr>
          <p:cNvPr id="58371" name="Picture 2" descr="C:\Users\10926\Desktop\0000\ویرایش سده\اطلاعات-عکس-فیلم[(003605)10-27-4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914400"/>
            <a:ext cx="12192000" cy="5943600"/>
          </a:xfrm>
          <a:noFill/>
        </p:spPr>
      </p:pic>
    </p:spTree>
  </p:cSld>
  <p:clrMapOvr>
    <a:masterClrMapping/>
  </p:clrMapOvr>
  <p:transition>
    <p:zo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22300" y="0"/>
            <a:ext cx="10972800" cy="741363"/>
          </a:xfrm>
        </p:spPr>
        <p:txBody>
          <a:bodyPr/>
          <a:lstStyle/>
          <a:p>
            <a:pPr algn="ctr"/>
            <a:r>
              <a:rPr lang="fa-IR" sz="4400" b="1" dirty="0" smtClean="0">
                <a:solidFill>
                  <a:srgbClr val="C00000"/>
                </a:solidFill>
                <a:cs typeface="B Nazanin" pitchFamily="2" charset="-78"/>
              </a:rPr>
              <a:t>دفاع از فتنه 88 ومنافقین</a:t>
            </a:r>
          </a:p>
        </p:txBody>
      </p:sp>
      <p:pic>
        <p:nvPicPr>
          <p:cNvPr id="6" name="فتنه ونفاق.mpg">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614363" y="701675"/>
            <a:ext cx="11117262" cy="5897563"/>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0498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952207" y="0"/>
            <a:ext cx="8020595" cy="5932648"/>
          </a:xfrm>
          <a:prstGeom prst="roundRect">
            <a:avLst/>
          </a:prstGeom>
          <a:blipFill>
            <a:blip r:embed="rId2"/>
            <a:tile tx="0" ty="0" sx="100000" sy="100000" flip="none" algn="tl"/>
          </a:blipFill>
          <a:ln>
            <a:no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lope"/>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r>
              <a:rPr lang="fa-IR" sz="8800" dirty="0">
                <a:solidFill>
                  <a:schemeClr val="tx1"/>
                </a:solidFill>
              </a:rPr>
              <a:t>همسویی با اسرائیل ومقابله با </a:t>
            </a:r>
            <a:r>
              <a:rPr lang="fa-IR" sz="8800" dirty="0">
                <a:solidFill>
                  <a:srgbClr val="C00000"/>
                </a:solidFill>
              </a:rPr>
              <a:t>فلسطین</a:t>
            </a:r>
            <a:r>
              <a:rPr lang="fa-IR" sz="8800" dirty="0">
                <a:solidFill>
                  <a:schemeClr val="tx1"/>
                </a:solidFill>
              </a:rPr>
              <a:t> و </a:t>
            </a:r>
            <a:r>
              <a:rPr lang="fa-IR" sz="8800" dirty="0">
                <a:solidFill>
                  <a:srgbClr val="FFFF00"/>
                </a:solidFill>
              </a:rPr>
              <a:t>حزب الله</a:t>
            </a:r>
            <a:endParaRPr lang="en-US" sz="4800" b="1" dirty="0">
              <a:solidFill>
                <a:srgbClr val="FFFF00"/>
              </a:solidFill>
              <a:ea typeface="Majalla UI"/>
            </a:endParaRPr>
          </a:p>
        </p:txBody>
      </p:sp>
    </p:spTree>
  </p:cSld>
  <p:clrMapOvr>
    <a:masterClrMapping/>
  </p:clrMapOvr>
  <p:transition>
    <p:newsflash/>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endParaRPr lang="fa-IR" dirty="0" smtClean="0">
              <a:cs typeface="B Nazanin" pitchFamily="2" charset="-78"/>
            </a:endParaRPr>
          </a:p>
        </p:txBody>
      </p:sp>
      <p:pic>
        <p:nvPicPr>
          <p:cNvPr id="4" name="فلسطین.mpg">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530225" y="277813"/>
            <a:ext cx="11158538" cy="6348412"/>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19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952207" y="0"/>
            <a:ext cx="8020595" cy="5932648"/>
          </a:xfrm>
          <a:prstGeom prst="roundRect">
            <a:avLst/>
          </a:prstGeom>
          <a:blipFill>
            <a:blip r:embed="rId2"/>
            <a:tile tx="0" ty="0" sx="100000" sy="100000" flip="none" algn="tl"/>
          </a:blipFill>
          <a:ln>
            <a:no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lope"/>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r>
              <a:rPr lang="fa-IR" sz="8800" b="1" dirty="0">
                <a:solidFill>
                  <a:schemeClr val="tx1"/>
                </a:solidFill>
              </a:rPr>
              <a:t>اصرار بر عزاداریهای خاص وموهن</a:t>
            </a:r>
            <a:endParaRPr lang="en-US" sz="4800" b="1" dirty="0">
              <a:solidFill>
                <a:srgbClr val="FFFF00"/>
              </a:solidFill>
              <a:ea typeface="Majalla UI"/>
            </a:endParaRPr>
          </a:p>
        </p:txBody>
      </p:sp>
    </p:spTree>
  </p:cSld>
  <p:clrMapOvr>
    <a:masterClrMapping/>
  </p:clrMapOvr>
  <p:transition>
    <p:newsflash/>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1"/>
          </p:nvPr>
        </p:nvSpPr>
        <p:spPr/>
        <p:txBody>
          <a:bodyPr/>
          <a:lstStyle/>
          <a:p>
            <a:r>
              <a:rPr lang="fa-IR" sz="3200" b="1" smtClean="0">
                <a:ea typeface="Majalla UI"/>
                <a:cs typeface="B Nazanin" pitchFamily="2" charset="-78"/>
              </a:rPr>
              <a:t>مسئله ای که این جریان در چند سال گذشته دنبال کرده اند ، مسئله قمه زنی در کشور خصوصا در دو </a:t>
            </a:r>
            <a:r>
              <a:rPr lang="fa-IR" sz="3600" b="1" smtClean="0">
                <a:solidFill>
                  <a:srgbClr val="C00000"/>
                </a:solidFill>
                <a:ea typeface="Majalla UI"/>
                <a:cs typeface="B Nazanin" pitchFamily="2" charset="-78"/>
              </a:rPr>
              <a:t>استان اصفهان و خراسان رضوی </a:t>
            </a:r>
            <a:r>
              <a:rPr lang="fa-IR" sz="3200" b="1" smtClean="0">
                <a:ea typeface="Majalla UI"/>
                <a:cs typeface="B Nazanin" pitchFamily="2" charset="-78"/>
              </a:rPr>
              <a:t>است.</a:t>
            </a:r>
          </a:p>
          <a:p>
            <a:r>
              <a:rPr lang="fa-IR" sz="3200" b="1" smtClean="0">
                <a:ea typeface="Majalla UI"/>
                <a:cs typeface="B Nazanin" pitchFamily="2" charset="-78"/>
              </a:rPr>
              <a:t>سال گذشته اربعین در بین الحرمین بعضی از این هیئاتی ها </a:t>
            </a:r>
            <a:r>
              <a:rPr lang="fa-IR" sz="3600" b="1" smtClean="0">
                <a:solidFill>
                  <a:srgbClr val="C00000"/>
                </a:solidFill>
                <a:ea typeface="Majalla UI"/>
                <a:cs typeface="B Nazanin" pitchFamily="2" charset="-78"/>
              </a:rPr>
              <a:t>قلاده هایی </a:t>
            </a:r>
            <a:r>
              <a:rPr lang="fa-IR" sz="3600" b="1" smtClean="0">
                <a:ea typeface="Majalla UI"/>
                <a:cs typeface="B Nazanin" pitchFamily="2" charset="-78"/>
              </a:rPr>
              <a:t>را</a:t>
            </a:r>
            <a:r>
              <a:rPr lang="fa-IR" sz="3200" b="1" smtClean="0">
                <a:ea typeface="Majalla UI"/>
                <a:cs typeface="B Nazanin" pitchFamily="2" charset="-78"/>
              </a:rPr>
              <a:t>به گردنشان بسته بودند و صورت ها را روی خاک می کشیدند،وضعیتی  ایجاد شده بود که هر کس رد می شد،ناسزا می گفت .این کار متاسفانه به اسم ایرانی ها انجام می شود.</a:t>
            </a:r>
          </a:p>
          <a:p>
            <a:r>
              <a:rPr lang="fa-IR" sz="3200" b="1" smtClean="0">
                <a:ea typeface="Majalla UI"/>
                <a:cs typeface="B Nazanin" pitchFamily="2" charset="-78"/>
              </a:rPr>
              <a:t>اخیرا همین بحث شیعه و سنی و </a:t>
            </a:r>
            <a:r>
              <a:rPr lang="fa-IR" sz="3600" b="1" smtClean="0">
                <a:solidFill>
                  <a:srgbClr val="0070C0"/>
                </a:solidFill>
                <a:ea typeface="Majalla UI"/>
                <a:cs typeface="B Nazanin" pitchFamily="2" charset="-78"/>
              </a:rPr>
              <a:t>شیعه فارس و عرب </a:t>
            </a:r>
            <a:r>
              <a:rPr lang="fa-IR" sz="3200" b="1" smtClean="0">
                <a:ea typeface="Majalla UI"/>
                <a:cs typeface="B Nazanin" pitchFamily="2" charset="-78"/>
              </a:rPr>
              <a:t>را در بین عراقی ها دامن می زدند.</a:t>
            </a:r>
            <a:endParaRPr lang="en-US" sz="3200" smtClean="0">
              <a:cs typeface="B Nazanin" pitchFamily="2" charset="-78"/>
            </a:endParaRPr>
          </a:p>
          <a:p>
            <a:pPr>
              <a:buFont typeface="Wingdings 2" pitchFamily="18" charset="2"/>
              <a:buNone/>
            </a:pPr>
            <a:endParaRPr lang="fa-IR" smtClean="0">
              <a:ea typeface="Majalla UI"/>
              <a:cs typeface="B Nazanin" pitchFamily="2" charset="-78"/>
            </a:endParaRPr>
          </a:p>
        </p:txBody>
      </p:sp>
      <p:sp>
        <p:nvSpPr>
          <p:cNvPr id="63491" name="Title 3"/>
          <p:cNvSpPr>
            <a:spLocks noGrp="1"/>
          </p:cNvSpPr>
          <p:nvPr>
            <p:ph type="title"/>
          </p:nvPr>
        </p:nvSpPr>
        <p:spPr/>
        <p:txBody>
          <a:bodyPr/>
          <a:lstStyle/>
          <a:p>
            <a:pPr algn="ctr"/>
            <a:r>
              <a:rPr lang="fa-IR" sz="6000" b="1" dirty="0" smtClean="0">
                <a:solidFill>
                  <a:schemeClr val="tx1"/>
                </a:solidFill>
                <a:ea typeface="Majalla UI"/>
                <a:cs typeface="B Nazanin" pitchFamily="2" charset="-78"/>
              </a:rPr>
              <a:t>قلاده آمریکایی</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649288" y="0"/>
            <a:ext cx="10972800" cy="1143000"/>
          </a:xfrm>
        </p:spPr>
        <p:txBody>
          <a:bodyPr/>
          <a:lstStyle/>
          <a:p>
            <a:pPr algn="ctr"/>
            <a:r>
              <a:rPr lang="fa-IR" sz="5400" b="1" dirty="0" smtClean="0">
                <a:solidFill>
                  <a:schemeClr val="tx1"/>
                </a:solidFill>
                <a:cs typeface="B Nazanin" pitchFamily="2" charset="-78"/>
              </a:rPr>
              <a:t>راه رفتن بر روی خار</a:t>
            </a:r>
          </a:p>
        </p:txBody>
      </p:sp>
      <p:sp>
        <p:nvSpPr>
          <p:cNvPr id="64515" name="Content Placeholder 2"/>
          <p:cNvSpPr>
            <a:spLocks noGrp="1"/>
          </p:cNvSpPr>
          <p:nvPr>
            <p:ph idx="1"/>
          </p:nvPr>
        </p:nvSpPr>
        <p:spPr>
          <a:xfrm>
            <a:off x="609600" y="1227138"/>
            <a:ext cx="10972800" cy="5097462"/>
          </a:xfrm>
        </p:spPr>
        <p:txBody>
          <a:bodyPr/>
          <a:lstStyle/>
          <a:p>
            <a:endParaRPr lang="fa-IR" smtClean="0">
              <a:ea typeface="Majalla UI"/>
            </a:endParaRPr>
          </a:p>
        </p:txBody>
      </p:sp>
      <p:pic>
        <p:nvPicPr>
          <p:cNvPr id="64516" name="Picture 9" descr="http://www.khatteemam.ir/fa/wp-content/uploads/2014/01/۱۷-ه‍.ش.-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1279525"/>
            <a:ext cx="1099820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504825" y="0"/>
            <a:ext cx="10972800" cy="1143000"/>
          </a:xfrm>
        </p:spPr>
        <p:txBody>
          <a:bodyPr/>
          <a:lstStyle/>
          <a:p>
            <a:pPr algn="ctr"/>
            <a:r>
              <a:rPr lang="fa-IR" sz="7200" b="1" dirty="0" smtClean="0">
                <a:cs typeface="B Nazanin" pitchFamily="2" charset="-78"/>
              </a:rPr>
              <a:t>قمه زنی</a:t>
            </a:r>
          </a:p>
        </p:txBody>
      </p:sp>
      <p:sp>
        <p:nvSpPr>
          <p:cNvPr id="65539" name="Content Placeholder 2"/>
          <p:cNvSpPr>
            <a:spLocks noGrp="1"/>
          </p:cNvSpPr>
          <p:nvPr>
            <p:ph idx="1"/>
          </p:nvPr>
        </p:nvSpPr>
        <p:spPr>
          <a:xfrm>
            <a:off x="609600" y="1227138"/>
            <a:ext cx="10972800" cy="5097462"/>
          </a:xfrm>
        </p:spPr>
        <p:txBody>
          <a:bodyPr/>
          <a:lstStyle/>
          <a:p>
            <a:endParaRPr lang="fa-IR" smtClean="0">
              <a:ea typeface="Majalla UI"/>
            </a:endParaRPr>
          </a:p>
        </p:txBody>
      </p:sp>
      <p:pic>
        <p:nvPicPr>
          <p:cNvPr id="65540" name="Picture 5" descr="http://gigpars.com/upload/e9hq_519953231782659710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63" y="1227138"/>
            <a:ext cx="10933112"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5"/>
          <p:cNvSpPr>
            <a:spLocks noGrp="1"/>
          </p:cNvSpPr>
          <p:nvPr>
            <p:ph type="sldNum" sz="quarter" idx="12"/>
          </p:nvPr>
        </p:nvSpPr>
        <p:spPr/>
        <p:txBody>
          <a:bodyPr/>
          <a:lstStyle/>
          <a:p>
            <a:pPr>
              <a:defRPr/>
            </a:pPr>
            <a:fld id="{390D8C7D-EDA8-4364-AD1B-B6D9A0921146}" type="slidenum">
              <a:rPr lang="fa-IR">
                <a:latin typeface="Arial" pitchFamily="34" charset="0"/>
                <a:cs typeface="Arial" pitchFamily="34" charset="0"/>
              </a:rPr>
              <a:pPr>
                <a:defRPr/>
              </a:pPr>
              <a:t>6</a:t>
            </a:fld>
            <a:endParaRPr lang="en-US">
              <a:latin typeface="Arial" pitchFamily="34" charset="0"/>
              <a:cs typeface="Arial" pitchFamily="34" charset="0"/>
            </a:endParaRPr>
          </a:p>
        </p:txBody>
      </p:sp>
      <p:sp>
        <p:nvSpPr>
          <p:cNvPr id="309256" name="AutoShape 8"/>
          <p:cNvSpPr>
            <a:spLocks noChangeArrowheads="1"/>
          </p:cNvSpPr>
          <p:nvPr/>
        </p:nvSpPr>
        <p:spPr bwMode="auto">
          <a:xfrm>
            <a:off x="8386763" y="247650"/>
            <a:ext cx="1352550" cy="1349375"/>
          </a:xfrm>
          <a:prstGeom prst="roundRect">
            <a:avLst>
              <a:gd name="adj" fmla="val 16667"/>
            </a:avLst>
          </a:prstGeom>
          <a:gradFill rotWithShape="1">
            <a:gsLst>
              <a:gs pos="0">
                <a:schemeClr val="hlink"/>
              </a:gs>
              <a:gs pos="50000">
                <a:srgbClr val="FFFF99"/>
              </a:gs>
              <a:gs pos="100000">
                <a:schemeClr val="hlink"/>
              </a:gs>
            </a:gsLst>
            <a:lin ang="5400000" scaled="1"/>
          </a:gradFill>
          <a:ln w="57150">
            <a:solidFill>
              <a:schemeClr val="tx1"/>
            </a:solidFill>
            <a:round/>
            <a:headEnd/>
            <a:tailEnd/>
          </a:ln>
          <a:effectLst/>
        </p:spPr>
        <p:txBody>
          <a:bodyPr anchor="ctr"/>
          <a:lstStyle/>
          <a:p>
            <a:pPr algn="ctr">
              <a:defRPr/>
            </a:pPr>
            <a:r>
              <a:rPr lang="fa-IR" sz="1600" b="1" dirty="0">
                <a:solidFill>
                  <a:schemeClr val="accent6">
                    <a:lumMod val="50000"/>
                  </a:schemeClr>
                </a:solidFill>
                <a:cs typeface="B Titr" pitchFamily="2" charset="-78"/>
              </a:rPr>
              <a:t>آیت الله سید محمد حسن شیرازی (میرزای شیرازی)</a:t>
            </a:r>
            <a:endParaRPr lang="en-US" sz="1600" b="1" dirty="0">
              <a:solidFill>
                <a:schemeClr val="accent6">
                  <a:lumMod val="50000"/>
                </a:schemeClr>
              </a:solidFill>
              <a:cs typeface="B Titr" pitchFamily="2" charset="-78"/>
            </a:endParaRPr>
          </a:p>
        </p:txBody>
      </p:sp>
      <p:cxnSp>
        <p:nvCxnSpPr>
          <p:cNvPr id="11268" name="AutoShape 9"/>
          <p:cNvCxnSpPr>
            <a:cxnSpLocks noChangeShapeType="1"/>
          </p:cNvCxnSpPr>
          <p:nvPr/>
        </p:nvCxnSpPr>
        <p:spPr bwMode="auto">
          <a:xfrm rot="10800000" flipV="1">
            <a:off x="9718675" y="889000"/>
            <a:ext cx="417513" cy="0"/>
          </a:xfrm>
          <a:prstGeom prst="straightConnector1">
            <a:avLst/>
          </a:prstGeom>
          <a:noFill/>
          <a:ln w="31750">
            <a:solidFill>
              <a:srgbClr val="000000"/>
            </a:solidFill>
            <a:round/>
            <a:headEnd/>
            <a:tailEnd type="stealth" w="lg" len="lg"/>
          </a:ln>
          <a:extLst>
            <a:ext uri="{909E8E84-426E-40DD-AFC4-6F175D3DCCD1}">
              <a14:hiddenFill xmlns:a14="http://schemas.microsoft.com/office/drawing/2010/main">
                <a:noFill/>
              </a14:hiddenFill>
            </a:ext>
          </a:extLst>
        </p:spPr>
      </p:cxnSp>
      <p:sp>
        <p:nvSpPr>
          <p:cNvPr id="309258" name="Oval 10"/>
          <p:cNvSpPr>
            <a:spLocks noChangeArrowheads="1"/>
          </p:cNvSpPr>
          <p:nvPr/>
        </p:nvSpPr>
        <p:spPr bwMode="auto">
          <a:xfrm rot="5400000">
            <a:off x="9985375" y="-44450"/>
            <a:ext cx="2162175" cy="2251075"/>
          </a:xfrm>
          <a:prstGeom prst="ellipse">
            <a:avLst/>
          </a:prstGeom>
          <a:gradFill rotWithShape="1">
            <a:gsLst>
              <a:gs pos="0">
                <a:srgbClr val="FBD0D0"/>
              </a:gs>
              <a:gs pos="100000">
                <a:srgbClr val="F59595"/>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pPr algn="ctr"/>
            <a:endParaRPr lang="fa-IR">
              <a:cs typeface="B Titr" pitchFamily="2" charset="-78"/>
            </a:endParaRPr>
          </a:p>
        </p:txBody>
      </p:sp>
      <p:sp>
        <p:nvSpPr>
          <p:cNvPr id="309259" name="Oval 11"/>
          <p:cNvSpPr>
            <a:spLocks noChangeArrowheads="1"/>
          </p:cNvSpPr>
          <p:nvPr/>
        </p:nvSpPr>
        <p:spPr bwMode="auto">
          <a:xfrm>
            <a:off x="10163175" y="233363"/>
            <a:ext cx="1857375" cy="1577975"/>
          </a:xfrm>
          <a:prstGeom prst="ellipse">
            <a:avLst/>
          </a:prstGeom>
          <a:gradFill rotWithShape="1">
            <a:gsLst>
              <a:gs pos="0">
                <a:srgbClr val="FFFF99"/>
              </a:gs>
              <a:gs pos="100000">
                <a:srgbClr val="BDBD7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fa-IR" sz="4400" b="1">
                <a:solidFill>
                  <a:srgbClr val="000000"/>
                </a:solidFill>
                <a:cs typeface="B Titr" pitchFamily="2" charset="-78"/>
              </a:rPr>
              <a:t>خاندان </a:t>
            </a:r>
            <a:endParaRPr lang="fa-IR" sz="5400" b="1">
              <a:solidFill>
                <a:srgbClr val="000000"/>
              </a:solidFill>
              <a:cs typeface="B Titr" pitchFamily="2" charset="-78"/>
            </a:endParaRPr>
          </a:p>
          <a:p>
            <a:pPr algn="ctr"/>
            <a:r>
              <a:rPr lang="fa-IR" sz="4400" b="1">
                <a:solidFill>
                  <a:srgbClr val="000000"/>
                </a:solidFill>
                <a:cs typeface="B Titr" pitchFamily="2" charset="-78"/>
              </a:rPr>
              <a:t>شیرازی</a:t>
            </a:r>
            <a:endParaRPr lang="en-US" sz="4400" b="1">
              <a:cs typeface="B Titr" pitchFamily="2" charset="-78"/>
            </a:endParaRPr>
          </a:p>
        </p:txBody>
      </p:sp>
      <p:cxnSp>
        <p:nvCxnSpPr>
          <p:cNvPr id="11271" name="AutoShape 9"/>
          <p:cNvCxnSpPr>
            <a:cxnSpLocks noChangeShapeType="1"/>
          </p:cNvCxnSpPr>
          <p:nvPr/>
        </p:nvCxnSpPr>
        <p:spPr bwMode="auto">
          <a:xfrm rot="5400000">
            <a:off x="9562306" y="5091907"/>
            <a:ext cx="1570037" cy="628650"/>
          </a:xfrm>
          <a:prstGeom prst="straightConnector1">
            <a:avLst/>
          </a:prstGeom>
          <a:noFill/>
          <a:ln w="38100">
            <a:solidFill>
              <a:srgbClr val="000000"/>
            </a:solidFill>
            <a:round/>
            <a:headEnd/>
            <a:tailEnd type="stealth" w="lg" len="lg"/>
          </a:ln>
          <a:extLst>
            <a:ext uri="{909E8E84-426E-40DD-AFC4-6F175D3DCCD1}">
              <a14:hiddenFill xmlns:a14="http://schemas.microsoft.com/office/drawing/2010/main">
                <a:noFill/>
              </a14:hiddenFill>
            </a:ext>
          </a:extLst>
        </p:spPr>
      </p:cxnSp>
      <p:sp>
        <p:nvSpPr>
          <p:cNvPr id="55" name="AutoShape 8"/>
          <p:cNvSpPr>
            <a:spLocks noChangeArrowheads="1"/>
          </p:cNvSpPr>
          <p:nvPr/>
        </p:nvSpPr>
        <p:spPr bwMode="auto">
          <a:xfrm>
            <a:off x="474663" y="160338"/>
            <a:ext cx="1471612" cy="1316037"/>
          </a:xfrm>
          <a:prstGeom prst="roundRect">
            <a:avLst>
              <a:gd name="adj" fmla="val 16667"/>
            </a:avLst>
          </a:prstGeom>
          <a:gradFill rotWithShape="1">
            <a:gsLst>
              <a:gs pos="0">
                <a:schemeClr val="hlink"/>
              </a:gs>
              <a:gs pos="50000">
                <a:srgbClr val="FFFF99"/>
              </a:gs>
              <a:gs pos="100000">
                <a:schemeClr val="hlink"/>
              </a:gs>
            </a:gsLst>
            <a:lin ang="5400000" scaled="1"/>
          </a:gradFill>
          <a:ln w="57150">
            <a:solidFill>
              <a:schemeClr val="tx1"/>
            </a:solidFill>
            <a:round/>
            <a:headEnd/>
            <a:tailEnd/>
          </a:ln>
          <a:effectLst/>
        </p:spPr>
        <p:txBody>
          <a:bodyPr anchor="ctr"/>
          <a:lstStyle/>
          <a:p>
            <a:pPr algn="ctr">
              <a:defRPr/>
            </a:pPr>
            <a:r>
              <a:rPr lang="fa-IR" sz="2000" b="1" dirty="0">
                <a:solidFill>
                  <a:schemeClr val="accent6">
                    <a:lumMod val="50000"/>
                  </a:schemeClr>
                </a:solidFill>
                <a:cs typeface="B Titr" pitchFamily="2" charset="-78"/>
              </a:rPr>
              <a:t>آیت الله سید   عبد الهادی شیرازی</a:t>
            </a:r>
            <a:endParaRPr lang="en-US" sz="2000" b="1" dirty="0">
              <a:solidFill>
                <a:schemeClr val="accent6">
                  <a:lumMod val="50000"/>
                </a:schemeClr>
              </a:solidFill>
              <a:cs typeface="B Titr" pitchFamily="2" charset="-78"/>
            </a:endParaRPr>
          </a:p>
        </p:txBody>
      </p:sp>
      <p:sp>
        <p:nvSpPr>
          <p:cNvPr id="56" name="AutoShape 8"/>
          <p:cNvSpPr>
            <a:spLocks noChangeArrowheads="1"/>
          </p:cNvSpPr>
          <p:nvPr/>
        </p:nvSpPr>
        <p:spPr bwMode="auto">
          <a:xfrm>
            <a:off x="2665413" y="195263"/>
            <a:ext cx="1352550" cy="1320800"/>
          </a:xfrm>
          <a:prstGeom prst="roundRect">
            <a:avLst>
              <a:gd name="adj" fmla="val 16667"/>
            </a:avLst>
          </a:prstGeom>
          <a:gradFill rotWithShape="1">
            <a:gsLst>
              <a:gs pos="0">
                <a:schemeClr val="hlink"/>
              </a:gs>
              <a:gs pos="50000">
                <a:srgbClr val="FFFF99"/>
              </a:gs>
              <a:gs pos="100000">
                <a:schemeClr val="hlink"/>
              </a:gs>
            </a:gsLst>
            <a:lin ang="5400000" scaled="1"/>
          </a:gradFill>
          <a:ln w="57150">
            <a:solidFill>
              <a:schemeClr val="tx1"/>
            </a:solidFill>
            <a:round/>
            <a:headEnd/>
            <a:tailEnd/>
          </a:ln>
          <a:effectLst/>
        </p:spPr>
        <p:txBody>
          <a:bodyPr anchor="ctr"/>
          <a:lstStyle/>
          <a:p>
            <a:pPr algn="ctr">
              <a:defRPr/>
            </a:pPr>
            <a:r>
              <a:rPr lang="fa-IR" sz="2000" b="1" dirty="0">
                <a:solidFill>
                  <a:schemeClr val="accent6">
                    <a:lumMod val="50000"/>
                  </a:schemeClr>
                </a:solidFill>
                <a:cs typeface="B Titr" pitchFamily="2" charset="-78"/>
              </a:rPr>
              <a:t>آیت الله سید اسماعیل شیرازی</a:t>
            </a:r>
            <a:endParaRPr lang="en-US" sz="2000" b="1" dirty="0">
              <a:solidFill>
                <a:schemeClr val="accent6">
                  <a:lumMod val="50000"/>
                </a:schemeClr>
              </a:solidFill>
              <a:cs typeface="B Titr" pitchFamily="2" charset="-78"/>
            </a:endParaRPr>
          </a:p>
        </p:txBody>
      </p:sp>
      <p:sp>
        <p:nvSpPr>
          <p:cNvPr id="57" name="AutoShape 8"/>
          <p:cNvSpPr>
            <a:spLocks noChangeArrowheads="1"/>
          </p:cNvSpPr>
          <p:nvPr/>
        </p:nvSpPr>
        <p:spPr bwMode="auto">
          <a:xfrm>
            <a:off x="4711700" y="217488"/>
            <a:ext cx="1352550" cy="1271587"/>
          </a:xfrm>
          <a:prstGeom prst="roundRect">
            <a:avLst>
              <a:gd name="adj" fmla="val 16667"/>
            </a:avLst>
          </a:prstGeom>
          <a:gradFill rotWithShape="1">
            <a:gsLst>
              <a:gs pos="0">
                <a:schemeClr val="hlink"/>
              </a:gs>
              <a:gs pos="50000">
                <a:srgbClr val="FFFF99"/>
              </a:gs>
              <a:gs pos="100000">
                <a:schemeClr val="hlink"/>
              </a:gs>
            </a:gsLst>
            <a:lin ang="5400000" scaled="1"/>
          </a:gradFill>
          <a:ln w="57150">
            <a:solidFill>
              <a:schemeClr val="tx1"/>
            </a:solidFill>
            <a:round/>
            <a:headEnd/>
            <a:tailEnd/>
          </a:ln>
          <a:effectLst/>
        </p:spPr>
        <p:txBody>
          <a:bodyPr anchor="ctr"/>
          <a:lstStyle/>
          <a:p>
            <a:pPr algn="ctr">
              <a:defRPr/>
            </a:pPr>
            <a:r>
              <a:rPr lang="fa-IR" b="1" dirty="0">
                <a:solidFill>
                  <a:schemeClr val="accent6">
                    <a:lumMod val="50000"/>
                  </a:schemeClr>
                </a:solidFill>
                <a:cs typeface="B Titr" pitchFamily="2" charset="-78"/>
              </a:rPr>
              <a:t>آیت الله حاج سید علی شیرازی</a:t>
            </a:r>
            <a:endParaRPr lang="en-US" b="1" dirty="0">
              <a:solidFill>
                <a:schemeClr val="accent6">
                  <a:lumMod val="50000"/>
                </a:schemeClr>
              </a:solidFill>
              <a:cs typeface="B Titr" pitchFamily="2" charset="-78"/>
            </a:endParaRPr>
          </a:p>
        </p:txBody>
      </p:sp>
      <p:sp>
        <p:nvSpPr>
          <p:cNvPr id="58" name="AutoShape 8"/>
          <p:cNvSpPr>
            <a:spLocks noChangeArrowheads="1"/>
          </p:cNvSpPr>
          <p:nvPr/>
        </p:nvSpPr>
        <p:spPr bwMode="auto">
          <a:xfrm>
            <a:off x="6627813" y="227013"/>
            <a:ext cx="1352550" cy="1265237"/>
          </a:xfrm>
          <a:prstGeom prst="roundRect">
            <a:avLst>
              <a:gd name="adj" fmla="val 16667"/>
            </a:avLst>
          </a:prstGeom>
          <a:gradFill rotWithShape="1">
            <a:gsLst>
              <a:gs pos="0">
                <a:schemeClr val="hlink"/>
              </a:gs>
              <a:gs pos="50000">
                <a:srgbClr val="FFFF99"/>
              </a:gs>
              <a:gs pos="100000">
                <a:schemeClr val="hlink"/>
              </a:gs>
            </a:gsLst>
            <a:lin ang="5400000" scaled="1"/>
          </a:gradFill>
          <a:ln w="57150">
            <a:solidFill>
              <a:schemeClr val="tx1"/>
            </a:solidFill>
            <a:round/>
            <a:headEnd/>
            <a:tailEnd/>
          </a:ln>
          <a:effectLst/>
        </p:spPr>
        <p:txBody>
          <a:bodyPr anchor="ctr"/>
          <a:lstStyle/>
          <a:p>
            <a:pPr algn="ctr">
              <a:defRPr/>
            </a:pPr>
            <a:r>
              <a:rPr lang="fa-IR" sz="1200" b="1" dirty="0">
                <a:solidFill>
                  <a:schemeClr val="accent6">
                    <a:lumMod val="50000"/>
                  </a:schemeClr>
                </a:solidFill>
                <a:cs typeface="B Titr" pitchFamily="2" charset="-78"/>
              </a:rPr>
              <a:t>آیت الله میرزامحمد تقی شیرازی (رهبرمقابله بااستعمار انگلیس)</a:t>
            </a:r>
            <a:endParaRPr lang="en-US" sz="1200" b="1" dirty="0">
              <a:solidFill>
                <a:schemeClr val="accent6">
                  <a:lumMod val="50000"/>
                </a:schemeClr>
              </a:solidFill>
              <a:cs typeface="B Titr" pitchFamily="2" charset="-78"/>
            </a:endParaRPr>
          </a:p>
        </p:txBody>
      </p:sp>
      <p:cxnSp>
        <p:nvCxnSpPr>
          <p:cNvPr id="11276" name="AutoShape 9"/>
          <p:cNvCxnSpPr>
            <a:cxnSpLocks noChangeShapeType="1"/>
          </p:cNvCxnSpPr>
          <p:nvPr/>
        </p:nvCxnSpPr>
        <p:spPr bwMode="auto">
          <a:xfrm rot="10800000" flipV="1">
            <a:off x="2038350" y="757238"/>
            <a:ext cx="600075" cy="0"/>
          </a:xfrm>
          <a:prstGeom prst="straightConnector1">
            <a:avLst/>
          </a:prstGeom>
          <a:noFill/>
          <a:ln w="31750">
            <a:solidFill>
              <a:srgbClr val="000000"/>
            </a:solidFill>
            <a:round/>
            <a:headEnd/>
            <a:tailEnd type="stealth" w="lg" len="lg"/>
          </a:ln>
          <a:extLst>
            <a:ext uri="{909E8E84-426E-40DD-AFC4-6F175D3DCCD1}">
              <a14:hiddenFill xmlns:a14="http://schemas.microsoft.com/office/drawing/2010/main">
                <a:noFill/>
              </a14:hiddenFill>
            </a:ext>
          </a:extLst>
        </p:spPr>
      </p:cxnSp>
      <p:cxnSp>
        <p:nvCxnSpPr>
          <p:cNvPr id="11277" name="AutoShape 9"/>
          <p:cNvCxnSpPr>
            <a:cxnSpLocks noChangeShapeType="1"/>
            <a:stCxn id="309256" idx="1"/>
          </p:cNvCxnSpPr>
          <p:nvPr/>
        </p:nvCxnSpPr>
        <p:spPr bwMode="auto">
          <a:xfrm rot="10800000">
            <a:off x="7954963" y="911225"/>
            <a:ext cx="431800" cy="11113"/>
          </a:xfrm>
          <a:prstGeom prst="straightConnector1">
            <a:avLst/>
          </a:prstGeom>
          <a:noFill/>
          <a:ln w="31750">
            <a:solidFill>
              <a:srgbClr val="000000"/>
            </a:solidFill>
            <a:round/>
            <a:headEnd/>
            <a:tailEnd type="stealth" w="lg" len="lg"/>
          </a:ln>
          <a:extLst>
            <a:ext uri="{909E8E84-426E-40DD-AFC4-6F175D3DCCD1}">
              <a14:hiddenFill xmlns:a14="http://schemas.microsoft.com/office/drawing/2010/main">
                <a:noFill/>
              </a14:hiddenFill>
            </a:ext>
          </a:extLst>
        </p:spPr>
      </p:cxnSp>
      <p:cxnSp>
        <p:nvCxnSpPr>
          <p:cNvPr id="11278" name="AutoShape 9"/>
          <p:cNvCxnSpPr>
            <a:cxnSpLocks noChangeShapeType="1"/>
            <a:stCxn id="114" idx="1"/>
            <a:endCxn id="128" idx="3"/>
          </p:cNvCxnSpPr>
          <p:nvPr/>
        </p:nvCxnSpPr>
        <p:spPr bwMode="auto">
          <a:xfrm rot="10800000">
            <a:off x="6626225" y="2119313"/>
            <a:ext cx="1068388" cy="1697037"/>
          </a:xfrm>
          <a:prstGeom prst="straightConnector1">
            <a:avLst/>
          </a:prstGeom>
          <a:noFill/>
          <a:ln w="31750">
            <a:solidFill>
              <a:srgbClr val="000000"/>
            </a:solidFill>
            <a:round/>
            <a:headEnd/>
            <a:tailEnd type="stealth" w="lg" len="lg"/>
          </a:ln>
          <a:extLst>
            <a:ext uri="{909E8E84-426E-40DD-AFC4-6F175D3DCCD1}">
              <a14:hiddenFill xmlns:a14="http://schemas.microsoft.com/office/drawing/2010/main">
                <a:noFill/>
              </a14:hiddenFill>
            </a:ext>
          </a:extLst>
        </p:spPr>
      </p:cxnSp>
      <p:cxnSp>
        <p:nvCxnSpPr>
          <p:cNvPr id="11279" name="AutoShape 9"/>
          <p:cNvCxnSpPr>
            <a:cxnSpLocks noChangeShapeType="1"/>
            <a:stCxn id="93" idx="1"/>
          </p:cNvCxnSpPr>
          <p:nvPr/>
        </p:nvCxnSpPr>
        <p:spPr bwMode="auto">
          <a:xfrm rot="10800000">
            <a:off x="2965450" y="4859338"/>
            <a:ext cx="4714875" cy="161925"/>
          </a:xfrm>
          <a:prstGeom prst="straightConnector1">
            <a:avLst/>
          </a:prstGeom>
          <a:noFill/>
          <a:ln w="31750">
            <a:solidFill>
              <a:srgbClr val="000000"/>
            </a:solidFill>
            <a:round/>
            <a:headEnd/>
            <a:tailEnd type="stealth" w="lg" len="lg"/>
          </a:ln>
          <a:extLst>
            <a:ext uri="{909E8E84-426E-40DD-AFC4-6F175D3DCCD1}">
              <a14:hiddenFill xmlns:a14="http://schemas.microsoft.com/office/drawing/2010/main">
                <a:noFill/>
              </a14:hiddenFill>
            </a:ext>
          </a:extLst>
        </p:spPr>
      </p:cxnSp>
      <p:sp>
        <p:nvSpPr>
          <p:cNvPr id="82" name="AutoShape 8"/>
          <p:cNvSpPr>
            <a:spLocks noChangeArrowheads="1"/>
          </p:cNvSpPr>
          <p:nvPr/>
        </p:nvSpPr>
        <p:spPr bwMode="auto">
          <a:xfrm>
            <a:off x="10680700" y="3740150"/>
            <a:ext cx="1354138" cy="1401763"/>
          </a:xfrm>
          <a:prstGeom prst="roundRect">
            <a:avLst>
              <a:gd name="adj" fmla="val 16667"/>
            </a:avLst>
          </a:prstGeom>
          <a:gradFill rotWithShape="1">
            <a:gsLst>
              <a:gs pos="0">
                <a:schemeClr val="hlink"/>
              </a:gs>
              <a:gs pos="50000">
                <a:srgbClr val="FFFF99"/>
              </a:gs>
              <a:gs pos="100000">
                <a:schemeClr val="hlink"/>
              </a:gs>
            </a:gsLst>
            <a:lin ang="5400000" scaled="1"/>
          </a:gradFill>
          <a:ln w="57150">
            <a:solidFill>
              <a:schemeClr val="tx1"/>
            </a:solidFill>
            <a:round/>
            <a:headEnd/>
            <a:tailEnd/>
          </a:ln>
          <a:effectLst/>
        </p:spPr>
        <p:txBody>
          <a:bodyPr anchor="ctr"/>
          <a:lstStyle/>
          <a:p>
            <a:pPr algn="ctr">
              <a:defRPr/>
            </a:pPr>
            <a:r>
              <a:rPr lang="fa-IR" sz="2000" b="1" dirty="0">
                <a:solidFill>
                  <a:schemeClr val="accent6">
                    <a:lumMod val="50000"/>
                  </a:schemeClr>
                </a:solidFill>
                <a:cs typeface="B Titr" pitchFamily="2" charset="-78"/>
              </a:rPr>
              <a:t>آیت الله سید میرزا مهدی شیرازی</a:t>
            </a:r>
            <a:endParaRPr lang="en-US" sz="2000" b="1" dirty="0">
              <a:solidFill>
                <a:schemeClr val="accent6">
                  <a:lumMod val="50000"/>
                </a:schemeClr>
              </a:solidFill>
              <a:cs typeface="B Titr" pitchFamily="2" charset="-78"/>
            </a:endParaRPr>
          </a:p>
        </p:txBody>
      </p:sp>
      <p:cxnSp>
        <p:nvCxnSpPr>
          <p:cNvPr id="11281" name="AutoShape 9"/>
          <p:cNvCxnSpPr>
            <a:cxnSpLocks noChangeShapeType="1"/>
            <a:endCxn id="114" idx="3"/>
          </p:cNvCxnSpPr>
          <p:nvPr/>
        </p:nvCxnSpPr>
        <p:spPr bwMode="auto">
          <a:xfrm rot="16200000" flipV="1">
            <a:off x="9944100" y="3843338"/>
            <a:ext cx="820738" cy="766762"/>
          </a:xfrm>
          <a:prstGeom prst="straightConnector1">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cxnSp>
      <p:cxnSp>
        <p:nvCxnSpPr>
          <p:cNvPr id="11282" name="AutoShape 9"/>
          <p:cNvCxnSpPr>
            <a:cxnSpLocks noChangeShapeType="1"/>
          </p:cNvCxnSpPr>
          <p:nvPr/>
        </p:nvCxnSpPr>
        <p:spPr bwMode="auto">
          <a:xfrm rot="16200000" flipV="1">
            <a:off x="9307512" y="3206751"/>
            <a:ext cx="2041525" cy="793750"/>
          </a:xfrm>
          <a:prstGeom prst="straightConnector1">
            <a:avLst/>
          </a:prstGeom>
          <a:noFill/>
          <a:ln w="38100">
            <a:solidFill>
              <a:srgbClr val="000000"/>
            </a:solidFill>
            <a:round/>
            <a:headEnd/>
            <a:tailEnd type="stealth" w="lg" len="lg"/>
          </a:ln>
          <a:extLst>
            <a:ext uri="{909E8E84-426E-40DD-AFC4-6F175D3DCCD1}">
              <a14:hiddenFill xmlns:a14="http://schemas.microsoft.com/office/drawing/2010/main">
                <a:noFill/>
              </a14:hiddenFill>
            </a:ext>
          </a:extLst>
        </p:spPr>
      </p:cxnSp>
      <p:cxnSp>
        <p:nvCxnSpPr>
          <p:cNvPr id="11283" name="AutoShape 9"/>
          <p:cNvCxnSpPr>
            <a:cxnSpLocks noChangeShapeType="1"/>
            <a:endCxn id="93" idx="3"/>
          </p:cNvCxnSpPr>
          <p:nvPr/>
        </p:nvCxnSpPr>
        <p:spPr bwMode="auto">
          <a:xfrm rot="10800000" flipV="1">
            <a:off x="9948863" y="4594225"/>
            <a:ext cx="765175" cy="427038"/>
          </a:xfrm>
          <a:prstGeom prst="straightConnector1">
            <a:avLst/>
          </a:prstGeom>
          <a:noFill/>
          <a:ln w="38100">
            <a:solidFill>
              <a:srgbClr val="000000"/>
            </a:solidFill>
            <a:round/>
            <a:headEnd/>
            <a:tailEnd type="stealth" w="lg" len="lg"/>
          </a:ln>
          <a:extLst>
            <a:ext uri="{909E8E84-426E-40DD-AFC4-6F175D3DCCD1}">
              <a14:hiddenFill xmlns:a14="http://schemas.microsoft.com/office/drawing/2010/main">
                <a:noFill/>
              </a14:hiddenFill>
            </a:ext>
          </a:extLst>
        </p:spPr>
      </p:cxnSp>
      <p:sp>
        <p:nvSpPr>
          <p:cNvPr id="92" name="AutoShape 8"/>
          <p:cNvSpPr>
            <a:spLocks noChangeArrowheads="1"/>
          </p:cNvSpPr>
          <p:nvPr/>
        </p:nvSpPr>
        <p:spPr bwMode="auto">
          <a:xfrm>
            <a:off x="7772400" y="5691188"/>
            <a:ext cx="2206625" cy="1009650"/>
          </a:xfrm>
          <a:prstGeom prst="roundRect">
            <a:avLst>
              <a:gd name="adj" fmla="val 16667"/>
            </a:avLst>
          </a:prstGeom>
          <a:solidFill>
            <a:schemeClr val="bg1">
              <a:lumMod val="85000"/>
            </a:schemeClr>
          </a:solidFill>
          <a:ln w="57150">
            <a:solidFill>
              <a:schemeClr val="tx1"/>
            </a:solidFill>
            <a:round/>
            <a:headEnd/>
            <a:tailEnd/>
          </a:ln>
          <a:effectLst/>
        </p:spPr>
        <p:txBody>
          <a:bodyPr anchor="ctr"/>
          <a:lstStyle/>
          <a:p>
            <a:pPr algn="ctr">
              <a:defRPr/>
            </a:pPr>
            <a:r>
              <a:rPr lang="fa-IR" sz="2000" b="1" dirty="0">
                <a:solidFill>
                  <a:schemeClr val="accent6">
                    <a:lumMod val="50000"/>
                  </a:schemeClr>
                </a:solidFill>
                <a:cs typeface="B Titr" pitchFamily="2" charset="-78"/>
              </a:rPr>
              <a:t>سید مجتبی شیرازی</a:t>
            </a:r>
            <a:endParaRPr lang="en-US" sz="2000" b="1" dirty="0">
              <a:solidFill>
                <a:schemeClr val="accent6">
                  <a:lumMod val="50000"/>
                </a:schemeClr>
              </a:solidFill>
              <a:cs typeface="B Titr" pitchFamily="2" charset="-78"/>
            </a:endParaRPr>
          </a:p>
        </p:txBody>
      </p:sp>
      <p:sp>
        <p:nvSpPr>
          <p:cNvPr id="93" name="AutoShape 8"/>
          <p:cNvSpPr>
            <a:spLocks noChangeArrowheads="1"/>
          </p:cNvSpPr>
          <p:nvPr/>
        </p:nvSpPr>
        <p:spPr bwMode="auto">
          <a:xfrm>
            <a:off x="7680325" y="4554538"/>
            <a:ext cx="2268538" cy="931862"/>
          </a:xfrm>
          <a:prstGeom prst="roundRect">
            <a:avLst>
              <a:gd name="adj" fmla="val 16667"/>
            </a:avLst>
          </a:prstGeom>
          <a:solidFill>
            <a:schemeClr val="tx2">
              <a:lumMod val="60000"/>
              <a:lumOff val="40000"/>
            </a:schemeClr>
          </a:solidFill>
          <a:ln w="57150">
            <a:solidFill>
              <a:schemeClr val="tx1"/>
            </a:solidFill>
            <a:round/>
            <a:headEnd/>
            <a:tailEnd/>
          </a:ln>
          <a:effectLst/>
        </p:spPr>
        <p:txBody>
          <a:bodyPr anchor="ctr"/>
          <a:lstStyle/>
          <a:p>
            <a:pPr algn="ctr">
              <a:defRPr/>
            </a:pPr>
            <a:r>
              <a:rPr lang="fa-IR" sz="2400" b="1" dirty="0">
                <a:solidFill>
                  <a:schemeClr val="accent6">
                    <a:lumMod val="50000"/>
                  </a:schemeClr>
                </a:solidFill>
                <a:cs typeface="B Titr" pitchFamily="2" charset="-78"/>
              </a:rPr>
              <a:t>سید صادق شیرازی</a:t>
            </a:r>
            <a:endParaRPr lang="en-US" sz="2400" b="1" dirty="0">
              <a:solidFill>
                <a:schemeClr val="accent6">
                  <a:lumMod val="50000"/>
                </a:schemeClr>
              </a:solidFill>
              <a:cs typeface="B Titr" pitchFamily="2" charset="-78"/>
            </a:endParaRPr>
          </a:p>
        </p:txBody>
      </p:sp>
      <p:sp>
        <p:nvSpPr>
          <p:cNvPr id="94" name="AutoShape 8"/>
          <p:cNvSpPr>
            <a:spLocks noChangeArrowheads="1"/>
          </p:cNvSpPr>
          <p:nvPr/>
        </p:nvSpPr>
        <p:spPr bwMode="auto">
          <a:xfrm>
            <a:off x="7615238" y="2081213"/>
            <a:ext cx="2355850" cy="974725"/>
          </a:xfrm>
          <a:prstGeom prst="roundRect">
            <a:avLst>
              <a:gd name="adj" fmla="val 16667"/>
            </a:avLst>
          </a:prstGeom>
          <a:ln w="57150">
            <a:solidFill>
              <a:schemeClr val="tx1"/>
            </a:solidFill>
            <a:headEnd/>
            <a:tailEnd/>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fa-IR" sz="2400" b="1" dirty="0">
                <a:solidFill>
                  <a:schemeClr val="accent6">
                    <a:lumMod val="50000"/>
                  </a:schemeClr>
                </a:solidFill>
                <a:cs typeface="B Titr" pitchFamily="2" charset="-78"/>
              </a:rPr>
              <a:t>سید حسن شیرازی</a:t>
            </a:r>
          </a:p>
          <a:p>
            <a:pPr algn="ctr">
              <a:defRPr/>
            </a:pPr>
            <a:r>
              <a:rPr lang="fa-IR" sz="1400" b="1" dirty="0">
                <a:solidFill>
                  <a:schemeClr val="accent6">
                    <a:lumMod val="50000"/>
                  </a:schemeClr>
                </a:solidFill>
                <a:cs typeface="B Titr" pitchFamily="2" charset="-78"/>
              </a:rPr>
              <a:t>(درسوریه توسط حزب بعث عراق ترور شد</a:t>
            </a:r>
            <a:r>
              <a:rPr lang="fa-IR" sz="2000" b="1" dirty="0">
                <a:solidFill>
                  <a:schemeClr val="accent6">
                    <a:lumMod val="50000"/>
                  </a:schemeClr>
                </a:solidFill>
                <a:cs typeface="B Titr" pitchFamily="2" charset="-78"/>
              </a:rPr>
              <a:t>)</a:t>
            </a:r>
            <a:endParaRPr lang="en-US" sz="2000" b="1" dirty="0">
              <a:solidFill>
                <a:schemeClr val="accent6">
                  <a:lumMod val="50000"/>
                </a:schemeClr>
              </a:solidFill>
              <a:cs typeface="B Titr" pitchFamily="2" charset="-78"/>
            </a:endParaRPr>
          </a:p>
        </p:txBody>
      </p:sp>
      <p:cxnSp>
        <p:nvCxnSpPr>
          <p:cNvPr id="11289" name="AutoShape 9"/>
          <p:cNvCxnSpPr>
            <a:cxnSpLocks noChangeShapeType="1"/>
          </p:cNvCxnSpPr>
          <p:nvPr/>
        </p:nvCxnSpPr>
        <p:spPr bwMode="auto">
          <a:xfrm rot="10800000" flipV="1">
            <a:off x="4102100" y="792163"/>
            <a:ext cx="596900" cy="30162"/>
          </a:xfrm>
          <a:prstGeom prst="straightConnector1">
            <a:avLst/>
          </a:prstGeom>
          <a:noFill/>
          <a:ln w="31750">
            <a:solidFill>
              <a:srgbClr val="000000"/>
            </a:solidFill>
            <a:round/>
            <a:headEnd/>
            <a:tailEnd type="stealth" w="lg" len="lg"/>
          </a:ln>
          <a:extLst>
            <a:ext uri="{909E8E84-426E-40DD-AFC4-6F175D3DCCD1}">
              <a14:hiddenFill xmlns:a14="http://schemas.microsoft.com/office/drawing/2010/main">
                <a:noFill/>
              </a14:hiddenFill>
            </a:ext>
          </a:extLst>
        </p:spPr>
      </p:cxnSp>
      <p:cxnSp>
        <p:nvCxnSpPr>
          <p:cNvPr id="11290" name="AutoShape 9"/>
          <p:cNvCxnSpPr>
            <a:cxnSpLocks noChangeShapeType="1"/>
          </p:cNvCxnSpPr>
          <p:nvPr/>
        </p:nvCxnSpPr>
        <p:spPr bwMode="auto">
          <a:xfrm rot="10800000" flipV="1">
            <a:off x="6078538" y="814388"/>
            <a:ext cx="561975" cy="12700"/>
          </a:xfrm>
          <a:prstGeom prst="straightConnector1">
            <a:avLst/>
          </a:prstGeom>
          <a:noFill/>
          <a:ln w="31750">
            <a:solidFill>
              <a:srgbClr val="000000"/>
            </a:solidFill>
            <a:round/>
            <a:headEnd/>
            <a:tailEnd type="stealth" w="lg" len="lg"/>
          </a:ln>
          <a:extLst>
            <a:ext uri="{909E8E84-426E-40DD-AFC4-6F175D3DCCD1}">
              <a14:hiddenFill xmlns:a14="http://schemas.microsoft.com/office/drawing/2010/main">
                <a:noFill/>
              </a14:hiddenFill>
            </a:ext>
          </a:extLst>
        </p:spPr>
      </p:cxnSp>
      <p:sp>
        <p:nvSpPr>
          <p:cNvPr id="114" name="AutoShape 8"/>
          <p:cNvSpPr>
            <a:spLocks noChangeArrowheads="1"/>
          </p:cNvSpPr>
          <p:nvPr/>
        </p:nvSpPr>
        <p:spPr bwMode="auto">
          <a:xfrm>
            <a:off x="7694613" y="3348038"/>
            <a:ext cx="2276475" cy="936625"/>
          </a:xfrm>
          <a:prstGeom prst="roundRect">
            <a:avLst>
              <a:gd name="adj" fmla="val 16667"/>
            </a:avLst>
          </a:prstGeom>
          <a:solidFill>
            <a:schemeClr val="accent5">
              <a:lumMod val="60000"/>
              <a:lumOff val="40000"/>
            </a:schemeClr>
          </a:solidFill>
          <a:ln w="57150">
            <a:solidFill>
              <a:schemeClr val="tx1"/>
            </a:solidFill>
            <a:headEnd/>
            <a:tailEn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fa-IR" sz="2400" b="1" dirty="0">
                <a:solidFill>
                  <a:schemeClr val="accent6">
                    <a:lumMod val="50000"/>
                  </a:schemeClr>
                </a:solidFill>
                <a:cs typeface="B Titr" pitchFamily="2" charset="-78"/>
              </a:rPr>
              <a:t>سید محمد شیرازی</a:t>
            </a:r>
            <a:endParaRPr lang="en-US" sz="2400" b="1" dirty="0">
              <a:solidFill>
                <a:schemeClr val="accent6">
                  <a:lumMod val="50000"/>
                </a:schemeClr>
              </a:solidFill>
              <a:cs typeface="B Titr" pitchFamily="2" charset="-78"/>
            </a:endParaRPr>
          </a:p>
        </p:txBody>
      </p:sp>
      <p:sp>
        <p:nvSpPr>
          <p:cNvPr id="123" name="AutoShape 8"/>
          <p:cNvSpPr>
            <a:spLocks noChangeArrowheads="1"/>
          </p:cNvSpPr>
          <p:nvPr/>
        </p:nvSpPr>
        <p:spPr bwMode="auto">
          <a:xfrm>
            <a:off x="209550" y="6353175"/>
            <a:ext cx="2741613" cy="504825"/>
          </a:xfrm>
          <a:prstGeom prst="roundRect">
            <a:avLst>
              <a:gd name="adj" fmla="val 16667"/>
            </a:avLst>
          </a:prstGeom>
          <a:solidFill>
            <a:schemeClr val="tx2">
              <a:lumMod val="60000"/>
              <a:lumOff val="40000"/>
            </a:schemeClr>
          </a:solidFill>
          <a:ln w="57150">
            <a:solidFill>
              <a:schemeClr val="tx1"/>
            </a:solidFill>
            <a:round/>
            <a:headEnd/>
            <a:tailEnd/>
          </a:ln>
          <a:effectLst/>
        </p:spPr>
        <p:txBody>
          <a:bodyPr anchor="ctr"/>
          <a:lstStyle/>
          <a:p>
            <a:pPr algn="ctr">
              <a:defRPr/>
            </a:pPr>
            <a:r>
              <a:rPr lang="fa-IR" sz="2800" b="1" dirty="0">
                <a:solidFill>
                  <a:schemeClr val="accent6">
                    <a:lumMod val="50000"/>
                  </a:schemeClr>
                </a:solidFill>
                <a:cs typeface="B Titr" pitchFamily="2" charset="-78"/>
              </a:rPr>
              <a:t>سید جعفر شیرازی</a:t>
            </a:r>
            <a:endParaRPr lang="en-US" sz="2800" b="1" dirty="0">
              <a:solidFill>
                <a:schemeClr val="accent6">
                  <a:lumMod val="50000"/>
                </a:schemeClr>
              </a:solidFill>
              <a:cs typeface="B Titr" pitchFamily="2" charset="-78"/>
            </a:endParaRPr>
          </a:p>
        </p:txBody>
      </p:sp>
      <p:sp>
        <p:nvSpPr>
          <p:cNvPr id="124" name="AutoShape 8"/>
          <p:cNvSpPr>
            <a:spLocks noChangeArrowheads="1"/>
          </p:cNvSpPr>
          <p:nvPr/>
        </p:nvSpPr>
        <p:spPr bwMode="auto">
          <a:xfrm>
            <a:off x="222250" y="5691188"/>
            <a:ext cx="2763838" cy="565150"/>
          </a:xfrm>
          <a:prstGeom prst="roundRect">
            <a:avLst>
              <a:gd name="adj" fmla="val 16667"/>
            </a:avLst>
          </a:prstGeom>
          <a:solidFill>
            <a:schemeClr val="tx2">
              <a:lumMod val="60000"/>
              <a:lumOff val="40000"/>
            </a:schemeClr>
          </a:solidFill>
          <a:ln w="57150">
            <a:solidFill>
              <a:schemeClr val="tx1"/>
            </a:solidFill>
            <a:round/>
            <a:headEnd/>
            <a:tailEnd/>
          </a:ln>
          <a:effectLst/>
        </p:spPr>
        <p:txBody>
          <a:bodyPr anchor="ctr"/>
          <a:lstStyle/>
          <a:p>
            <a:pPr algn="ctr">
              <a:defRPr/>
            </a:pPr>
            <a:r>
              <a:rPr lang="fa-IR" sz="2800" b="1" dirty="0">
                <a:solidFill>
                  <a:schemeClr val="accent6">
                    <a:lumMod val="50000"/>
                  </a:schemeClr>
                </a:solidFill>
                <a:cs typeface="B Titr" pitchFamily="2" charset="-78"/>
              </a:rPr>
              <a:t>سید احمد شیرازی</a:t>
            </a:r>
            <a:endParaRPr lang="en-US" sz="2800" b="1" dirty="0">
              <a:solidFill>
                <a:schemeClr val="accent6">
                  <a:lumMod val="50000"/>
                </a:schemeClr>
              </a:solidFill>
              <a:cs typeface="B Titr" pitchFamily="2" charset="-78"/>
            </a:endParaRPr>
          </a:p>
        </p:txBody>
      </p:sp>
      <p:cxnSp>
        <p:nvCxnSpPr>
          <p:cNvPr id="11294" name="AutoShape 9"/>
          <p:cNvCxnSpPr>
            <a:cxnSpLocks noChangeShapeType="1"/>
          </p:cNvCxnSpPr>
          <p:nvPr/>
        </p:nvCxnSpPr>
        <p:spPr bwMode="auto">
          <a:xfrm rot="10800000" flipV="1">
            <a:off x="2938463" y="5054600"/>
            <a:ext cx="4598987" cy="314325"/>
          </a:xfrm>
          <a:prstGeom prst="straightConnector1">
            <a:avLst/>
          </a:prstGeom>
          <a:noFill/>
          <a:ln w="31750">
            <a:solidFill>
              <a:srgbClr val="000000"/>
            </a:solidFill>
            <a:round/>
            <a:headEnd/>
            <a:tailEnd type="stealth" w="lg" len="lg"/>
          </a:ln>
          <a:extLst>
            <a:ext uri="{909E8E84-426E-40DD-AFC4-6F175D3DCCD1}">
              <a14:hiddenFill xmlns:a14="http://schemas.microsoft.com/office/drawing/2010/main">
                <a:noFill/>
              </a14:hiddenFill>
            </a:ext>
          </a:extLst>
        </p:spPr>
      </p:cxnSp>
      <p:sp>
        <p:nvSpPr>
          <p:cNvPr id="128" name="AutoShape 8"/>
          <p:cNvSpPr>
            <a:spLocks noChangeArrowheads="1"/>
          </p:cNvSpPr>
          <p:nvPr/>
        </p:nvSpPr>
        <p:spPr bwMode="auto">
          <a:xfrm>
            <a:off x="3832225" y="1833563"/>
            <a:ext cx="2794000" cy="569912"/>
          </a:xfrm>
          <a:prstGeom prst="roundRect">
            <a:avLst>
              <a:gd name="adj" fmla="val 16667"/>
            </a:avLst>
          </a:prstGeom>
          <a:solidFill>
            <a:schemeClr val="accent5">
              <a:lumMod val="60000"/>
              <a:lumOff val="40000"/>
            </a:schemeClr>
          </a:solidFill>
          <a:ln w="57150">
            <a:solidFill>
              <a:schemeClr val="tx1"/>
            </a:solidFill>
            <a:round/>
            <a:headEnd/>
            <a:tailEnd/>
          </a:ln>
          <a:effectLst/>
        </p:spPr>
        <p:txBody>
          <a:bodyPr anchor="ctr"/>
          <a:lstStyle/>
          <a:p>
            <a:pPr algn="ctr">
              <a:defRPr/>
            </a:pPr>
            <a:r>
              <a:rPr lang="fa-IR" sz="2000" b="1" dirty="0">
                <a:solidFill>
                  <a:schemeClr val="accent6">
                    <a:lumMod val="50000"/>
                  </a:schemeClr>
                </a:solidFill>
                <a:cs typeface="B Titr" pitchFamily="2" charset="-78"/>
              </a:rPr>
              <a:t>سید محمد رضا شیرازی</a:t>
            </a:r>
          </a:p>
          <a:p>
            <a:pPr algn="ctr">
              <a:defRPr/>
            </a:pPr>
            <a:r>
              <a:rPr lang="fa-IR" b="1" dirty="0">
                <a:solidFill>
                  <a:schemeClr val="accent6">
                    <a:lumMod val="50000"/>
                  </a:schemeClr>
                </a:solidFill>
                <a:cs typeface="B Titr" pitchFamily="2" charset="-78"/>
              </a:rPr>
              <a:t>(فوت کرد)</a:t>
            </a:r>
            <a:endParaRPr lang="en-US" b="1" dirty="0">
              <a:solidFill>
                <a:schemeClr val="accent6">
                  <a:lumMod val="50000"/>
                </a:schemeClr>
              </a:solidFill>
              <a:cs typeface="B Titr" pitchFamily="2" charset="-78"/>
            </a:endParaRPr>
          </a:p>
        </p:txBody>
      </p:sp>
      <p:sp>
        <p:nvSpPr>
          <p:cNvPr id="37" name="AutoShape 8"/>
          <p:cNvSpPr>
            <a:spLocks noChangeArrowheads="1"/>
          </p:cNvSpPr>
          <p:nvPr/>
        </p:nvSpPr>
        <p:spPr bwMode="auto">
          <a:xfrm>
            <a:off x="234950" y="4964113"/>
            <a:ext cx="2728913" cy="635000"/>
          </a:xfrm>
          <a:prstGeom prst="roundRect">
            <a:avLst>
              <a:gd name="adj" fmla="val 16667"/>
            </a:avLst>
          </a:prstGeom>
          <a:solidFill>
            <a:schemeClr val="tx2">
              <a:lumMod val="60000"/>
              <a:lumOff val="40000"/>
            </a:schemeClr>
          </a:solidFill>
          <a:ln w="57150">
            <a:solidFill>
              <a:schemeClr val="tx1"/>
            </a:solidFill>
            <a:round/>
            <a:headEnd/>
            <a:tailEnd/>
          </a:ln>
          <a:effectLst/>
        </p:spPr>
        <p:txBody>
          <a:bodyPr anchor="ctr"/>
          <a:lstStyle/>
          <a:p>
            <a:pPr algn="ctr">
              <a:defRPr/>
            </a:pPr>
            <a:r>
              <a:rPr lang="fa-IR" sz="2800" b="1" dirty="0">
                <a:solidFill>
                  <a:schemeClr val="accent6">
                    <a:lumMod val="50000"/>
                  </a:schemeClr>
                </a:solidFill>
                <a:cs typeface="B Titr" pitchFamily="2" charset="-78"/>
              </a:rPr>
              <a:t>سید حسین شیرازی</a:t>
            </a:r>
          </a:p>
        </p:txBody>
      </p:sp>
      <p:sp>
        <p:nvSpPr>
          <p:cNvPr id="38" name="AutoShape 8"/>
          <p:cNvSpPr>
            <a:spLocks noChangeArrowheads="1"/>
          </p:cNvSpPr>
          <p:nvPr/>
        </p:nvSpPr>
        <p:spPr bwMode="auto">
          <a:xfrm>
            <a:off x="195263" y="4240213"/>
            <a:ext cx="2776537" cy="636587"/>
          </a:xfrm>
          <a:prstGeom prst="roundRect">
            <a:avLst>
              <a:gd name="adj" fmla="val 16667"/>
            </a:avLst>
          </a:prstGeom>
          <a:solidFill>
            <a:schemeClr val="tx2">
              <a:lumMod val="60000"/>
              <a:lumOff val="40000"/>
            </a:schemeClr>
          </a:solidFill>
          <a:ln w="57150">
            <a:solidFill>
              <a:schemeClr val="tx1"/>
            </a:solidFill>
            <a:round/>
            <a:headEnd/>
            <a:tailEnd/>
          </a:ln>
          <a:effectLst/>
        </p:spPr>
        <p:txBody>
          <a:bodyPr anchor="ctr"/>
          <a:lstStyle/>
          <a:p>
            <a:pPr algn="ctr">
              <a:defRPr/>
            </a:pPr>
            <a:r>
              <a:rPr lang="fa-IR" sz="2800" b="1" dirty="0">
                <a:solidFill>
                  <a:schemeClr val="accent6">
                    <a:lumMod val="50000"/>
                  </a:schemeClr>
                </a:solidFill>
                <a:cs typeface="B Titr" pitchFamily="2" charset="-78"/>
              </a:rPr>
              <a:t>سید علی شیرازی</a:t>
            </a:r>
          </a:p>
        </p:txBody>
      </p:sp>
      <p:sp>
        <p:nvSpPr>
          <p:cNvPr id="39" name="AutoShape 8"/>
          <p:cNvSpPr>
            <a:spLocks noChangeArrowheads="1"/>
          </p:cNvSpPr>
          <p:nvPr/>
        </p:nvSpPr>
        <p:spPr bwMode="auto">
          <a:xfrm>
            <a:off x="3827463" y="4144963"/>
            <a:ext cx="2798762" cy="636587"/>
          </a:xfrm>
          <a:prstGeom prst="roundRect">
            <a:avLst>
              <a:gd name="adj" fmla="val 16667"/>
            </a:avLst>
          </a:prstGeom>
          <a:solidFill>
            <a:schemeClr val="accent5">
              <a:lumMod val="60000"/>
              <a:lumOff val="40000"/>
            </a:schemeClr>
          </a:solidFill>
          <a:ln w="57150">
            <a:solidFill>
              <a:schemeClr val="tx1"/>
            </a:solidFill>
            <a:round/>
            <a:headEnd/>
            <a:tailEnd/>
          </a:ln>
          <a:effectLst/>
        </p:spPr>
        <p:txBody>
          <a:bodyPr anchor="ctr"/>
          <a:lstStyle/>
          <a:p>
            <a:pPr algn="ctr">
              <a:defRPr/>
            </a:pPr>
            <a:r>
              <a:rPr lang="fa-IR" sz="2800" b="1" dirty="0">
                <a:solidFill>
                  <a:schemeClr val="accent6">
                    <a:lumMod val="50000"/>
                  </a:schemeClr>
                </a:solidFill>
                <a:cs typeface="B Titr" pitchFamily="2" charset="-78"/>
              </a:rPr>
              <a:t>سید مهدی شیرازی</a:t>
            </a:r>
          </a:p>
        </p:txBody>
      </p:sp>
      <p:sp>
        <p:nvSpPr>
          <p:cNvPr id="40" name="AutoShape 8"/>
          <p:cNvSpPr>
            <a:spLocks noChangeArrowheads="1"/>
          </p:cNvSpPr>
          <p:nvPr/>
        </p:nvSpPr>
        <p:spPr bwMode="auto">
          <a:xfrm>
            <a:off x="3814763" y="3370263"/>
            <a:ext cx="2794000" cy="635000"/>
          </a:xfrm>
          <a:prstGeom prst="roundRect">
            <a:avLst>
              <a:gd name="adj" fmla="val 16667"/>
            </a:avLst>
          </a:prstGeom>
          <a:solidFill>
            <a:schemeClr val="accent5">
              <a:lumMod val="60000"/>
              <a:lumOff val="40000"/>
            </a:schemeClr>
          </a:solidFill>
          <a:ln w="57150">
            <a:solidFill>
              <a:schemeClr val="tx1"/>
            </a:solidFill>
            <a:round/>
            <a:headEnd/>
            <a:tailEnd/>
          </a:ln>
          <a:effectLst/>
        </p:spPr>
        <p:txBody>
          <a:bodyPr anchor="ctr"/>
          <a:lstStyle/>
          <a:p>
            <a:pPr algn="ctr">
              <a:defRPr/>
            </a:pPr>
            <a:r>
              <a:rPr lang="fa-IR" sz="2400" b="1" dirty="0">
                <a:solidFill>
                  <a:schemeClr val="accent6">
                    <a:lumMod val="50000"/>
                  </a:schemeClr>
                </a:solidFill>
                <a:cs typeface="B Titr" pitchFamily="2" charset="-78"/>
              </a:rPr>
              <a:t>سید محمد علی شیرازی</a:t>
            </a:r>
          </a:p>
        </p:txBody>
      </p:sp>
      <p:sp>
        <p:nvSpPr>
          <p:cNvPr id="41" name="AutoShape 8"/>
          <p:cNvSpPr>
            <a:spLocks noChangeArrowheads="1"/>
          </p:cNvSpPr>
          <p:nvPr/>
        </p:nvSpPr>
        <p:spPr bwMode="auto">
          <a:xfrm>
            <a:off x="3814763" y="2581275"/>
            <a:ext cx="2814637" cy="636588"/>
          </a:xfrm>
          <a:prstGeom prst="roundRect">
            <a:avLst>
              <a:gd name="adj" fmla="val 16667"/>
            </a:avLst>
          </a:prstGeom>
          <a:solidFill>
            <a:schemeClr val="accent5">
              <a:lumMod val="60000"/>
              <a:lumOff val="40000"/>
            </a:schemeClr>
          </a:solidFill>
          <a:ln w="57150">
            <a:solidFill>
              <a:schemeClr val="tx1"/>
            </a:solidFill>
            <a:round/>
            <a:headEnd/>
            <a:tailEnd/>
          </a:ln>
          <a:effectLst/>
        </p:spPr>
        <p:txBody>
          <a:bodyPr anchor="ctr"/>
          <a:lstStyle/>
          <a:p>
            <a:pPr algn="ctr">
              <a:defRPr/>
            </a:pPr>
            <a:r>
              <a:rPr lang="fa-IR" sz="2800" b="1" dirty="0">
                <a:solidFill>
                  <a:schemeClr val="accent6">
                    <a:lumMod val="50000"/>
                  </a:schemeClr>
                </a:solidFill>
                <a:cs typeface="B Titr" pitchFamily="2" charset="-78"/>
              </a:rPr>
              <a:t>سید جعفرشیرازی</a:t>
            </a:r>
          </a:p>
        </p:txBody>
      </p:sp>
      <p:cxnSp>
        <p:nvCxnSpPr>
          <p:cNvPr id="11301" name="AutoShape 9"/>
          <p:cNvCxnSpPr>
            <a:cxnSpLocks noChangeShapeType="1"/>
            <a:endCxn id="40" idx="3"/>
          </p:cNvCxnSpPr>
          <p:nvPr/>
        </p:nvCxnSpPr>
        <p:spPr bwMode="auto">
          <a:xfrm rot="10800000">
            <a:off x="6608763" y="3687763"/>
            <a:ext cx="1055687" cy="114300"/>
          </a:xfrm>
          <a:prstGeom prst="straightConnector1">
            <a:avLst/>
          </a:prstGeom>
          <a:noFill/>
          <a:ln w="31750">
            <a:solidFill>
              <a:srgbClr val="000000"/>
            </a:solidFill>
            <a:round/>
            <a:headEnd/>
            <a:tailEnd type="stealth" w="lg" len="lg"/>
          </a:ln>
          <a:extLst>
            <a:ext uri="{909E8E84-426E-40DD-AFC4-6F175D3DCCD1}">
              <a14:hiddenFill xmlns:a14="http://schemas.microsoft.com/office/drawing/2010/main">
                <a:noFill/>
              </a14:hiddenFill>
            </a:ext>
          </a:extLst>
        </p:spPr>
      </p:cxnSp>
      <p:cxnSp>
        <p:nvCxnSpPr>
          <p:cNvPr id="11302" name="AutoShape 9"/>
          <p:cNvCxnSpPr>
            <a:cxnSpLocks noChangeShapeType="1"/>
            <a:endCxn id="41" idx="3"/>
          </p:cNvCxnSpPr>
          <p:nvPr/>
        </p:nvCxnSpPr>
        <p:spPr bwMode="auto">
          <a:xfrm rot="10800000">
            <a:off x="6629400" y="2900363"/>
            <a:ext cx="1069975" cy="887412"/>
          </a:xfrm>
          <a:prstGeom prst="straightConnector1">
            <a:avLst/>
          </a:prstGeom>
          <a:noFill/>
          <a:ln w="31750">
            <a:solidFill>
              <a:srgbClr val="000000"/>
            </a:solidFill>
            <a:round/>
            <a:headEnd/>
            <a:tailEnd type="stealth" w="lg" len="lg"/>
          </a:ln>
          <a:extLst>
            <a:ext uri="{909E8E84-426E-40DD-AFC4-6F175D3DCCD1}">
              <a14:hiddenFill xmlns:a14="http://schemas.microsoft.com/office/drawing/2010/main">
                <a:noFill/>
              </a14:hiddenFill>
            </a:ext>
          </a:extLst>
        </p:spPr>
      </p:cxnSp>
      <p:cxnSp>
        <p:nvCxnSpPr>
          <p:cNvPr id="11303" name="AutoShape 9"/>
          <p:cNvCxnSpPr>
            <a:cxnSpLocks noChangeShapeType="1"/>
            <a:stCxn id="93" idx="1"/>
            <a:endCxn id="123" idx="3"/>
          </p:cNvCxnSpPr>
          <p:nvPr/>
        </p:nvCxnSpPr>
        <p:spPr bwMode="auto">
          <a:xfrm rot="10800000" flipV="1">
            <a:off x="2951163" y="5021263"/>
            <a:ext cx="4729162" cy="1584325"/>
          </a:xfrm>
          <a:prstGeom prst="straightConnector1">
            <a:avLst/>
          </a:prstGeom>
          <a:noFill/>
          <a:ln w="31750">
            <a:solidFill>
              <a:srgbClr val="000000"/>
            </a:solidFill>
            <a:round/>
            <a:headEnd/>
            <a:tailEnd type="stealth" w="lg" len="lg"/>
          </a:ln>
          <a:extLst>
            <a:ext uri="{909E8E84-426E-40DD-AFC4-6F175D3DCCD1}">
              <a14:hiddenFill xmlns:a14="http://schemas.microsoft.com/office/drawing/2010/main">
                <a:noFill/>
              </a14:hiddenFill>
            </a:ext>
          </a:extLst>
        </p:spPr>
      </p:cxnSp>
      <p:cxnSp>
        <p:nvCxnSpPr>
          <p:cNvPr id="11304" name="AutoShape 9"/>
          <p:cNvCxnSpPr>
            <a:cxnSpLocks noChangeShapeType="1"/>
            <a:endCxn id="39" idx="3"/>
          </p:cNvCxnSpPr>
          <p:nvPr/>
        </p:nvCxnSpPr>
        <p:spPr bwMode="auto">
          <a:xfrm rot="10800000" flipV="1">
            <a:off x="6626225" y="3827463"/>
            <a:ext cx="1063625" cy="635000"/>
          </a:xfrm>
          <a:prstGeom prst="straightConnector1">
            <a:avLst/>
          </a:prstGeom>
          <a:noFill/>
          <a:ln w="31750">
            <a:solidFill>
              <a:srgbClr val="000000"/>
            </a:solidFill>
            <a:round/>
            <a:headEnd/>
            <a:tailEnd type="stealth" w="lg" len="lg"/>
          </a:ln>
          <a:extLst>
            <a:ext uri="{909E8E84-426E-40DD-AFC4-6F175D3DCCD1}">
              <a14:hiddenFill xmlns:a14="http://schemas.microsoft.com/office/drawing/2010/main">
                <a:noFill/>
              </a14:hiddenFill>
            </a:ext>
          </a:extLst>
        </p:spPr>
      </p:cxnSp>
      <p:cxnSp>
        <p:nvCxnSpPr>
          <p:cNvPr id="11305" name="AutoShape 9"/>
          <p:cNvCxnSpPr>
            <a:cxnSpLocks noChangeShapeType="1"/>
            <a:stCxn id="93" idx="1"/>
            <a:endCxn id="124" idx="3"/>
          </p:cNvCxnSpPr>
          <p:nvPr/>
        </p:nvCxnSpPr>
        <p:spPr bwMode="auto">
          <a:xfrm rot="10800000" flipV="1">
            <a:off x="2986088" y="5021263"/>
            <a:ext cx="4694237" cy="952500"/>
          </a:xfrm>
          <a:prstGeom prst="straightConnector1">
            <a:avLst/>
          </a:prstGeom>
          <a:noFill/>
          <a:ln w="31750">
            <a:solidFill>
              <a:srgbClr val="000000"/>
            </a:solidFill>
            <a:round/>
            <a:headEnd/>
            <a:tailEnd type="stealth" w="lg" len="lg"/>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309258"/>
                                        </p:tgtEl>
                                        <p:attrNameLst>
                                          <p:attrName>style.visibility</p:attrName>
                                        </p:attrNameLst>
                                      </p:cBhvr>
                                      <p:to>
                                        <p:strVal val="visible"/>
                                      </p:to>
                                    </p:set>
                                    <p:animEffect transition="in" filter="wheel(8)">
                                      <p:cBhvr>
                                        <p:cTn id="7" dur="1000"/>
                                        <p:tgtEl>
                                          <p:spTgt spid="3092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9259"/>
                                        </p:tgtEl>
                                        <p:attrNameLst>
                                          <p:attrName>style.visibility</p:attrName>
                                        </p:attrNameLst>
                                      </p:cBhvr>
                                      <p:to>
                                        <p:strVal val="visible"/>
                                      </p:to>
                                    </p:set>
                                    <p:animEffect transition="in" filter="fade">
                                      <p:cBhvr>
                                        <p:cTn id="10" dur="500"/>
                                        <p:tgtEl>
                                          <p:spTgt spid="309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8" grpId="0" animBg="1"/>
      <p:bldP spid="30925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49288" y="0"/>
            <a:ext cx="10972800" cy="822325"/>
          </a:xfrm>
        </p:spPr>
        <p:txBody>
          <a:bodyPr/>
          <a:lstStyle/>
          <a:p>
            <a:pPr algn="ctr"/>
            <a:r>
              <a:rPr lang="fa-IR" sz="7200" b="1" dirty="0" smtClean="0">
                <a:cs typeface="B Nazanin" pitchFamily="2" charset="-78"/>
              </a:rPr>
              <a:t>قمه زنی</a:t>
            </a:r>
            <a:endParaRPr lang="fa-IR" sz="6600" dirty="0" smtClean="0">
              <a:cs typeface="B Nazanin" pitchFamily="2" charset="-78"/>
            </a:endParaRPr>
          </a:p>
        </p:txBody>
      </p:sp>
      <p:sp>
        <p:nvSpPr>
          <p:cNvPr id="66563" name="Content Placeholder 2"/>
          <p:cNvSpPr>
            <a:spLocks noGrp="1"/>
          </p:cNvSpPr>
          <p:nvPr>
            <p:ph idx="1"/>
          </p:nvPr>
        </p:nvSpPr>
        <p:spPr>
          <a:xfrm>
            <a:off x="609600" y="704850"/>
            <a:ext cx="10972800" cy="5619750"/>
          </a:xfrm>
        </p:spPr>
        <p:txBody>
          <a:bodyPr/>
          <a:lstStyle/>
          <a:p>
            <a:endParaRPr lang="fa-IR" smtClean="0">
              <a:ea typeface="Majalla UI"/>
            </a:endParaRPr>
          </a:p>
        </p:txBody>
      </p:sp>
      <p:pic>
        <p:nvPicPr>
          <p:cNvPr id="66564" name="Picture 7" descr="http://gigpars.com/upload/fmh4_h5brhgtgehu9a63l1zn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88" y="744538"/>
            <a:ext cx="11037887" cy="611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endParaRPr lang="fa-IR" dirty="0" smtClean="0">
              <a:cs typeface="B Nazanin" pitchFamily="2" charset="-78"/>
            </a:endParaRPr>
          </a:p>
        </p:txBody>
      </p:sp>
      <p:pic>
        <p:nvPicPr>
          <p:cNvPr id="4" name="تبلیغ قمه زنی.mpg">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484188" y="701675"/>
            <a:ext cx="11337925" cy="615632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869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379413" y="312738"/>
            <a:ext cx="11585575" cy="5622925"/>
          </a:xfrm>
        </p:spPr>
        <p:txBody>
          <a:bodyPr/>
          <a:lstStyle/>
          <a:p>
            <a:pPr algn="r">
              <a:buFont typeface="Courier New" pitchFamily="49" charset="0"/>
              <a:buChar char="o"/>
            </a:pPr>
            <a:r>
              <a:rPr lang="fa-IR" sz="4800" b="1" dirty="0" smtClean="0">
                <a:ea typeface="Majalla UI"/>
                <a:cs typeface="B Nazanin" pitchFamily="2" charset="-78"/>
              </a:rPr>
              <a:t/>
            </a:r>
            <a:br>
              <a:rPr lang="fa-IR" sz="4800" b="1" dirty="0" smtClean="0">
                <a:ea typeface="Majalla UI"/>
                <a:cs typeface="B Nazanin" pitchFamily="2" charset="-78"/>
              </a:rPr>
            </a:br>
            <a:r>
              <a:rPr lang="fa-IR" sz="4800" b="1" dirty="0" smtClean="0">
                <a:ea typeface="Majalla UI"/>
                <a:cs typeface="B Nazanin" pitchFamily="2" charset="-78"/>
              </a:rPr>
              <a:t/>
            </a:r>
            <a:br>
              <a:rPr lang="fa-IR" sz="4800" b="1" dirty="0" smtClean="0">
                <a:ea typeface="Majalla UI"/>
                <a:cs typeface="B Nazanin" pitchFamily="2" charset="-78"/>
              </a:rPr>
            </a:br>
            <a:r>
              <a:rPr lang="fa-IR" sz="4800" b="1" dirty="0" smtClean="0">
                <a:ea typeface="Majalla UI"/>
                <a:cs typeface="B Nazanin" pitchFamily="2" charset="-78"/>
              </a:rPr>
              <a:t/>
            </a:r>
            <a:br>
              <a:rPr lang="fa-IR" sz="4800" b="1" dirty="0" smtClean="0">
                <a:ea typeface="Majalla UI"/>
                <a:cs typeface="B Nazanin" pitchFamily="2" charset="-78"/>
              </a:rPr>
            </a:br>
            <a:r>
              <a:rPr lang="fa-IR" sz="4800" b="1" dirty="0" smtClean="0">
                <a:ea typeface="Majalla UI"/>
                <a:cs typeface="B Nazanin" pitchFamily="2" charset="-78"/>
              </a:rPr>
              <a:t/>
            </a:r>
            <a:br>
              <a:rPr lang="fa-IR" sz="4800" b="1" dirty="0" smtClean="0">
                <a:ea typeface="Majalla UI"/>
                <a:cs typeface="B Nazanin" pitchFamily="2" charset="-78"/>
              </a:rPr>
            </a:br>
            <a:r>
              <a:rPr lang="fa-IR" sz="4800" b="1" dirty="0" smtClean="0">
                <a:ea typeface="Majalla UI"/>
                <a:cs typeface="B Nazanin" pitchFamily="2" charset="-78"/>
              </a:rPr>
              <a:t/>
            </a:r>
            <a:br>
              <a:rPr lang="fa-IR" sz="4800" b="1" dirty="0" smtClean="0">
                <a:ea typeface="Majalla UI"/>
                <a:cs typeface="B Nazanin" pitchFamily="2" charset="-78"/>
              </a:rPr>
            </a:br>
            <a:r>
              <a:rPr lang="fa-IR" sz="4800" b="1" dirty="0" smtClean="0">
                <a:ea typeface="Majalla UI"/>
                <a:cs typeface="B Nazanin" pitchFamily="2" charset="-78"/>
              </a:rPr>
              <a:t/>
            </a:r>
            <a:br>
              <a:rPr lang="fa-IR" sz="4800" b="1" dirty="0" smtClean="0">
                <a:ea typeface="Majalla UI"/>
                <a:cs typeface="B Nazanin" pitchFamily="2" charset="-78"/>
              </a:rPr>
            </a:br>
            <a:r>
              <a:rPr lang="fa-IR" sz="4800" b="1" dirty="0" smtClean="0">
                <a:ea typeface="Majalla UI"/>
                <a:cs typeface="B Nazanin" pitchFamily="2" charset="-78"/>
              </a:rPr>
              <a:t/>
            </a:r>
            <a:br>
              <a:rPr lang="fa-IR" sz="4800" b="1" dirty="0" smtClean="0">
                <a:ea typeface="Majalla UI"/>
                <a:cs typeface="B Nazanin" pitchFamily="2" charset="-78"/>
              </a:rPr>
            </a:br>
            <a:r>
              <a:rPr lang="fa-IR" sz="4800" b="1" dirty="0" smtClean="0">
                <a:ea typeface="Majalla UI"/>
                <a:cs typeface="B Nazanin" pitchFamily="2" charset="-78"/>
              </a:rPr>
              <a:t/>
            </a:r>
            <a:br>
              <a:rPr lang="fa-IR" sz="4800" b="1" dirty="0" smtClean="0">
                <a:ea typeface="Majalla UI"/>
                <a:cs typeface="B Nazanin" pitchFamily="2" charset="-78"/>
              </a:rPr>
            </a:br>
            <a:r>
              <a:rPr lang="fa-IR" sz="4800" b="1" dirty="0" smtClean="0">
                <a:ea typeface="Majalla UI"/>
                <a:cs typeface="B Nazanin" pitchFamily="2" charset="-78"/>
              </a:rPr>
              <a:t/>
            </a:r>
            <a:br>
              <a:rPr lang="fa-IR" sz="4800" b="1" dirty="0" smtClean="0">
                <a:ea typeface="Majalla UI"/>
                <a:cs typeface="B Nazanin" pitchFamily="2" charset="-78"/>
              </a:rPr>
            </a:br>
            <a:r>
              <a:rPr lang="fa-IR" sz="4800" b="1" dirty="0" smtClean="0">
                <a:ea typeface="Majalla UI"/>
                <a:cs typeface="B Nazanin" pitchFamily="2" charset="-78"/>
              </a:rPr>
              <a:t/>
            </a:r>
            <a:br>
              <a:rPr lang="fa-IR" sz="4800" b="1" dirty="0" smtClean="0">
                <a:ea typeface="Majalla UI"/>
                <a:cs typeface="B Nazanin" pitchFamily="2" charset="-78"/>
              </a:rPr>
            </a:br>
            <a:r>
              <a:rPr lang="fa-IR" sz="4000" b="1" dirty="0" smtClean="0">
                <a:ea typeface="Majalla UI"/>
                <a:cs typeface="B Nazanin" pitchFamily="2" charset="-78"/>
              </a:rPr>
              <a:t>این جریان با</a:t>
            </a:r>
            <a:r>
              <a:rPr lang="ar-SA" sz="4000" b="1" dirty="0" smtClean="0">
                <a:ea typeface="Majalla UI"/>
                <a:cs typeface="B Nazanin" pitchFamily="2" charset="-78"/>
              </a:rPr>
              <a:t>تمرکزخاص روی جذب </a:t>
            </a:r>
            <a:r>
              <a:rPr lang="ar-SA" sz="5400" b="1" dirty="0" smtClean="0">
                <a:solidFill>
                  <a:srgbClr val="C00000"/>
                </a:solidFill>
                <a:ea typeface="Majalla UI"/>
                <a:cs typeface="B Nazanin" pitchFamily="2" charset="-78"/>
              </a:rPr>
              <a:t>هیاتهای مذهبی </a:t>
            </a:r>
            <a:r>
              <a:rPr lang="fa-IR" sz="4000" b="1" dirty="0" smtClean="0">
                <a:ea typeface="Majalla UI"/>
                <a:cs typeface="B Nazanin" pitchFamily="2" charset="-78"/>
              </a:rPr>
              <a:t>،</a:t>
            </a:r>
            <a:r>
              <a:rPr lang="ar-SA" sz="4000" b="1" dirty="0" smtClean="0">
                <a:ea typeface="Majalla UI"/>
                <a:cs typeface="B Nazanin" pitchFamily="2" charset="-78"/>
              </a:rPr>
              <a:t> تزریق بودجه های کلان به بعضی از هیاتها </a:t>
            </a:r>
            <a:r>
              <a:rPr lang="fa-IR" sz="4000" b="1" dirty="0" smtClean="0">
                <a:ea typeface="Majalla UI"/>
                <a:cs typeface="B Nazanin" pitchFamily="2" charset="-78"/>
              </a:rPr>
              <a:t>،</a:t>
            </a:r>
            <a:r>
              <a:rPr lang="ar-SA" sz="4000" b="1" dirty="0" smtClean="0">
                <a:ea typeface="Majalla UI"/>
                <a:cs typeface="B Nazanin" pitchFamily="2" charset="-78"/>
              </a:rPr>
              <a:t>بدنبال ایجاد شکاف بین هیاتهای مذهبی ونظام اسلامی  وایجاد انحراف در هیاتها </a:t>
            </a:r>
            <a:r>
              <a:rPr lang="fa-IR" sz="4000" b="1" dirty="0" smtClean="0">
                <a:ea typeface="Majalla UI"/>
                <a:cs typeface="B Nazanin" pitchFamily="2" charset="-78"/>
              </a:rPr>
              <a:t>هستند</a:t>
            </a:r>
            <a:br>
              <a:rPr lang="fa-IR" sz="4000" b="1" dirty="0" smtClean="0">
                <a:ea typeface="Majalla UI"/>
                <a:cs typeface="B Nazanin" pitchFamily="2" charset="-78"/>
              </a:rPr>
            </a:br>
            <a:r>
              <a:rPr lang="fa-IR" sz="4000" b="1" dirty="0" smtClean="0">
                <a:ea typeface="Majalla UI"/>
                <a:cs typeface="B Nazanin" pitchFamily="2" charset="-78"/>
              </a:rPr>
              <a:t/>
            </a:r>
            <a:br>
              <a:rPr lang="fa-IR" sz="4000" b="1" dirty="0" smtClean="0">
                <a:ea typeface="Majalla UI"/>
                <a:cs typeface="B Nazanin" pitchFamily="2" charset="-78"/>
              </a:rPr>
            </a:br>
            <a:r>
              <a:rPr lang="ar-SA" sz="4000" b="1" dirty="0" smtClean="0">
                <a:ea typeface="Majalla UI"/>
                <a:cs typeface="B Nazanin" pitchFamily="2" charset="-78"/>
              </a:rPr>
              <a:t>ارتباط گیری با </a:t>
            </a:r>
            <a:r>
              <a:rPr lang="ar-SA" sz="4000" b="1" dirty="0" smtClean="0">
                <a:solidFill>
                  <a:srgbClr val="C00000"/>
                </a:solidFill>
                <a:ea typeface="Majalla UI"/>
                <a:cs typeface="B Nazanin" pitchFamily="2" charset="-78"/>
              </a:rPr>
              <a:t>مداحان ومنبری های معروف کشور </a:t>
            </a:r>
            <a:r>
              <a:rPr lang="ar-SA" sz="4000" b="1" dirty="0" smtClean="0">
                <a:ea typeface="Majalla UI"/>
                <a:cs typeface="B Nazanin" pitchFamily="2" charset="-78"/>
              </a:rPr>
              <a:t>با صرف پولهای کلان</a:t>
            </a:r>
            <a:r>
              <a:rPr lang="fa-IR" sz="4800" b="1" dirty="0" smtClean="0">
                <a:ea typeface="Majalla UI"/>
                <a:cs typeface="B Nazanin" pitchFamily="2" charset="-78"/>
              </a:rPr>
              <a:t/>
            </a:r>
            <a:br>
              <a:rPr lang="fa-IR" sz="4800" b="1" dirty="0" smtClean="0">
                <a:ea typeface="Majalla UI"/>
                <a:cs typeface="B Nazanin" pitchFamily="2" charset="-78"/>
              </a:rPr>
            </a:br>
            <a:endParaRPr lang="fa-IR" sz="4800" b="1" dirty="0" smtClean="0">
              <a:ea typeface="Majalla UI"/>
              <a:cs typeface="B Nazanin" pitchFamily="2" charset="-78"/>
            </a:endParaRPr>
          </a:p>
        </p:txBody>
      </p:sp>
    </p:spTree>
  </p:cSld>
  <p:clrMapOvr>
    <a:masterClrMapping/>
  </p:clrMapOvr>
  <p:transition>
    <p:pull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555625" y="0"/>
            <a:ext cx="10972800" cy="874713"/>
          </a:xfrm>
        </p:spPr>
        <p:txBody>
          <a:bodyPr/>
          <a:lstStyle/>
          <a:p>
            <a:pPr algn="ctr"/>
            <a:r>
              <a:rPr lang="fa-IR" sz="4400" b="1" dirty="0" smtClean="0">
                <a:solidFill>
                  <a:schemeClr val="tx1"/>
                </a:solidFill>
                <a:ea typeface="Majalla UI"/>
                <a:cs typeface="B Nazanin" pitchFamily="2" charset="-78"/>
              </a:rPr>
              <a:t>از حوزه علمیه به هیئت </a:t>
            </a:r>
            <a:endParaRPr lang="fa-IR" sz="4400" dirty="0" smtClean="0">
              <a:solidFill>
                <a:schemeClr val="tx1"/>
              </a:solidFill>
              <a:ea typeface="Majalla UI"/>
              <a:cs typeface="B Nazanin" pitchFamily="2" charset="-78"/>
            </a:endParaRPr>
          </a:p>
        </p:txBody>
      </p:sp>
      <p:sp>
        <p:nvSpPr>
          <p:cNvPr id="69635" name="Content Placeholder 2"/>
          <p:cNvSpPr>
            <a:spLocks noGrp="1"/>
          </p:cNvSpPr>
          <p:nvPr>
            <p:ph idx="1"/>
          </p:nvPr>
        </p:nvSpPr>
        <p:spPr>
          <a:xfrm>
            <a:off x="0" y="820738"/>
            <a:ext cx="12192000" cy="6037262"/>
          </a:xfrm>
        </p:spPr>
        <p:txBody>
          <a:bodyPr/>
          <a:lstStyle/>
          <a:p>
            <a:r>
              <a:rPr lang="fa-IR" sz="2400" b="1" smtClean="0">
                <a:ea typeface="Majalla UI"/>
                <a:cs typeface="B Nazanin" pitchFamily="2" charset="-78"/>
              </a:rPr>
              <a:t>این جریان  با راه اندازی تعدادی مدرسه آموزشی در کشور های اسلامی ،در صدد جذب جوانان برآمده تا آنهارا از اول به صورت افرادی متعصب بار آورد وعامل اختلاف شیعه و سنی شوند در شرایطی که جهان اسلام نیاز به وحدت جدی دارد.</a:t>
            </a:r>
            <a:endParaRPr lang="en-US" sz="2400" smtClean="0">
              <a:cs typeface="B Nazanin" pitchFamily="2" charset="-78"/>
            </a:endParaRPr>
          </a:p>
          <a:p>
            <a:r>
              <a:rPr lang="fa-IR" sz="2400" b="1" smtClean="0">
                <a:ea typeface="Majalla UI"/>
                <a:cs typeface="B Nazanin" pitchFamily="2" charset="-78"/>
              </a:rPr>
              <a:t>در ایران این جریان،مدتی در حوزه علمیه سرمایه گذاری کرد اما موفقیت چندانی به دست نیاورد. لذا،سراغ هیئات های مذهبی رفتند.سال گذشته در سراسر کشور با برنامه ریزی به هیئات هایی نیز </a:t>
            </a:r>
            <a:r>
              <a:rPr lang="fa-IR" sz="2400" b="1" smtClean="0">
                <a:solidFill>
                  <a:srgbClr val="FF0000"/>
                </a:solidFill>
                <a:ea typeface="Majalla UI"/>
                <a:cs typeface="B Nazanin" pitchFamily="2" charset="-78"/>
              </a:rPr>
              <a:t>کمک مالی </a:t>
            </a:r>
            <a:r>
              <a:rPr lang="fa-IR" sz="2400" b="1" smtClean="0">
                <a:ea typeface="Majalla UI"/>
                <a:cs typeface="B Nazanin" pitchFamily="2" charset="-78"/>
              </a:rPr>
              <a:t>کردند.</a:t>
            </a:r>
          </a:p>
          <a:p>
            <a:r>
              <a:rPr lang="fa-IR" sz="2400" b="1" smtClean="0">
                <a:ea typeface="Majalla UI"/>
                <a:cs typeface="B Nazanin" pitchFamily="2" charset="-78"/>
              </a:rPr>
              <a:t>. سال گذشته بعضی از عوامل این جریان جلسه ای را در قم برگزارو عده ای از شعرا را دعوت کردند.به یکی از شعرا صله های سنگین دادند تا در مضامینی مورد نظرآنها،شعر بگوید.آنها می خواهند فضای فکری را به آن سمت ببرند. </a:t>
            </a:r>
          </a:p>
          <a:p>
            <a:r>
              <a:rPr lang="fa-IR" sz="2400" b="1" smtClean="0">
                <a:ea typeface="Majalla UI"/>
                <a:cs typeface="B Nazanin" pitchFamily="2" charset="-78"/>
              </a:rPr>
              <a:t>درهیئات ها روی گروه های </a:t>
            </a:r>
            <a:r>
              <a:rPr lang="fa-IR" sz="2400" b="1" smtClean="0">
                <a:solidFill>
                  <a:srgbClr val="C00000"/>
                </a:solidFill>
                <a:ea typeface="Majalla UI"/>
                <a:cs typeface="B Nazanin" pitchFamily="2" charset="-78"/>
              </a:rPr>
              <a:t>جوان و نوجوان </a:t>
            </a:r>
            <a:r>
              <a:rPr lang="fa-IR" sz="2400" b="1" smtClean="0">
                <a:ea typeface="Majalla UI"/>
                <a:cs typeface="B Nazanin" pitchFamily="2" charset="-78"/>
              </a:rPr>
              <a:t>کار می کنند و به صورت ویژه  به جوانان بها میدهند.</a:t>
            </a:r>
            <a:endParaRPr lang="en-US" sz="2400" smtClean="0">
              <a:cs typeface="B Nazanin" pitchFamily="2" charset="-78"/>
            </a:endParaRPr>
          </a:p>
          <a:p>
            <a:r>
              <a:rPr lang="fa-IR" sz="2400" b="1" smtClean="0">
                <a:ea typeface="Majalla UI"/>
                <a:cs typeface="B Nazanin" pitchFamily="2" charset="-78"/>
              </a:rPr>
              <a:t>به </a:t>
            </a:r>
            <a:r>
              <a:rPr lang="fa-IR" sz="2400" b="1" smtClean="0">
                <a:solidFill>
                  <a:srgbClr val="C00000"/>
                </a:solidFill>
                <a:ea typeface="Majalla UI"/>
                <a:cs typeface="B Nazanin" pitchFamily="2" charset="-78"/>
              </a:rPr>
              <a:t>همسایه های اطراف هیئت و فقرا سرکشی </a:t>
            </a:r>
            <a:r>
              <a:rPr lang="fa-IR" sz="2400" b="1" smtClean="0">
                <a:ea typeface="Majalla UI"/>
                <a:cs typeface="B Nazanin" pitchFamily="2" charset="-78"/>
              </a:rPr>
              <a:t>می کنند تا آنها را به سمت خود بکشانند.</a:t>
            </a:r>
            <a:endParaRPr lang="en-US" sz="2400" smtClean="0">
              <a:cs typeface="B Nazanin" pitchFamily="2" charset="-78"/>
            </a:endParaRPr>
          </a:p>
          <a:p>
            <a:r>
              <a:rPr lang="fa-IR" sz="2400" b="1" smtClean="0">
                <a:ea typeface="Majalla UI"/>
                <a:cs typeface="B Nazanin" pitchFamily="2" charset="-78"/>
              </a:rPr>
              <a:t>به دنبال این هستند که برای شهادت برخی ائمه یک هفته راتعطیل کنند و یک هفته پیاده روی راه بیندازند و در خیابان ها هیئت بگیرند.اینها می خواستند برای شهادت برخی از ائمه مانند امام صادق (ع) و امام باقر(ع) هفته صادقیه و هفته باقریه و حتی دهه ی محسنیه بر پا کنند.</a:t>
            </a:r>
            <a:endParaRPr lang="en-US" sz="2400" smtClean="0">
              <a:cs typeface="B Nazanin" pitchFamily="2" charset="-78"/>
            </a:endParaRPr>
          </a:p>
          <a:p>
            <a:endParaRPr lang="en-US" smtClean="0">
              <a:cs typeface="B Nazanin" pitchFamily="2" charset="-78"/>
            </a:endParaRPr>
          </a:p>
          <a:p>
            <a:endParaRPr lang="fa-IR" smtClean="0">
              <a:ea typeface="Majalla UI"/>
              <a:cs typeface="B Nazanin" pitchFamily="2" charset="-78"/>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5"/>
          <p:cNvSpPr>
            <a:spLocks noGrp="1"/>
          </p:cNvSpPr>
          <p:nvPr>
            <p:ph type="title"/>
          </p:nvPr>
        </p:nvSpPr>
        <p:spPr>
          <a:xfrm>
            <a:off x="622300" y="180975"/>
            <a:ext cx="10972800" cy="615950"/>
          </a:xfrm>
        </p:spPr>
        <p:txBody>
          <a:bodyPr/>
          <a:lstStyle/>
          <a:p>
            <a:pPr algn="ctr"/>
            <a:r>
              <a:rPr lang="fa-IR" sz="6000" b="1" dirty="0" smtClean="0">
                <a:cs typeface="B Nazanin" pitchFamily="2" charset="-78"/>
              </a:rPr>
              <a:t>دانشمند از منبری ها</a:t>
            </a:r>
          </a:p>
        </p:txBody>
      </p:sp>
      <p:sp>
        <p:nvSpPr>
          <p:cNvPr id="70659" name="Content Placeholder 6"/>
          <p:cNvSpPr>
            <a:spLocks noGrp="1"/>
          </p:cNvSpPr>
          <p:nvPr>
            <p:ph sz="half" idx="1"/>
          </p:nvPr>
        </p:nvSpPr>
        <p:spPr>
          <a:xfrm>
            <a:off x="609600" y="1920875"/>
            <a:ext cx="5384800" cy="4433888"/>
          </a:xfrm>
        </p:spPr>
        <p:txBody>
          <a:bodyPr/>
          <a:lstStyle/>
          <a:p>
            <a:endParaRPr lang="fa-IR" smtClean="0">
              <a:ea typeface="Majalla UI"/>
            </a:endParaRPr>
          </a:p>
        </p:txBody>
      </p:sp>
      <p:pic>
        <p:nvPicPr>
          <p:cNvPr id="9" name="New - دانشمند.mpg">
            <a:hlinkClick r:id="" action="ppaction://media"/>
          </p:cNvPr>
          <p:cNvPicPr>
            <a:picLocks noGrp="1" noRot="1" noChangeAspect="1"/>
          </p:cNvPicPr>
          <p:nvPr>
            <p:ph sz="half" idx="2"/>
            <a:videoFile r:link="rId1"/>
          </p:nvPr>
        </p:nvPicPr>
        <p:blipFill>
          <a:blip r:embed="rId3">
            <a:extLst>
              <a:ext uri="{28A0092B-C50C-407E-A947-70E740481C1C}">
                <a14:useLocalDpi xmlns:a14="http://schemas.microsoft.com/office/drawing/2010/main" val="0"/>
              </a:ext>
            </a:extLst>
          </a:blip>
          <a:srcRect/>
          <a:stretch>
            <a:fillRect/>
          </a:stretch>
        </p:blipFill>
        <p:spPr>
          <a:xfrm>
            <a:off x="5251450" y="769938"/>
            <a:ext cx="7745413" cy="6088062"/>
          </a:xfrm>
        </p:spPr>
      </p:pic>
      <p:pic>
        <p:nvPicPr>
          <p:cNvPr id="70661" name="Picture 2" descr="شیخ شهـرام دانشمـند معـروف به مهـدی دانشمـندsdgjklkjhgf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6925"/>
            <a:ext cx="5238750" cy="606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097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220663" y="854075"/>
            <a:ext cx="11744325"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rtl="1"/>
            <a:r>
              <a:rPr lang="fa-IR" sz="2800">
                <a:ea typeface="Times New Roman" pitchFamily="18" charset="0"/>
                <a:cs typeface="Arial" pitchFamily="34" charset="0"/>
              </a:rPr>
              <a:t>  </a:t>
            </a:r>
            <a:r>
              <a:rPr lang="ar-SA" sz="2800">
                <a:ea typeface="Times New Roman" pitchFamily="18" charset="0"/>
                <a:cs typeface="Arial" pitchFamily="34" charset="0"/>
              </a:rPr>
              <a:t>تاکنون دهها حوزه علمیه در سراسر جهان برای تربیت طلاب همسو با این جریان راه اندازی شده است</a:t>
            </a:r>
            <a:r>
              <a:rPr lang="fa-IR" sz="1600">
                <a:ea typeface="Times New Roman" pitchFamily="18" charset="0"/>
                <a:cs typeface="Arial" pitchFamily="34" charset="0"/>
              </a:rPr>
              <a:t> </a:t>
            </a:r>
            <a:r>
              <a:rPr lang="ar-SA" sz="2800">
                <a:ea typeface="Times New Roman" pitchFamily="18" charset="0"/>
                <a:cs typeface="Arial" pitchFamily="34" charset="0"/>
              </a:rPr>
              <a:t>یکی از این موسسات </a:t>
            </a:r>
            <a:r>
              <a:rPr lang="ar-SA" sz="2800" b="1">
                <a:solidFill>
                  <a:srgbClr val="C00000"/>
                </a:solidFill>
                <a:ea typeface="Times New Roman" pitchFamily="18" charset="0"/>
                <a:cs typeface="Arial" pitchFamily="34" charset="0"/>
              </a:rPr>
              <a:t>درمرکز تخصصی دفاع از حقوق تشیع در آمریکا در شهر واشنگتن تاسیس شده که ضمن همکاری با سازمان ملل به دنبال فشار بر ایران است</a:t>
            </a:r>
            <a:endParaRPr lang="en-US" sz="1600" b="1">
              <a:solidFill>
                <a:srgbClr val="C00000"/>
              </a:solidFill>
              <a:ea typeface="Times New Roman" pitchFamily="18" charset="0"/>
              <a:cs typeface="Arial" pitchFamily="34" charset="0"/>
            </a:endParaRPr>
          </a:p>
          <a:p>
            <a:pPr algn="r" rtl="1"/>
            <a:r>
              <a:rPr lang="ar-SA" sz="2800" b="1">
                <a:ea typeface="Times New Roman" pitchFamily="18" charset="0"/>
                <a:cs typeface="Arial" pitchFamily="34" charset="0"/>
              </a:rPr>
              <a:t>حسینیه امام صادق ع </a:t>
            </a:r>
            <a:r>
              <a:rPr lang="ar-SA" sz="2800">
                <a:ea typeface="Times New Roman" pitchFamily="18" charset="0"/>
                <a:cs typeface="Arial" pitchFamily="34" charset="0"/>
              </a:rPr>
              <a:t>دریک ساختمان قدیمی در شهر دیترویت آمریکا(که در اصل کلیسا بوده) توسط بنیاد سید صادق شیرازی راه اندازی شده</a:t>
            </a:r>
            <a:endParaRPr lang="en-US" sz="1600">
              <a:ea typeface="Times New Roman" pitchFamily="18" charset="0"/>
              <a:cs typeface="Arial" pitchFamily="34" charset="0"/>
            </a:endParaRPr>
          </a:p>
          <a:p>
            <a:pPr algn="r" rtl="1"/>
            <a:r>
              <a:rPr lang="ar-SA" sz="2800">
                <a:ea typeface="Times New Roman" pitchFamily="18" charset="0"/>
                <a:cs typeface="Arial" pitchFamily="34" charset="0"/>
              </a:rPr>
              <a:t>*</a:t>
            </a:r>
            <a:r>
              <a:rPr lang="ar-SA" sz="2800" b="1">
                <a:ea typeface="Times New Roman" pitchFamily="18" charset="0"/>
                <a:cs typeface="Arial" pitchFamily="34" charset="0"/>
              </a:rPr>
              <a:t>موسسه حضرت رسول اکرم ص </a:t>
            </a:r>
            <a:r>
              <a:rPr lang="ar-SA" sz="2800">
                <a:ea typeface="Times New Roman" pitchFamily="18" charset="0"/>
                <a:cs typeface="Arial" pitchFamily="34" charset="0"/>
              </a:rPr>
              <a:t>وظیفه تهیه کتب ونشریات زیر نظر دفتر بیت سید صادق شیرازی را به عهده دارد قابل توجه این است که توزیع این کتب رایگان است</a:t>
            </a:r>
            <a:endParaRPr lang="en-US" sz="1600">
              <a:ea typeface="Times New Roman" pitchFamily="18" charset="0"/>
              <a:cs typeface="Arial" pitchFamily="34" charset="0"/>
            </a:endParaRPr>
          </a:p>
          <a:p>
            <a:pPr algn="r" rtl="1"/>
            <a:r>
              <a:rPr lang="ar-SA" sz="2800">
                <a:ea typeface="Times New Roman" pitchFamily="18" charset="0"/>
                <a:cs typeface="Arial" pitchFamily="34" charset="0"/>
              </a:rPr>
              <a:t>*مجله تصویری </a:t>
            </a:r>
            <a:r>
              <a:rPr lang="ar-SA" sz="2800" b="1">
                <a:solidFill>
                  <a:srgbClr val="C00000"/>
                </a:solidFill>
                <a:ea typeface="Times New Roman" pitchFamily="18" charset="0"/>
                <a:cs typeface="Arial" pitchFamily="34" charset="0"/>
              </a:rPr>
              <a:t>افق مرجعیت</a:t>
            </a:r>
            <a:endParaRPr lang="en-US" sz="1600" b="1">
              <a:solidFill>
                <a:srgbClr val="C00000"/>
              </a:solidFill>
              <a:ea typeface="Times New Roman" pitchFamily="18" charset="0"/>
              <a:cs typeface="Arial" pitchFamily="34" charset="0"/>
            </a:endParaRPr>
          </a:p>
          <a:p>
            <a:pPr algn="r" rtl="1"/>
            <a:r>
              <a:rPr lang="ar-SA" sz="2800">
                <a:ea typeface="Times New Roman" pitchFamily="18" charset="0"/>
                <a:cs typeface="Arial" pitchFamily="34" charset="0"/>
              </a:rPr>
              <a:t>*</a:t>
            </a:r>
            <a:r>
              <a:rPr lang="ar-SA" sz="2800" b="1">
                <a:ea typeface="Times New Roman" pitchFamily="18" charset="0"/>
                <a:cs typeface="Arial" pitchFamily="34" charset="0"/>
              </a:rPr>
              <a:t>شبکه جهانی امام صادق ع </a:t>
            </a:r>
            <a:r>
              <a:rPr lang="ar-SA" sz="2800">
                <a:ea typeface="Times New Roman" pitchFamily="18" charset="0"/>
                <a:cs typeface="Arial" pitchFamily="34" charset="0"/>
              </a:rPr>
              <a:t>(اولین حوزه علمیه ماهواره ای)</a:t>
            </a:r>
            <a:endParaRPr lang="en-US" sz="1600">
              <a:ea typeface="Times New Roman" pitchFamily="18" charset="0"/>
              <a:cs typeface="Arial" pitchFamily="34" charset="0"/>
            </a:endParaRPr>
          </a:p>
          <a:p>
            <a:pPr algn="r" rtl="1"/>
            <a:r>
              <a:rPr lang="ar-SA" sz="2800">
                <a:ea typeface="Times New Roman" pitchFamily="18" charset="0"/>
                <a:cs typeface="Arial" pitchFamily="34" charset="0"/>
              </a:rPr>
              <a:t>*- </a:t>
            </a:r>
            <a:r>
              <a:rPr lang="ar-SA" sz="2800" b="1">
                <a:ea typeface="Times New Roman" pitchFamily="18" charset="0"/>
                <a:cs typeface="Arial" pitchFamily="34" charset="0"/>
              </a:rPr>
              <a:t>صندوق قرض الحسنه سیدالشهداع  </a:t>
            </a:r>
            <a:r>
              <a:rPr lang="ar-SA" sz="2800">
                <a:ea typeface="Times New Roman" pitchFamily="18" charset="0"/>
                <a:cs typeface="Arial" pitchFamily="34" charset="0"/>
              </a:rPr>
              <a:t>،</a:t>
            </a:r>
            <a:r>
              <a:rPr lang="ar-SA" sz="2800" b="1">
                <a:solidFill>
                  <a:srgbClr val="C00000"/>
                </a:solidFill>
                <a:ea typeface="Times New Roman" pitchFamily="18" charset="0"/>
                <a:cs typeface="Arial" pitchFamily="34" charset="0"/>
              </a:rPr>
              <a:t>جوادالائمه قم </a:t>
            </a:r>
            <a:r>
              <a:rPr lang="ar-SA" sz="2800">
                <a:ea typeface="Times New Roman" pitchFamily="18" charset="0"/>
                <a:cs typeface="Arial" pitchFamily="34" charset="0"/>
              </a:rPr>
              <a:t>،</a:t>
            </a:r>
            <a:r>
              <a:rPr lang="ar-SA" sz="2800" b="1">
                <a:ea typeface="Times New Roman" pitchFamily="18" charset="0"/>
                <a:cs typeface="Arial" pitchFamily="34" charset="0"/>
              </a:rPr>
              <a:t>کهک قم </a:t>
            </a:r>
            <a:r>
              <a:rPr lang="ar-SA" sz="2800">
                <a:solidFill>
                  <a:srgbClr val="C00000"/>
                </a:solidFill>
                <a:ea typeface="Times New Roman" pitchFamily="18" charset="0"/>
                <a:cs typeface="Arial" pitchFamily="34" charset="0"/>
              </a:rPr>
              <a:t>وحسین بن علی مشهد </a:t>
            </a:r>
            <a:r>
              <a:rPr lang="ar-SA" sz="2800">
                <a:ea typeface="Times New Roman" pitchFamily="18" charset="0"/>
                <a:cs typeface="Arial" pitchFamily="34" charset="0"/>
              </a:rPr>
              <a:t>توسط این جریان اداره میشود</a:t>
            </a:r>
            <a:endParaRPr lang="fa-IR" sz="2800">
              <a:ea typeface="Times New Roman" pitchFamily="18" charset="0"/>
              <a:cs typeface="Arial" pitchFamily="34" charset="0"/>
            </a:endParaRPr>
          </a:p>
          <a:p>
            <a:pPr algn="r" rtl="1"/>
            <a:endParaRPr lang="en-US" sz="1600">
              <a:ea typeface="Times New Roman" pitchFamily="18" charset="0"/>
              <a:cs typeface="Arial" pitchFamily="34" charset="0"/>
            </a:endParaRPr>
          </a:p>
        </p:txBody>
      </p:sp>
      <p:sp>
        <p:nvSpPr>
          <p:cNvPr id="71683" name="Title 5"/>
          <p:cNvSpPr>
            <a:spLocks noGrp="1"/>
          </p:cNvSpPr>
          <p:nvPr>
            <p:ph type="title"/>
          </p:nvPr>
        </p:nvSpPr>
        <p:spPr>
          <a:xfrm>
            <a:off x="609600" y="0"/>
            <a:ext cx="10972800" cy="731838"/>
          </a:xfrm>
        </p:spPr>
        <p:txBody>
          <a:bodyPr/>
          <a:lstStyle/>
          <a:p>
            <a:pPr algn="ctr"/>
            <a:r>
              <a:rPr lang="ar-SA" sz="4400" b="1" dirty="0" smtClean="0">
                <a:solidFill>
                  <a:schemeClr val="tx1"/>
                </a:solidFill>
                <a:ea typeface="Times New Roman" pitchFamily="18" charset="0"/>
                <a:cs typeface="B Nazanin" pitchFamily="2" charset="-78"/>
              </a:rPr>
              <a:t>راه اندازی وتاسیس موسسات فرهنگی ومدارس علمیه</a:t>
            </a:r>
            <a:endParaRPr lang="fa-IR" sz="4400" b="1" dirty="0" smtClean="0">
              <a:ea typeface="Times New Roman" pitchFamily="18" charset="0"/>
              <a:cs typeface="B Nazanin" pitchFamily="2" charset="-78"/>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5778">
                                            <p:txEl>
                                              <p:pRg st="0" end="0"/>
                                            </p:txEl>
                                          </p:spTgt>
                                        </p:tgtEl>
                                        <p:attrNameLst>
                                          <p:attrName>style.visibility</p:attrName>
                                        </p:attrNameLst>
                                      </p:cBhvr>
                                      <p:to>
                                        <p:strVal val="visible"/>
                                      </p:to>
                                    </p:set>
                                    <p:animEffect transition="in" filter="box(in)">
                                      <p:cBhvr>
                                        <p:cTn id="7" dur="500"/>
                                        <p:tgtEl>
                                          <p:spTgt spid="757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5778">
                                            <p:txEl>
                                              <p:pRg st="1" end="1"/>
                                            </p:txEl>
                                          </p:spTgt>
                                        </p:tgtEl>
                                        <p:attrNameLst>
                                          <p:attrName>style.visibility</p:attrName>
                                        </p:attrNameLst>
                                      </p:cBhvr>
                                      <p:to>
                                        <p:strVal val="visible"/>
                                      </p:to>
                                    </p:set>
                                    <p:animEffect transition="in" filter="box(in)">
                                      <p:cBhvr>
                                        <p:cTn id="12" dur="500"/>
                                        <p:tgtEl>
                                          <p:spTgt spid="7577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75778">
                                            <p:txEl>
                                              <p:pRg st="2" end="2"/>
                                            </p:txEl>
                                          </p:spTgt>
                                        </p:tgtEl>
                                        <p:attrNameLst>
                                          <p:attrName>style.visibility</p:attrName>
                                        </p:attrNameLst>
                                      </p:cBhvr>
                                      <p:to>
                                        <p:strVal val="visible"/>
                                      </p:to>
                                    </p:set>
                                    <p:animEffect transition="in" filter="box(in)">
                                      <p:cBhvr>
                                        <p:cTn id="17" dur="500"/>
                                        <p:tgtEl>
                                          <p:spTgt spid="7577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75778">
                                            <p:txEl>
                                              <p:pRg st="3" end="3"/>
                                            </p:txEl>
                                          </p:spTgt>
                                        </p:tgtEl>
                                        <p:attrNameLst>
                                          <p:attrName>style.visibility</p:attrName>
                                        </p:attrNameLst>
                                      </p:cBhvr>
                                      <p:to>
                                        <p:strVal val="visible"/>
                                      </p:to>
                                    </p:set>
                                    <p:animEffect transition="in" filter="box(in)">
                                      <p:cBhvr>
                                        <p:cTn id="22" dur="500"/>
                                        <p:tgtEl>
                                          <p:spTgt spid="7577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75778">
                                            <p:txEl>
                                              <p:pRg st="4" end="4"/>
                                            </p:txEl>
                                          </p:spTgt>
                                        </p:tgtEl>
                                        <p:attrNameLst>
                                          <p:attrName>style.visibility</p:attrName>
                                        </p:attrNameLst>
                                      </p:cBhvr>
                                      <p:to>
                                        <p:strVal val="visible"/>
                                      </p:to>
                                    </p:set>
                                    <p:animEffect transition="in" filter="box(in)">
                                      <p:cBhvr>
                                        <p:cTn id="27" dur="500"/>
                                        <p:tgtEl>
                                          <p:spTgt spid="7577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75778">
                                            <p:txEl>
                                              <p:pRg st="5" end="5"/>
                                            </p:txEl>
                                          </p:spTgt>
                                        </p:tgtEl>
                                        <p:attrNameLst>
                                          <p:attrName>style.visibility</p:attrName>
                                        </p:attrNameLst>
                                      </p:cBhvr>
                                      <p:to>
                                        <p:strVal val="visible"/>
                                      </p:to>
                                    </p:set>
                                    <p:animEffect transition="in" filter="box(in)">
                                      <p:cBhvr>
                                        <p:cTn id="32" dur="500"/>
                                        <p:tgtEl>
                                          <p:spTgt spid="7577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7" y="2"/>
            <a:ext cx="11416145" cy="1094509"/>
          </a:xfrm>
          <a:ln>
            <a:miter lim="800000"/>
            <a:headEnd/>
            <a:tailEnd/>
          </a:ln>
        </p:spPr>
        <p:style>
          <a:lnRef idx="1">
            <a:schemeClr val="dk1"/>
          </a:lnRef>
          <a:fillRef idx="2">
            <a:schemeClr val="dk1"/>
          </a:fillRef>
          <a:effectRef idx="1">
            <a:schemeClr val="dk1"/>
          </a:effectRef>
          <a:fontRef idx="minor">
            <a:schemeClr val="dk1"/>
          </a:fontRef>
        </p:style>
        <p:txBody>
          <a:bodyPr>
            <a:noAutofit/>
          </a:bodyPr>
          <a:lstStyle/>
          <a:p>
            <a:pPr algn="ctr" eaLnBrk="1" fontAlgn="auto" hangingPunct="1">
              <a:spcAft>
                <a:spcPts val="0"/>
              </a:spcAft>
              <a:defRPr/>
            </a:pPr>
            <a:r>
              <a:rPr lang="fa-IR" sz="8000" dirty="0" smtClean="0">
                <a:cs typeface="B Nazanin" pitchFamily="2" charset="-78"/>
              </a:rPr>
              <a:t>استکبار رسانه ای</a:t>
            </a:r>
            <a:endParaRPr lang="fa-IR" sz="8000" dirty="0">
              <a:cs typeface="B Nazanin" pitchFamily="2" charset="-78"/>
            </a:endParaRPr>
          </a:p>
        </p:txBody>
      </p:sp>
      <p:pic>
        <p:nvPicPr>
          <p:cNvPr id="4" name="Content Placeholder 3" descr="www.andycarvin.comarchivestravel_350o2.jpg"/>
          <p:cNvPicPr>
            <a:picLocks noGrp="1" noChangeAspect="1"/>
          </p:cNvPicPr>
          <p:nvPr>
            <p:ph idx="1"/>
          </p:nvPr>
        </p:nvPicPr>
        <p:blipFill>
          <a:blip r:embed="rId2"/>
          <a:stretch>
            <a:fillRect/>
          </a:stretch>
        </p:blipFill>
        <p:spPr>
          <a:xfrm>
            <a:off x="0" y="1233057"/>
            <a:ext cx="11582400" cy="5624945"/>
          </a:xfrm>
          <a:effectLst>
            <a:softEdge rad="112500"/>
          </a:effectLst>
        </p:spPr>
      </p:pic>
      <p:pic>
        <p:nvPicPr>
          <p:cNvPr id="5" name="Picture 4" descr="n00001370-b.gif"/>
          <p:cNvPicPr>
            <a:picLocks noChangeAspect="1"/>
          </p:cNvPicPr>
          <p:nvPr/>
        </p:nvPicPr>
        <p:blipFill>
          <a:blip r:embed="rId3"/>
          <a:stretch>
            <a:fillRect/>
          </a:stretch>
        </p:blipFill>
        <p:spPr>
          <a:xfrm>
            <a:off x="6539346" y="1233055"/>
            <a:ext cx="5126183" cy="541910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lightRig rig="twoPt" dir="t">
              <a:rot lat="0" lon="0" rev="7200000"/>
            </a:lightRig>
          </a:scene3d>
          <a:sp3d prstMaterial="matte">
            <a:bevelT w="22860" h="12700"/>
            <a:contourClr>
              <a:srgbClr val="FFFFFF"/>
            </a:contourClr>
          </a:sp3d>
        </p:spPr>
      </p:pic>
      <p:pic>
        <p:nvPicPr>
          <p:cNvPr id="6" name="Picture 2"/>
          <p:cNvPicPr>
            <a:picLocks noChangeAspect="1" noChangeArrowheads="1"/>
          </p:cNvPicPr>
          <p:nvPr/>
        </p:nvPicPr>
        <p:blipFill>
          <a:blip r:embed="rId4"/>
          <a:srcRect/>
          <a:stretch>
            <a:fillRect/>
          </a:stretch>
        </p:blipFill>
        <p:spPr bwMode="auto">
          <a:xfrm>
            <a:off x="1" y="3570651"/>
            <a:ext cx="5444836" cy="3287351"/>
          </a:xfrm>
          <a:prstGeom prst="rect">
            <a:avLst/>
          </a:prstGeom>
          <a:noFill/>
          <a:ln w="9525">
            <a:noFill/>
            <a:miter lim="800000"/>
            <a:headEnd/>
            <a:tailEnd/>
          </a:ln>
          <a:effectLst/>
          <a:scene3d>
            <a:camera prst="perspectiveContrastingLeftFacing"/>
            <a:lightRig rig="threePt" dir="t"/>
          </a:scene3d>
        </p:spPr>
      </p:pic>
      <p:pic>
        <p:nvPicPr>
          <p:cNvPr id="7" name="Picture 6" descr="7507mahvareh.jpg"/>
          <p:cNvPicPr>
            <a:picLocks noChangeAspect="1"/>
          </p:cNvPicPr>
          <p:nvPr/>
        </p:nvPicPr>
        <p:blipFill>
          <a:blip r:embed="rId5"/>
          <a:stretch>
            <a:fillRect/>
          </a:stretch>
        </p:blipFill>
        <p:spPr>
          <a:xfrm>
            <a:off x="2389909" y="1550399"/>
            <a:ext cx="4495800" cy="3810000"/>
          </a:xfrm>
          <a:prstGeom prst="roundRect">
            <a:avLst>
              <a:gd name="adj" fmla="val 16667"/>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3"/>
          <p:cNvSpPr>
            <a:spLocks noGrp="1"/>
          </p:cNvSpPr>
          <p:nvPr>
            <p:ph type="title"/>
          </p:nvPr>
        </p:nvSpPr>
        <p:spPr>
          <a:xfrm>
            <a:off x="622300" y="168275"/>
            <a:ext cx="10972800" cy="668338"/>
          </a:xfrm>
        </p:spPr>
        <p:txBody>
          <a:bodyPr/>
          <a:lstStyle/>
          <a:p>
            <a:r>
              <a:rPr lang="ar-SA" sz="5400" b="1" dirty="0" smtClean="0">
                <a:solidFill>
                  <a:schemeClr val="tx1"/>
                </a:solidFill>
                <a:ea typeface="Times New Roman" pitchFamily="18" charset="0"/>
                <a:cs typeface="B Nazanin" pitchFamily="2" charset="-78"/>
              </a:rPr>
              <a:t>تقویت وراه اندازی شبکه های ماهواره ای</a:t>
            </a:r>
            <a:endParaRPr lang="fa-IR" b="1" dirty="0" smtClean="0">
              <a:solidFill>
                <a:schemeClr val="tx1"/>
              </a:solidFill>
              <a:ea typeface="Times New Roman" pitchFamily="18" charset="0"/>
              <a:cs typeface="B Nazanin" pitchFamily="2" charset="-78"/>
            </a:endParaRPr>
          </a:p>
        </p:txBody>
      </p:sp>
      <p:sp>
        <p:nvSpPr>
          <p:cNvPr id="73731" name="Text Placeholder 6"/>
          <p:cNvSpPr>
            <a:spLocks noGrp="1"/>
          </p:cNvSpPr>
          <p:nvPr>
            <p:ph type="body" sz="half" idx="3"/>
          </p:nvPr>
        </p:nvSpPr>
        <p:spPr>
          <a:xfrm>
            <a:off x="6310313" y="1403350"/>
            <a:ext cx="5389562" cy="1604963"/>
          </a:xfrm>
        </p:spPr>
        <p:txBody>
          <a:bodyPr/>
          <a:lstStyle/>
          <a:p>
            <a:r>
              <a:rPr lang="ar-SA" sz="3600" smtClean="0">
                <a:solidFill>
                  <a:schemeClr val="tx1"/>
                </a:solidFill>
                <a:ea typeface="Times New Roman" pitchFamily="18" charset="0"/>
                <a:cs typeface="B Nazanin" pitchFamily="2" charset="-78"/>
              </a:rPr>
              <a:t>شبکه جهانی امام حسین ع 1و2و3</a:t>
            </a:r>
            <a:endParaRPr lang="fa-IR" sz="3600" smtClean="0">
              <a:solidFill>
                <a:schemeClr val="tx1"/>
              </a:solidFill>
              <a:ea typeface="Times New Roman" pitchFamily="18" charset="0"/>
              <a:cs typeface="B Nazanin" pitchFamily="2" charset="-78"/>
            </a:endParaRPr>
          </a:p>
          <a:p>
            <a:r>
              <a:rPr lang="ar-SA" sz="3600" smtClean="0">
                <a:solidFill>
                  <a:schemeClr val="tx1"/>
                </a:solidFill>
                <a:ea typeface="Times New Roman" pitchFamily="18" charset="0"/>
                <a:cs typeface="B Nazanin" pitchFamily="2" charset="-78"/>
              </a:rPr>
              <a:t>(فارسی انگلیسی وعربی)</a:t>
            </a:r>
            <a:endParaRPr lang="fa-IR" sz="3600" smtClean="0">
              <a:solidFill>
                <a:schemeClr val="tx1"/>
              </a:solidFill>
              <a:ea typeface="Times New Roman" pitchFamily="18" charset="0"/>
              <a:cs typeface="B Nazanin" pitchFamily="2" charset="-78"/>
            </a:endParaRPr>
          </a:p>
        </p:txBody>
      </p:sp>
      <p:sp>
        <p:nvSpPr>
          <p:cNvPr id="73733" name="Content Placeholder 7"/>
          <p:cNvSpPr>
            <a:spLocks noGrp="1"/>
          </p:cNvSpPr>
          <p:nvPr>
            <p:ph sz="quarter" idx="4"/>
          </p:nvPr>
        </p:nvSpPr>
        <p:spPr>
          <a:xfrm>
            <a:off x="4532313" y="4075113"/>
            <a:ext cx="7050087" cy="2286000"/>
          </a:xfrm>
        </p:spPr>
        <p:txBody>
          <a:bodyPr/>
          <a:lstStyle/>
          <a:p>
            <a:pPr>
              <a:buFont typeface="Wingdings 2" pitchFamily="18" charset="2"/>
              <a:buNone/>
            </a:pPr>
            <a:r>
              <a:rPr lang="ar-SA" sz="4000" b="1" smtClean="0">
                <a:ea typeface="Times New Roman" pitchFamily="18" charset="0"/>
                <a:cs typeface="B Nazanin" pitchFamily="2" charset="-78"/>
              </a:rPr>
              <a:t>شبکه جهانی سلام 1و2</a:t>
            </a:r>
            <a:endParaRPr lang="fa-IR" sz="4000" b="1" smtClean="0">
              <a:ea typeface="Times New Roman" pitchFamily="18" charset="0"/>
              <a:cs typeface="B Nazanin" pitchFamily="2" charset="-78"/>
            </a:endParaRPr>
          </a:p>
          <a:p>
            <a:pPr>
              <a:buFont typeface="Wingdings 2" pitchFamily="18" charset="2"/>
              <a:buNone/>
            </a:pPr>
            <a:r>
              <a:rPr lang="ar-SA" sz="3600" b="1" smtClean="0">
                <a:ea typeface="Times New Roman" pitchFamily="18" charset="0"/>
                <a:cs typeface="B Nazanin" pitchFamily="2" charset="-78"/>
              </a:rPr>
              <a:t>(فارسی انگلیسی وعربی)</a:t>
            </a:r>
            <a:endParaRPr lang="en-US" sz="3600" b="1" smtClean="0">
              <a:ea typeface="Times New Roman" pitchFamily="18" charset="0"/>
              <a:cs typeface="B Nazanin" pitchFamily="2" charset="-78"/>
            </a:endParaRPr>
          </a:p>
          <a:p>
            <a:endParaRPr lang="fa-IR" smtClean="0">
              <a:ea typeface="Majalla UI"/>
              <a:cs typeface="B Nazanin" pitchFamily="2" charset="-78"/>
            </a:endParaRPr>
          </a:p>
        </p:txBody>
      </p:sp>
      <p:pic>
        <p:nvPicPr>
          <p:cNvPr id="73734" name="Picture 2" descr="C:\Users\10926\Desktop\شیرازی\عکس\1901211_758175194194675_1540942545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5" y="1933575"/>
            <a:ext cx="1924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1" descr="C:\Users\10926\Desktop\شیرازی\عکس\1896774_761533653858829_25713632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438" y="1985963"/>
            <a:ext cx="1941512"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3" descr="C:\Users\10926\Desktop\شیرازی\عکس\1932247_761533670525494_2102588070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944563"/>
            <a:ext cx="1722437"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11" descr="http://upload.estekhdamiha.com/images/xkcv51un6aw6wxarj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8950" y="3989388"/>
            <a:ext cx="18288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77838" y="966788"/>
            <a:ext cx="4995862" cy="1895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Tree>
  </p:cSld>
  <p:clrMapOvr>
    <a:masterClrMapping/>
  </p:clrMapOvr>
  <p:transition>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ChangeArrowheads="1"/>
          </p:cNvSpPr>
          <p:nvPr/>
        </p:nvSpPr>
        <p:spPr bwMode="auto">
          <a:xfrm>
            <a:off x="379413" y="966788"/>
            <a:ext cx="11812587"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r>
              <a:rPr lang="ar-SA" dirty="0">
                <a:ea typeface="Times New Roman" pitchFamily="18" charset="0"/>
                <a:cs typeface="Arial" pitchFamily="34" charset="0"/>
              </a:rPr>
              <a:t>*</a:t>
            </a:r>
            <a:endParaRPr lang="en-US" sz="1100" dirty="0">
              <a:ea typeface="Times New Roman" pitchFamily="18" charset="0"/>
              <a:cs typeface="Arial" pitchFamily="34" charset="0"/>
            </a:endParaRPr>
          </a:p>
          <a:p>
            <a:pPr algn="r" rtl="1"/>
            <a:endParaRPr lang="en-US" sz="1100" dirty="0">
              <a:ea typeface="Times New Roman" pitchFamily="18" charset="0"/>
              <a:cs typeface="Arial" pitchFamily="34" charset="0"/>
            </a:endParaRPr>
          </a:p>
          <a:p>
            <a:pPr algn="r" rtl="1"/>
            <a:endParaRPr lang="en-US" sz="1100" dirty="0">
              <a:ea typeface="Times New Roman" pitchFamily="18" charset="0"/>
              <a:cs typeface="Arial" pitchFamily="34" charset="0"/>
            </a:endParaRPr>
          </a:p>
          <a:p>
            <a:pPr algn="r" rtl="1"/>
            <a:endParaRPr lang="en-US" sz="1100" dirty="0">
              <a:ea typeface="Times New Roman" pitchFamily="18" charset="0"/>
              <a:cs typeface="Arial" pitchFamily="34" charset="0"/>
            </a:endParaRPr>
          </a:p>
          <a:p>
            <a:pPr algn="r" rtl="1"/>
            <a:endParaRPr lang="en-US" sz="1100" dirty="0">
              <a:ea typeface="Times New Roman" pitchFamily="18" charset="0"/>
              <a:cs typeface="Arial" pitchFamily="34" charset="0"/>
            </a:endParaRPr>
          </a:p>
          <a:p>
            <a:pPr algn="r" rtl="1">
              <a:buFont typeface="Arial" pitchFamily="34" charset="0"/>
              <a:buChar char="•"/>
            </a:pPr>
            <a:r>
              <a:rPr lang="ar-SA" sz="3200" b="1" dirty="0">
                <a:ea typeface="Times New Roman" pitchFamily="18" charset="0"/>
                <a:cs typeface="Arial" pitchFamily="34" charset="0"/>
              </a:rPr>
              <a:t>شبکه جهانی الزهرا </a:t>
            </a:r>
            <a:endParaRPr lang="fa-IR" sz="3200" b="1" dirty="0">
              <a:ea typeface="Times New Roman" pitchFamily="18" charset="0"/>
              <a:cs typeface="Arial" pitchFamily="34" charset="0"/>
            </a:endParaRPr>
          </a:p>
          <a:p>
            <a:pPr algn="r" rtl="1">
              <a:buFont typeface="Arial" pitchFamily="34" charset="0"/>
              <a:buChar char="•"/>
            </a:pPr>
            <a:r>
              <a:rPr lang="ar-SA" sz="3600" b="1" dirty="0">
                <a:ea typeface="Times New Roman" pitchFamily="18" charset="0"/>
                <a:cs typeface="Arial" pitchFamily="34" charset="0"/>
              </a:rPr>
              <a:t>(فارسی انگلیسی وعربی وترکی)</a:t>
            </a:r>
            <a:endParaRPr lang="en-US" sz="3600" b="1" dirty="0">
              <a:ea typeface="Times New Roman" pitchFamily="18" charset="0"/>
              <a:cs typeface="Arial" pitchFamily="34" charset="0"/>
            </a:endParaRPr>
          </a:p>
          <a:p>
            <a:pPr algn="r" rtl="1">
              <a:buFont typeface="Arial" pitchFamily="34" charset="0"/>
              <a:buChar char="•"/>
            </a:pPr>
            <a:endParaRPr lang="fa-IR" sz="1100" dirty="0">
              <a:cs typeface="Arial" pitchFamily="34" charset="0"/>
            </a:endParaRPr>
          </a:p>
          <a:p>
            <a:pPr algn="r" rtl="1">
              <a:buFont typeface="Arial" pitchFamily="34" charset="0"/>
              <a:buChar char="•"/>
            </a:pPr>
            <a:endParaRPr lang="fa-IR" sz="1100" dirty="0">
              <a:cs typeface="Arial" pitchFamily="34" charset="0"/>
            </a:endParaRPr>
          </a:p>
          <a:p>
            <a:pPr algn="r" rtl="1">
              <a:buFont typeface="Arial" pitchFamily="34" charset="0"/>
              <a:buChar char="•"/>
            </a:pPr>
            <a:endParaRPr lang="fa-IR" sz="1100" dirty="0">
              <a:cs typeface="Arial" pitchFamily="34" charset="0"/>
            </a:endParaRPr>
          </a:p>
          <a:p>
            <a:pPr algn="r" rtl="1">
              <a:buFont typeface="Arial" pitchFamily="34" charset="0"/>
              <a:buChar char="•"/>
            </a:pPr>
            <a:endParaRPr lang="fa-IR" sz="1100" dirty="0">
              <a:cs typeface="Arial" pitchFamily="34" charset="0"/>
            </a:endParaRPr>
          </a:p>
          <a:p>
            <a:pPr algn="r" rtl="1">
              <a:buFont typeface="Arial" pitchFamily="34" charset="0"/>
              <a:buChar char="•"/>
            </a:pPr>
            <a:endParaRPr lang="fa-IR" sz="1100" dirty="0">
              <a:cs typeface="Arial" pitchFamily="34" charset="0"/>
            </a:endParaRPr>
          </a:p>
          <a:p>
            <a:pPr algn="r" rtl="1">
              <a:buFont typeface="Arial" pitchFamily="34" charset="0"/>
              <a:buChar char="•"/>
            </a:pPr>
            <a:endParaRPr lang="fa-IR" sz="1100" dirty="0">
              <a:cs typeface="Arial" pitchFamily="34" charset="0"/>
            </a:endParaRPr>
          </a:p>
          <a:p>
            <a:pPr algn="r" rtl="1">
              <a:buFont typeface="Arial" pitchFamily="34" charset="0"/>
              <a:buChar char="•"/>
            </a:pPr>
            <a:endParaRPr lang="en-US" sz="1100" dirty="0">
              <a:cs typeface="Arial" pitchFamily="34" charset="0"/>
            </a:endParaRPr>
          </a:p>
          <a:p>
            <a:pPr algn="r" rtl="1"/>
            <a:r>
              <a:rPr lang="ar-SA" sz="3600" b="1" dirty="0">
                <a:cs typeface="Arial" pitchFamily="34" charset="0"/>
              </a:rPr>
              <a:t>*شبکه جهانی الانوار به زبان عربی </a:t>
            </a:r>
            <a:endParaRPr lang="fa-IR" sz="3600" b="1" dirty="0">
              <a:cs typeface="Arial" pitchFamily="34" charset="0"/>
            </a:endParaRPr>
          </a:p>
          <a:p>
            <a:pPr algn="r" rtl="1"/>
            <a:r>
              <a:rPr lang="ar-SA" sz="2800" b="1" dirty="0">
                <a:cs typeface="Arial" pitchFamily="34" charset="0"/>
              </a:rPr>
              <a:t>(پخش مستقیم مراسمات حرم امام حسین ع وحض</a:t>
            </a:r>
            <a:r>
              <a:rPr lang="fa-IR" sz="2800" b="1" dirty="0">
                <a:cs typeface="Arial" pitchFamily="34" charset="0"/>
              </a:rPr>
              <a:t>ر</a:t>
            </a:r>
            <a:r>
              <a:rPr lang="ar-SA" sz="2800" b="1" dirty="0">
                <a:cs typeface="Arial" pitchFamily="34" charset="0"/>
              </a:rPr>
              <a:t>ت عباس ع)</a:t>
            </a:r>
            <a:endParaRPr lang="fa-IR" sz="2800" b="1" dirty="0">
              <a:cs typeface="Arial" pitchFamily="34" charset="0"/>
            </a:endParaRPr>
          </a:p>
          <a:p>
            <a:pPr algn="r" rtl="1"/>
            <a:endParaRPr lang="fa-IR" sz="1100" dirty="0">
              <a:cs typeface="Arial" pitchFamily="34" charset="0"/>
            </a:endParaRPr>
          </a:p>
          <a:p>
            <a:pPr algn="r" rtl="1"/>
            <a:endParaRPr lang="fa-IR" sz="1100" dirty="0">
              <a:cs typeface="Arial" pitchFamily="34" charset="0"/>
            </a:endParaRPr>
          </a:p>
          <a:p>
            <a:pPr algn="r" rtl="1"/>
            <a:endParaRPr lang="fa-IR" sz="1100" dirty="0">
              <a:cs typeface="Arial" pitchFamily="34" charset="0"/>
            </a:endParaRPr>
          </a:p>
          <a:p>
            <a:pPr algn="r" rtl="1"/>
            <a:endParaRPr lang="fa-IR" sz="1100" dirty="0">
              <a:cs typeface="Arial" pitchFamily="34" charset="0"/>
            </a:endParaRPr>
          </a:p>
          <a:p>
            <a:pPr algn="r" rtl="1"/>
            <a:endParaRPr lang="fa-IR" sz="1100" dirty="0">
              <a:cs typeface="Arial" pitchFamily="34" charset="0"/>
            </a:endParaRPr>
          </a:p>
          <a:p>
            <a:pPr algn="r" rtl="1"/>
            <a:endParaRPr lang="fa-IR" sz="1100" dirty="0">
              <a:cs typeface="Arial" pitchFamily="34" charset="0"/>
            </a:endParaRPr>
          </a:p>
          <a:p>
            <a:pPr algn="r" rtl="1"/>
            <a:endParaRPr lang="en-US" sz="1100" dirty="0">
              <a:cs typeface="Arial" pitchFamily="34" charset="0"/>
            </a:endParaRPr>
          </a:p>
        </p:txBody>
      </p:sp>
      <p:sp>
        <p:nvSpPr>
          <p:cNvPr id="74755" name="Title 4"/>
          <p:cNvSpPr>
            <a:spLocks noGrp="1"/>
          </p:cNvSpPr>
          <p:nvPr>
            <p:ph type="title"/>
          </p:nvPr>
        </p:nvSpPr>
        <p:spPr>
          <a:xfrm>
            <a:off x="674688" y="207963"/>
            <a:ext cx="10972800" cy="731837"/>
          </a:xfrm>
        </p:spPr>
        <p:txBody>
          <a:bodyPr/>
          <a:lstStyle/>
          <a:p>
            <a:pPr algn="ctr"/>
            <a:r>
              <a:rPr lang="ar-SA" sz="4800" dirty="0" smtClean="0">
                <a:ea typeface="Times New Roman" pitchFamily="18" charset="0"/>
                <a:cs typeface="B Nazanin" pitchFamily="2" charset="-78"/>
              </a:rPr>
              <a:t>تقویت وراه اندازی شبکه های ماهواره ای</a:t>
            </a:r>
            <a:endParaRPr lang="fa-IR" sz="4800" dirty="0" smtClean="0">
              <a:ea typeface="Times New Roman" pitchFamily="18" charset="0"/>
              <a:cs typeface="B Nazanin" pitchFamily="2" charset="-78"/>
            </a:endParaRPr>
          </a:p>
        </p:txBody>
      </p:sp>
      <p:sp>
        <p:nvSpPr>
          <p:cNvPr id="74756" name="Content Placeholder 5"/>
          <p:cNvSpPr>
            <a:spLocks noGrp="1"/>
          </p:cNvSpPr>
          <p:nvPr>
            <p:ph idx="1"/>
          </p:nvPr>
        </p:nvSpPr>
        <p:spPr>
          <a:xfrm>
            <a:off x="806450" y="4518025"/>
            <a:ext cx="982663" cy="1816100"/>
          </a:xfrm>
        </p:spPr>
        <p:txBody>
          <a:bodyPr/>
          <a:lstStyle/>
          <a:p>
            <a:endParaRPr lang="fa-IR" dirty="0" smtClean="0">
              <a:ea typeface="Majalla UI"/>
              <a:cs typeface="B Nazanin" pitchFamily="2" charset="-78"/>
            </a:endParaRPr>
          </a:p>
          <a:p>
            <a:endParaRPr lang="fa-IR" dirty="0" smtClean="0">
              <a:ea typeface="Majalla UI"/>
              <a:cs typeface="B Nazanin" pitchFamily="2" charset="-78"/>
            </a:endParaRPr>
          </a:p>
        </p:txBody>
      </p:sp>
      <p:pic>
        <p:nvPicPr>
          <p:cNvPr id="74757" name="Picture 10" descr="http://upload.estekhdamiha.com/images/g0he79iq63plmsrg949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1241425"/>
            <a:ext cx="31226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8" name="Picture 12" descr="http://upload.estekhdamiha.com/images/99lv6kksj2z9x27zwxq.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8" y="4237038"/>
            <a:ext cx="224313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13" descr="قناة الانوار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5950" y="4262438"/>
            <a:ext cx="1524000"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701675" y="0"/>
            <a:ext cx="10972800" cy="117475"/>
          </a:xfrm>
        </p:spPr>
        <p:txBody>
          <a:bodyPr/>
          <a:lstStyle/>
          <a:p>
            <a:endParaRPr lang="fa-IR" dirty="0" smtClean="0">
              <a:cs typeface="B Nazanin" pitchFamily="2" charset="-78"/>
            </a:endParaRPr>
          </a:p>
        </p:txBody>
      </p:sp>
      <p:sp>
        <p:nvSpPr>
          <p:cNvPr id="75779" name="Content Placeholder 2"/>
          <p:cNvSpPr>
            <a:spLocks noGrp="1"/>
          </p:cNvSpPr>
          <p:nvPr>
            <p:ph idx="1"/>
          </p:nvPr>
        </p:nvSpPr>
        <p:spPr>
          <a:xfrm>
            <a:off x="714375" y="681038"/>
            <a:ext cx="10972800" cy="5849937"/>
          </a:xfrm>
        </p:spPr>
        <p:txBody>
          <a:bodyPr/>
          <a:lstStyle/>
          <a:p>
            <a:r>
              <a:rPr lang="fa-IR" sz="4000" b="1" smtClean="0">
                <a:ea typeface="Times New Roman" pitchFamily="18" charset="0"/>
                <a:cs typeface="B Nazanin" pitchFamily="2" charset="-78"/>
              </a:rPr>
              <a:t>شیعه نیوز</a:t>
            </a:r>
          </a:p>
          <a:p>
            <a:endParaRPr lang="fa-IR" sz="4000" b="1" smtClean="0">
              <a:ea typeface="Times New Roman" pitchFamily="18" charset="0"/>
              <a:cs typeface="B Nazanin" pitchFamily="2" charset="-78"/>
            </a:endParaRPr>
          </a:p>
          <a:p>
            <a:endParaRPr lang="fa-IR" sz="4000" b="1" smtClean="0">
              <a:ea typeface="Times New Roman" pitchFamily="18" charset="0"/>
              <a:cs typeface="B Nazanin" pitchFamily="2" charset="-78"/>
            </a:endParaRPr>
          </a:p>
          <a:p>
            <a:r>
              <a:rPr lang="fa-IR" sz="4000" b="1" smtClean="0">
                <a:ea typeface="Times New Roman" pitchFamily="18" charset="0"/>
                <a:cs typeface="B Nazanin" pitchFamily="2" charset="-78"/>
              </a:rPr>
              <a:t>شبکه ظهور</a:t>
            </a:r>
          </a:p>
          <a:p>
            <a:endParaRPr lang="fa-IR" sz="4000" b="1" smtClean="0">
              <a:ea typeface="Times New Roman" pitchFamily="18" charset="0"/>
              <a:cs typeface="B Nazanin" pitchFamily="2" charset="-78"/>
            </a:endParaRPr>
          </a:p>
          <a:p>
            <a:r>
              <a:rPr lang="fa-IR" sz="4000" b="1" smtClean="0">
                <a:ea typeface="Times New Roman" pitchFamily="18" charset="0"/>
                <a:cs typeface="B Nazanin" pitchFamily="2" charset="-78"/>
              </a:rPr>
              <a:t>شبکه جهانی حضرت خدیجه علیها السلام</a:t>
            </a:r>
          </a:p>
          <a:p>
            <a:endParaRPr lang="fa-IR" sz="4000" b="1" smtClean="0">
              <a:ea typeface="Times New Roman" pitchFamily="18" charset="0"/>
              <a:cs typeface="B Nazanin" pitchFamily="2" charset="-78"/>
            </a:endParaRPr>
          </a:p>
          <a:p>
            <a:pPr>
              <a:buFont typeface="Wingdings 2" pitchFamily="18" charset="2"/>
              <a:buNone/>
            </a:pPr>
            <a:endParaRPr lang="fa-IR" sz="4000" b="1" smtClean="0">
              <a:ea typeface="Times New Roman" pitchFamily="18" charset="0"/>
              <a:cs typeface="B Nazanin" pitchFamily="2" charset="-78"/>
            </a:endParaRPr>
          </a:p>
          <a:p>
            <a:pPr>
              <a:buFont typeface="Wingdings 2" pitchFamily="18" charset="2"/>
              <a:buNone/>
            </a:pPr>
            <a:endParaRPr lang="fa-IR" sz="4000" b="1" smtClean="0">
              <a:ea typeface="Times New Roman" pitchFamily="18" charset="0"/>
              <a:cs typeface="B Nazanin" pitchFamily="2" charset="-78"/>
            </a:endParaRPr>
          </a:p>
        </p:txBody>
      </p:sp>
      <p:pic>
        <p:nvPicPr>
          <p:cNvPr id="75780" name="Picture 3" descr="http://upload.estekhdamiha.com/images/f47antjq0wkqu7klblz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9150" y="592138"/>
            <a:ext cx="35814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10" descr="شبکه جهانی ظهو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8588" y="2128838"/>
            <a:ext cx="2338387"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11" descr=" شبکه حضرت خدیجه"/>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0756" y="4249285"/>
            <a:ext cx="15430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1" descr="220px-Mirza"/>
          <p:cNvPicPr>
            <a:picLocks noChangeAspect="1" noChangeArrowheads="1"/>
          </p:cNvPicPr>
          <p:nvPr/>
        </p:nvPicPr>
        <p:blipFill>
          <a:blip r:embed="rId2"/>
          <a:srcRect/>
          <a:stretch>
            <a:fillRect/>
          </a:stretch>
        </p:blipFill>
        <p:spPr bwMode="auto">
          <a:xfrm>
            <a:off x="171450" y="1543049"/>
            <a:ext cx="2814637" cy="47148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3328988" y="304800"/>
            <a:ext cx="8601075" cy="5570538"/>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pPr algn="ctr">
              <a:defRPr/>
            </a:pPr>
            <a:r>
              <a:rPr lang="ar-SA" sz="3200" b="1" dirty="0">
                <a:cs typeface="B Nazanin" pitchFamily="2" charset="-78"/>
              </a:rPr>
              <a:t>آیت الله العظمی سید محمد حسن شیرازی(میرزای شیرازی)</a:t>
            </a:r>
            <a:endParaRPr lang="fa-IR" sz="2000" b="1" dirty="0">
              <a:cs typeface="B Nazanin" pitchFamily="2" charset="-78"/>
            </a:endParaRPr>
          </a:p>
          <a:p>
            <a:pPr algn="r" rtl="1">
              <a:defRPr/>
            </a:pPr>
            <a:r>
              <a:rPr lang="fa-IR" sz="2400" dirty="0">
                <a:cs typeface="B Nazanin" pitchFamily="2" charset="-78"/>
              </a:rPr>
              <a:t>یکی از مهم‌ترین حوادثی که در ایام زعامت او رخ داد، نهضت تحریم</a:t>
            </a:r>
            <a:r>
              <a:rPr lang="fa-IR" sz="2400" u="sng" dirty="0">
                <a:cs typeface="B Nazanin" pitchFamily="2" charset="-78"/>
              </a:rPr>
              <a:t> </a:t>
            </a:r>
            <a:r>
              <a:rPr lang="fa-IR" sz="3200" b="1" dirty="0">
                <a:solidFill>
                  <a:srgbClr val="C00000"/>
                </a:solidFill>
                <a:cs typeface="B Nazanin" pitchFamily="2" charset="-78"/>
              </a:rPr>
              <a:t>تنباکو</a:t>
            </a:r>
            <a:r>
              <a:rPr lang="fa-IR" sz="2400" dirty="0">
                <a:solidFill>
                  <a:schemeClr val="tx1"/>
                </a:solidFill>
                <a:cs typeface="B Nazanin" pitchFamily="2" charset="-78"/>
              </a:rPr>
              <a:t>بود.پس </a:t>
            </a:r>
            <a:r>
              <a:rPr lang="fa-IR" sz="2400" dirty="0">
                <a:cs typeface="B Nazanin" pitchFamily="2" charset="-78"/>
              </a:rPr>
              <a:t>از اعطای امتیاز انحصار توتون و تنباکو به کمپانی رژی در چهار شهر ایران، مردم به پیشتازی چهار نفر از شاگردان میرزای شیرازی دست به اعتراضات گسترده ای زدند. در </a:t>
            </a:r>
            <a:r>
              <a:rPr lang="fa-IR" sz="2400" dirty="0">
                <a:solidFill>
                  <a:srgbClr val="FF0000"/>
                </a:solidFill>
                <a:cs typeface="B Nazanin" pitchFamily="2" charset="-78"/>
              </a:rPr>
              <a:t>تهران </a:t>
            </a:r>
            <a:r>
              <a:rPr lang="fa-IR" sz="2400" u="sng" dirty="0">
                <a:solidFill>
                  <a:srgbClr val="FF0000"/>
                </a:solidFill>
                <a:cs typeface="B Nazanin" pitchFamily="2" charset="-78"/>
              </a:rPr>
              <a:t>شیخ فضل الله نوری</a:t>
            </a:r>
            <a:r>
              <a:rPr lang="fa-IR" sz="2400" dirty="0">
                <a:cs typeface="B Nazanin" pitchFamily="2" charset="-78"/>
              </a:rPr>
              <a:t>، در </a:t>
            </a:r>
            <a:r>
              <a:rPr lang="fa-IR" sz="2400" dirty="0">
                <a:solidFill>
                  <a:srgbClr val="FF0000"/>
                </a:solidFill>
                <a:cs typeface="B Nazanin" pitchFamily="2" charset="-78"/>
              </a:rPr>
              <a:t>اصفهان </a:t>
            </a:r>
            <a:r>
              <a:rPr lang="fa-IR" sz="2400" u="sng" dirty="0">
                <a:solidFill>
                  <a:srgbClr val="FF0000"/>
                </a:solidFill>
                <a:cs typeface="B Nazanin" pitchFamily="2" charset="-78"/>
              </a:rPr>
              <a:t>آقا نجفی</a:t>
            </a:r>
            <a:r>
              <a:rPr lang="fa-IR" sz="2400" dirty="0">
                <a:solidFill>
                  <a:srgbClr val="FF0000"/>
                </a:solidFill>
                <a:cs typeface="B Nazanin" pitchFamily="2" charset="-78"/>
              </a:rPr>
              <a:t> اصفهانی</a:t>
            </a:r>
            <a:r>
              <a:rPr lang="fa-IR" sz="2400" dirty="0">
                <a:cs typeface="B Nazanin" pitchFamily="2" charset="-78"/>
              </a:rPr>
              <a:t>، در </a:t>
            </a:r>
            <a:r>
              <a:rPr lang="fa-IR" sz="2400" dirty="0">
                <a:solidFill>
                  <a:srgbClr val="FF0000"/>
                </a:solidFill>
                <a:cs typeface="B Nazanin" pitchFamily="2" charset="-78"/>
              </a:rPr>
              <a:t>شیراز </a:t>
            </a:r>
            <a:r>
              <a:rPr lang="fa-IR" sz="2400" u="sng" dirty="0">
                <a:solidFill>
                  <a:srgbClr val="FF0000"/>
                </a:solidFill>
                <a:cs typeface="B Nazanin" pitchFamily="2" charset="-78"/>
              </a:rPr>
              <a:t>سید علی اکبر فال اسیری </a:t>
            </a:r>
            <a:r>
              <a:rPr lang="fa-IR" sz="2400" dirty="0">
                <a:cs typeface="B Nazanin" pitchFamily="2" charset="-78"/>
              </a:rPr>
              <a:t>و در </a:t>
            </a:r>
            <a:r>
              <a:rPr lang="fa-IR" sz="2400" dirty="0">
                <a:solidFill>
                  <a:srgbClr val="FF0000"/>
                </a:solidFill>
                <a:cs typeface="B Nazanin" pitchFamily="2" charset="-78"/>
              </a:rPr>
              <a:t>تبریز </a:t>
            </a:r>
            <a:r>
              <a:rPr lang="fa-IR" sz="2400" u="sng" dirty="0">
                <a:solidFill>
                  <a:srgbClr val="FF0000"/>
                </a:solidFill>
                <a:cs typeface="B Nazanin" pitchFamily="2" charset="-78"/>
              </a:rPr>
              <a:t>میرزا جواد مجتهدی تبریزی </a:t>
            </a:r>
            <a:r>
              <a:rPr lang="fa-IR" sz="2400" dirty="0">
                <a:cs typeface="B Nazanin" pitchFamily="2" charset="-78"/>
              </a:rPr>
              <a:t>از رهبران این جریان بودند.حکم تاریخی او در معاهده انحصار تنباکو در زمان </a:t>
            </a:r>
            <a:r>
              <a:rPr lang="fa-IR" sz="2400" u="sng" dirty="0">
                <a:cs typeface="B Nazanin" pitchFamily="2" charset="-78"/>
                <a:hlinkClick r:id="rId3" tooltip="ناصرالدین شاه"/>
              </a:rPr>
              <a:t>ناصرالدین شاه</a:t>
            </a:r>
            <a:r>
              <a:rPr lang="fa-IR" sz="2400" dirty="0">
                <a:cs typeface="B Nazanin" pitchFamily="2" charset="-78"/>
              </a:rPr>
              <a:t> چنان مردم را به صحنه کشاند که شاه قاجار، مجبور به فسخ قرارداد تنباکو گردید.</a:t>
            </a:r>
            <a:endParaRPr lang="fa-IR" sz="2400" u="sng" baseline="30000" dirty="0">
              <a:cs typeface="B Nazanin" pitchFamily="2" charset="-78"/>
            </a:endParaRPr>
          </a:p>
          <a:p>
            <a:pPr algn="r" rtl="1">
              <a:defRPr/>
            </a:pPr>
            <a:r>
              <a:rPr lang="fa-IR" sz="2400" dirty="0">
                <a:cs typeface="B Nazanin" pitchFamily="2" charset="-78"/>
              </a:rPr>
              <a:t>متن حکم بدین شرح است:</a:t>
            </a:r>
            <a:endParaRPr lang="en-US" sz="2400" dirty="0">
              <a:cs typeface="B Nazanin" pitchFamily="2" charset="-78"/>
            </a:endParaRPr>
          </a:p>
          <a:p>
            <a:pPr algn="r" rtl="1">
              <a:defRPr/>
            </a:pPr>
            <a:r>
              <a:rPr lang="fa-IR" sz="2400" dirty="0">
                <a:solidFill>
                  <a:srgbClr val="C00000"/>
                </a:solidFill>
                <a:cs typeface="B Nazanin" pitchFamily="2" charset="-78"/>
              </a:rPr>
              <a:t>«بسم‌الله الرحمن الرحیم الیوم استعمال تنباکو و توتون بای نحو کان در حکم محاربه با امام زمان علیه‌السلام است. الاقل محمدحسن الحسینی.»</a:t>
            </a:r>
            <a:endParaRPr lang="en-US" sz="2400" dirty="0">
              <a:solidFill>
                <a:srgbClr val="C00000"/>
              </a:solidFill>
              <a:cs typeface="B Nazanin" pitchFamily="2" charset="-78"/>
            </a:endParaRPr>
          </a:p>
          <a:p>
            <a:pPr algn="r" rtl="1">
              <a:defRPr/>
            </a:pPr>
            <a:r>
              <a:rPr lang="fa-IR" sz="2800" b="1" dirty="0">
                <a:solidFill>
                  <a:srgbClr val="C00000"/>
                </a:solidFill>
                <a:cs typeface="B Nazanin" pitchFamily="2" charset="-78"/>
              </a:rPr>
              <a:t>امام خمینی (ره)</a:t>
            </a:r>
            <a:r>
              <a:rPr lang="fa-IR" sz="2000" b="1" dirty="0">
                <a:solidFill>
                  <a:schemeClr val="tx1"/>
                </a:solidFill>
                <a:cs typeface="B Nazanin" pitchFamily="2" charset="-78"/>
              </a:rPr>
              <a:t>از</a:t>
            </a:r>
            <a:r>
              <a:rPr lang="fa-IR" sz="2800" b="1" dirty="0">
                <a:solidFill>
                  <a:srgbClr val="C00000"/>
                </a:solidFill>
                <a:cs typeface="B Nazanin" pitchFamily="2" charset="-78"/>
              </a:rPr>
              <a:t> </a:t>
            </a:r>
            <a:r>
              <a:rPr lang="fa-IR" sz="2400" dirty="0">
                <a:cs typeface="B Nazanin" pitchFamily="2" charset="-78"/>
              </a:rPr>
              <a:t>این اقدام این‌گونه تعبیر کرده‌است:</a:t>
            </a:r>
            <a:endParaRPr lang="en-US" sz="2400" dirty="0">
              <a:cs typeface="B Nazanin" pitchFamily="2" charset="-78"/>
            </a:endParaRPr>
          </a:p>
          <a:p>
            <a:pPr algn="r" rtl="1">
              <a:defRPr/>
            </a:pPr>
            <a:r>
              <a:rPr lang="fa-IR" sz="2400" b="1" dirty="0">
                <a:solidFill>
                  <a:srgbClr val="C00000"/>
                </a:solidFill>
                <a:cs typeface="B Nazanin" pitchFamily="2" charset="-78"/>
              </a:rPr>
              <a:t>«همان نصف سطر میرزای شیرازی رضوان الله تعالی علیه، مملکت ما را از توی حلقوم خارجی ها بیرون کشید».</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5777"/>
                                        </p:tgtEl>
                                        <p:attrNameLst>
                                          <p:attrName>style.visibility</p:attrName>
                                        </p:attrNameLst>
                                      </p:cBhvr>
                                      <p:to>
                                        <p:strVal val="visible"/>
                                      </p:to>
                                    </p:set>
                                    <p:animEffect transition="in" filter="box(in)">
                                      <p:cBhvr>
                                        <p:cTn id="7" dur="500"/>
                                        <p:tgtEl>
                                          <p:spTgt spid="757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ox(in)">
                                      <p:cBhvr>
                                        <p:cTn id="20" dur="500"/>
                                        <p:tgtEl>
                                          <p:spTgt spid="5">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box(in)">
                                      <p:cBhvr>
                                        <p:cTn id="25" dur="500"/>
                                        <p:tgtEl>
                                          <p:spTgt spid="5">
                                            <p:txEl>
                                              <p:pRg st="4" end="4"/>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box(in)">
                                      <p:cBhvr>
                                        <p:cTn id="2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635000" y="207963"/>
            <a:ext cx="10972800" cy="79375"/>
          </a:xfrm>
        </p:spPr>
        <p:txBody>
          <a:bodyPr/>
          <a:lstStyle/>
          <a:p>
            <a:endParaRPr lang="fa-IR" dirty="0" smtClean="0">
              <a:cs typeface="B Nazanin" pitchFamily="2" charset="-78"/>
            </a:endParaRPr>
          </a:p>
        </p:txBody>
      </p:sp>
      <p:pic>
        <p:nvPicPr>
          <p:cNvPr id="76803" name="Content Placeholder 3" descr="http://upload.estekhdamiha.com/images/f57vscmmyf9wm28d6ubr.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2895600" y="646113"/>
            <a:ext cx="2095500" cy="2266950"/>
          </a:xfrm>
        </p:spPr>
      </p:pic>
      <p:sp>
        <p:nvSpPr>
          <p:cNvPr id="76804" name="Rectangle 5"/>
          <p:cNvSpPr>
            <a:spLocks noChangeArrowheads="1"/>
          </p:cNvSpPr>
          <p:nvPr/>
        </p:nvSpPr>
        <p:spPr bwMode="auto">
          <a:xfrm>
            <a:off x="6400800" y="1219200"/>
            <a:ext cx="5256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a-IR" sz="2800" b="1">
                <a:solidFill>
                  <a:srgbClr val="000000"/>
                </a:solidFill>
                <a:ea typeface="Times New Roman" pitchFamily="18" charset="0"/>
                <a:cs typeface="Arial" pitchFamily="34" charset="0"/>
              </a:rPr>
              <a:t>شبکه جهانی امام حسن مجتبی علیه السلام</a:t>
            </a:r>
            <a:r>
              <a:rPr lang="en-US" sz="2800" b="1">
                <a:solidFill>
                  <a:srgbClr val="000000"/>
                </a:solidFill>
                <a:ea typeface="Times New Roman" pitchFamily="18" charset="0"/>
                <a:cs typeface="Arial" pitchFamily="34" charset="0"/>
              </a:rPr>
              <a:t> </a:t>
            </a:r>
            <a:endParaRPr lang="en-US" sz="4000"/>
          </a:p>
        </p:txBody>
      </p:sp>
      <p:pic>
        <p:nvPicPr>
          <p:cNvPr id="76805" name="Picture 6" descr="http://upload.estekhdamiha.com/images/2r1iv4bqismqpe9h3m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2214563"/>
            <a:ext cx="2438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Rectangle 7"/>
          <p:cNvSpPr>
            <a:spLocks noChangeArrowheads="1"/>
          </p:cNvSpPr>
          <p:nvPr/>
        </p:nvSpPr>
        <p:spPr bwMode="auto">
          <a:xfrm>
            <a:off x="8626475" y="3217863"/>
            <a:ext cx="3384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a-IR" sz="3600" b="1">
                <a:ea typeface="Majalla UI"/>
              </a:rPr>
              <a:t>شبکه جهانی فورتن</a:t>
            </a:r>
            <a:r>
              <a:rPr lang="en-US" sz="3600" b="1"/>
              <a:t> </a:t>
            </a:r>
            <a:endParaRPr lang="fa-IR" sz="3600">
              <a:ea typeface="Majalla UI"/>
            </a:endParaRPr>
          </a:p>
        </p:txBody>
      </p:sp>
      <p:pic>
        <p:nvPicPr>
          <p:cNvPr id="76807" name="Picture 8" descr="http://upload.estekhdamiha.com/images/7knie8g6lmj5y47c2x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6038" y="4365625"/>
            <a:ext cx="242887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8" name="Rectangle 9"/>
          <p:cNvSpPr>
            <a:spLocks noChangeArrowheads="1"/>
          </p:cNvSpPr>
          <p:nvPr/>
        </p:nvSpPr>
        <p:spPr bwMode="auto">
          <a:xfrm>
            <a:off x="4195763" y="5008563"/>
            <a:ext cx="29416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a-IR" sz="3200" b="1">
                <a:ea typeface="Majalla UI"/>
              </a:rPr>
              <a:t>شبکه جهانی العقیله</a:t>
            </a:r>
            <a:r>
              <a:rPr lang="en-US" sz="3200" b="1"/>
              <a:t> </a:t>
            </a:r>
            <a:endParaRPr lang="fa-IR" sz="3200">
              <a:ea typeface="Majalla UI"/>
            </a:endParaRPr>
          </a:p>
        </p:txBody>
      </p:sp>
    </p:spTree>
  </p:cSld>
  <p:clrMapOvr>
    <a:masterClrMapping/>
  </p:clrMapOvr>
  <p:transition>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569913" y="207963"/>
            <a:ext cx="10972800" cy="301625"/>
          </a:xfrm>
        </p:spPr>
        <p:txBody>
          <a:bodyPr/>
          <a:lstStyle/>
          <a:p>
            <a:endParaRPr lang="fa-IR" dirty="0" smtClean="0">
              <a:cs typeface="B Nazanin" pitchFamily="2" charset="-78"/>
            </a:endParaRPr>
          </a:p>
        </p:txBody>
      </p:sp>
      <p:pic>
        <p:nvPicPr>
          <p:cNvPr id="73731" name="Picture 3" descr="http://upload.estekhdamiha.com/images/p5d0i7eqsusotn2tbvv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5175" y="558800"/>
            <a:ext cx="252412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Rectangle 1"/>
          <p:cNvSpPr>
            <a:spLocks noGrp="1" noChangeArrowheads="1"/>
          </p:cNvSpPr>
          <p:nvPr>
            <p:ph idx="1"/>
          </p:nvPr>
        </p:nvSpPr>
        <p:spPr>
          <a:xfrm>
            <a:off x="674688" y="195263"/>
            <a:ext cx="10972800" cy="369887"/>
          </a:xfrm>
        </p:spPr>
        <p:txBody>
          <a:bodyPr anchor="ctr">
            <a:spAutoFit/>
          </a:bodyPr>
          <a:lstStyle/>
          <a:p>
            <a:pPr marL="0" indent="0" algn="ctr" rtl="0">
              <a:spcBef>
                <a:spcPct val="0"/>
              </a:spcBef>
              <a:buClrTx/>
              <a:buSzTx/>
              <a:buFontTx/>
              <a:buNone/>
            </a:pPr>
            <a:endParaRPr lang="fa-IR" sz="1800" smtClean="0">
              <a:latin typeface="Calibri" pitchFamily="34" charset="0"/>
              <a:ea typeface="Majalla UI"/>
            </a:endParaRPr>
          </a:p>
        </p:txBody>
      </p:sp>
      <p:sp>
        <p:nvSpPr>
          <p:cNvPr id="73733" name="Rectangle 5"/>
          <p:cNvSpPr>
            <a:spLocks noChangeArrowheads="1"/>
          </p:cNvSpPr>
          <p:nvPr/>
        </p:nvSpPr>
        <p:spPr bwMode="auto">
          <a:xfrm>
            <a:off x="6202363" y="842963"/>
            <a:ext cx="47656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b="1">
                <a:solidFill>
                  <a:srgbClr val="000000"/>
                </a:solidFill>
                <a:ea typeface="Times New Roman" pitchFamily="18" charset="0"/>
                <a:cs typeface="Arial" pitchFamily="34" charset="0"/>
              </a:rPr>
              <a:t> </a:t>
            </a:r>
            <a:r>
              <a:rPr lang="fa-IR" sz="2800" b="1">
                <a:solidFill>
                  <a:srgbClr val="000000"/>
                </a:solidFill>
                <a:ea typeface="Times New Roman" pitchFamily="18" charset="0"/>
                <a:cs typeface="Arial" pitchFamily="34" charset="0"/>
              </a:rPr>
              <a:t>شبکه جهانی امام صادق علیه السلام)</a:t>
            </a:r>
            <a:r>
              <a:rPr lang="en-US" sz="2800" b="1">
                <a:solidFill>
                  <a:srgbClr val="000000"/>
                </a:solidFill>
                <a:ea typeface="Times New Roman" pitchFamily="18" charset="0"/>
                <a:cs typeface="Arial" pitchFamily="34" charset="0"/>
              </a:rPr>
              <a:t>)</a:t>
            </a:r>
            <a:endParaRPr lang="en-US" sz="4000"/>
          </a:p>
        </p:txBody>
      </p:sp>
      <p:pic>
        <p:nvPicPr>
          <p:cNvPr id="73734" name="Picture 6" descr="http://upload.estekhdamiha.com/images/gprdsg16339iafpoqs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00" y="2301875"/>
            <a:ext cx="18478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5" name="Rectangle 8"/>
          <p:cNvSpPr>
            <a:spLocks noChangeArrowheads="1"/>
          </p:cNvSpPr>
          <p:nvPr/>
        </p:nvSpPr>
        <p:spPr bwMode="auto">
          <a:xfrm>
            <a:off x="7456488" y="2932113"/>
            <a:ext cx="3787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b="1">
                <a:solidFill>
                  <a:srgbClr val="000000"/>
                </a:solidFill>
                <a:ea typeface="Times New Roman" pitchFamily="18" charset="0"/>
                <a:cs typeface="Arial" pitchFamily="34" charset="0"/>
              </a:rPr>
              <a:t> </a:t>
            </a:r>
            <a:r>
              <a:rPr lang="fa-IR" sz="2800" b="1">
                <a:solidFill>
                  <a:srgbClr val="000000"/>
                </a:solidFill>
                <a:ea typeface="Times New Roman" pitchFamily="18" charset="0"/>
                <a:cs typeface="Arial" pitchFamily="34" charset="0"/>
              </a:rPr>
              <a:t>شبکه جهانی قائم علیه السلام</a:t>
            </a:r>
            <a:r>
              <a:rPr lang="en-US" sz="2800" b="1">
                <a:solidFill>
                  <a:srgbClr val="000000"/>
                </a:solidFill>
                <a:ea typeface="Times New Roman" pitchFamily="18" charset="0"/>
                <a:cs typeface="Arial" pitchFamily="34" charset="0"/>
              </a:rPr>
              <a:t> </a:t>
            </a:r>
            <a:endParaRPr lang="en-US" sz="4000"/>
          </a:p>
        </p:txBody>
      </p:sp>
      <p:pic>
        <p:nvPicPr>
          <p:cNvPr id="73736" name="Picture 9" descr="http://upload.estekhdamiha.com/images/1ryhmiiz6e1ec10bnd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906963"/>
            <a:ext cx="34671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7" name="Rectangle 11"/>
          <p:cNvSpPr>
            <a:spLocks noChangeArrowheads="1"/>
          </p:cNvSpPr>
          <p:nvPr/>
        </p:nvSpPr>
        <p:spPr bwMode="auto">
          <a:xfrm>
            <a:off x="7235825" y="5153025"/>
            <a:ext cx="4679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a-IR" sz="2800" b="1">
                <a:solidFill>
                  <a:srgbClr val="000000"/>
                </a:solidFill>
                <a:ea typeface="Times New Roman" pitchFamily="18" charset="0"/>
                <a:cs typeface="Arial" pitchFamily="34" charset="0"/>
              </a:rPr>
              <a:t>شبکه محلی لکنهوی هند به زبان اردو</a:t>
            </a:r>
            <a:endParaRPr lang="en-US" sz="4000">
              <a:ea typeface="Times New Roman" pitchFamily="18" charset="0"/>
              <a:cs typeface="Arial"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3733"/>
                                        </p:tgtEl>
                                        <p:attrNameLst>
                                          <p:attrName>style.visibility</p:attrName>
                                        </p:attrNameLst>
                                      </p:cBhvr>
                                      <p:to>
                                        <p:strVal val="visible"/>
                                      </p:to>
                                    </p:set>
                                    <p:animEffect transition="in" filter="box(in)">
                                      <p:cBhvr>
                                        <p:cTn id="7" dur="500"/>
                                        <p:tgtEl>
                                          <p:spTgt spid="737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3731"/>
                                        </p:tgtEl>
                                        <p:attrNameLst>
                                          <p:attrName>style.visibility</p:attrName>
                                        </p:attrNameLst>
                                      </p:cBhvr>
                                      <p:to>
                                        <p:strVal val="visible"/>
                                      </p:to>
                                    </p:set>
                                    <p:animEffect transition="in" filter="box(in)">
                                      <p:cBhvr>
                                        <p:cTn id="12" dur="500"/>
                                        <p:tgtEl>
                                          <p:spTgt spid="737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3735"/>
                                        </p:tgtEl>
                                        <p:attrNameLst>
                                          <p:attrName>style.visibility</p:attrName>
                                        </p:attrNameLst>
                                      </p:cBhvr>
                                      <p:to>
                                        <p:strVal val="visible"/>
                                      </p:to>
                                    </p:set>
                                    <p:animEffect transition="in" filter="box(in)">
                                      <p:cBhvr>
                                        <p:cTn id="17" dur="500"/>
                                        <p:tgtEl>
                                          <p:spTgt spid="7373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73734"/>
                                        </p:tgtEl>
                                        <p:attrNameLst>
                                          <p:attrName>style.visibility</p:attrName>
                                        </p:attrNameLst>
                                      </p:cBhvr>
                                      <p:to>
                                        <p:strVal val="visible"/>
                                      </p:to>
                                    </p:set>
                                    <p:animEffect transition="in" filter="box(in)">
                                      <p:cBhvr>
                                        <p:cTn id="22" dur="500"/>
                                        <p:tgtEl>
                                          <p:spTgt spid="737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3737"/>
                                        </p:tgtEl>
                                        <p:attrNameLst>
                                          <p:attrName>style.visibility</p:attrName>
                                        </p:attrNameLst>
                                      </p:cBhvr>
                                      <p:to>
                                        <p:strVal val="visible"/>
                                      </p:to>
                                    </p:set>
                                    <p:animEffect transition="in" filter="box(in)">
                                      <p:cBhvr>
                                        <p:cTn id="27" dur="500"/>
                                        <p:tgtEl>
                                          <p:spTgt spid="7373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73736"/>
                                        </p:tgtEl>
                                        <p:attrNameLst>
                                          <p:attrName>style.visibility</p:attrName>
                                        </p:attrNameLst>
                                      </p:cBhvr>
                                      <p:to>
                                        <p:strVal val="visible"/>
                                      </p:to>
                                    </p:set>
                                    <p:animEffect transition="in" filter="box(in)">
                                      <p:cBhvr>
                                        <p:cTn id="32" dur="500"/>
                                        <p:tgtEl>
                                          <p:spTgt spid="73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p:bldP spid="73735" grpId="0"/>
      <p:bldP spid="7373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flipV="1">
            <a:off x="609600" y="365125"/>
            <a:ext cx="10972800" cy="66675"/>
          </a:xfrm>
        </p:spPr>
        <p:txBody>
          <a:bodyPr/>
          <a:lstStyle/>
          <a:p>
            <a:endParaRPr lang="fa-IR" dirty="0" smtClean="0">
              <a:cs typeface="B Nazanin" pitchFamily="2" charset="-78"/>
            </a:endParaRPr>
          </a:p>
        </p:txBody>
      </p:sp>
      <p:pic>
        <p:nvPicPr>
          <p:cNvPr id="78851" name="Content Placeholder 12" descr="http://upload.estekhdamiha.com/images/lqrm2ooyoi8znos15b92.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5683250" y="661988"/>
            <a:ext cx="2628900" cy="1617662"/>
          </a:xfrm>
        </p:spPr>
      </p:pic>
      <p:sp>
        <p:nvSpPr>
          <p:cNvPr id="78852" name="Rectangle 14"/>
          <p:cNvSpPr>
            <a:spLocks noChangeArrowheads="1"/>
          </p:cNvSpPr>
          <p:nvPr/>
        </p:nvSpPr>
        <p:spPr bwMode="auto">
          <a:xfrm>
            <a:off x="9115425" y="1285875"/>
            <a:ext cx="29400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b="1">
                <a:solidFill>
                  <a:srgbClr val="000000"/>
                </a:solidFill>
                <a:ea typeface="Times New Roman" pitchFamily="18" charset="0"/>
                <a:cs typeface="Arial" pitchFamily="34" charset="0"/>
              </a:rPr>
              <a:t> </a:t>
            </a:r>
          </a:p>
          <a:p>
            <a:pPr algn="ctr"/>
            <a:r>
              <a:rPr lang="fa-IR" sz="2800" b="1">
                <a:solidFill>
                  <a:srgbClr val="000000"/>
                </a:solidFill>
                <a:ea typeface="Times New Roman" pitchFamily="18" charset="0"/>
                <a:cs typeface="Arial" pitchFamily="34" charset="0"/>
              </a:rPr>
              <a:t>شبکه رادیویی الطفوف</a:t>
            </a:r>
            <a:r>
              <a:rPr lang="en-US" sz="2800" b="1">
                <a:solidFill>
                  <a:srgbClr val="000000"/>
                </a:solidFill>
                <a:ea typeface="Times New Roman" pitchFamily="18" charset="0"/>
                <a:cs typeface="Arial" pitchFamily="34" charset="0"/>
              </a:rPr>
              <a:t> </a:t>
            </a:r>
            <a:endParaRPr lang="en-US" sz="4000"/>
          </a:p>
        </p:txBody>
      </p:sp>
      <p:sp>
        <p:nvSpPr>
          <p:cNvPr id="78853" name="Rectangle 15"/>
          <p:cNvSpPr>
            <a:spLocks noChangeArrowheads="1"/>
          </p:cNvSpPr>
          <p:nvPr/>
        </p:nvSpPr>
        <p:spPr bwMode="auto">
          <a:xfrm>
            <a:off x="0" y="5345113"/>
            <a:ext cx="119570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ar-SA" sz="4800" b="1">
                <a:ea typeface="Majalla UI"/>
              </a:rPr>
              <a:t>(اداره هرکدام از این شبکه ها ماهیانه100هزار دلار است)</a:t>
            </a:r>
            <a:endParaRPr lang="fa-IR" sz="4800" b="1">
              <a:ea typeface="Majalla UI"/>
            </a:endParaRPr>
          </a:p>
        </p:txBody>
      </p:sp>
      <p:pic>
        <p:nvPicPr>
          <p:cNvPr id="78854" name="Picture 16" descr="http://upload.estekhdamiha.com/images/oekgpmhl8ldf8kdr9xu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3048000"/>
            <a:ext cx="2452688"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5" name="Rectangle 17"/>
          <p:cNvSpPr>
            <a:spLocks noChangeArrowheads="1"/>
          </p:cNvSpPr>
          <p:nvPr/>
        </p:nvSpPr>
        <p:spPr bwMode="auto">
          <a:xfrm>
            <a:off x="9059863" y="3424238"/>
            <a:ext cx="30162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b="1">
                <a:solidFill>
                  <a:srgbClr val="000000"/>
                </a:solidFill>
                <a:ea typeface="Times New Roman" pitchFamily="18" charset="0"/>
                <a:cs typeface="Arial" pitchFamily="34" charset="0"/>
              </a:rPr>
              <a:t> </a:t>
            </a:r>
          </a:p>
          <a:p>
            <a:pPr algn="ctr"/>
            <a:r>
              <a:rPr lang="fa-IR" sz="2800" b="1">
                <a:solidFill>
                  <a:srgbClr val="000000"/>
                </a:solidFill>
                <a:ea typeface="Times New Roman" pitchFamily="18" charset="0"/>
                <a:cs typeface="Arial" pitchFamily="34" charset="0"/>
              </a:rPr>
              <a:t>شبکه رادیویی تن رادیو</a:t>
            </a:r>
            <a:r>
              <a:rPr lang="en-US" sz="2800" b="1">
                <a:solidFill>
                  <a:srgbClr val="000000"/>
                </a:solidFill>
                <a:ea typeface="Times New Roman" pitchFamily="18" charset="0"/>
                <a:cs typeface="Arial" pitchFamily="34" charset="0"/>
              </a:rPr>
              <a:t> </a:t>
            </a:r>
            <a:endParaRPr lang="en-US" sz="4000"/>
          </a:p>
        </p:txBody>
      </p:sp>
    </p:spTree>
  </p:cSld>
  <p:clrMapOvr>
    <a:masterClrMapping/>
  </p:clrMapOvr>
  <p:transition>
    <p:wipe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Content Placeholder 3" descr="http://www.imamhussein1.tv/images/unnamed.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2665413" y="198438"/>
            <a:ext cx="6061075" cy="4933950"/>
          </a:xfrm>
        </p:spPr>
      </p:pic>
      <p:sp>
        <p:nvSpPr>
          <p:cNvPr id="75780" name="Rectangle 4"/>
          <p:cNvSpPr>
            <a:spLocks noChangeArrowheads="1"/>
          </p:cNvSpPr>
          <p:nvPr/>
        </p:nvSpPr>
        <p:spPr bwMode="auto">
          <a:xfrm>
            <a:off x="2735263" y="5380038"/>
            <a:ext cx="609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fa-IR" b="1">
                <a:ea typeface="Majalla UI"/>
              </a:rPr>
              <a:t>این قطعه زمین داراى مساحت ٢٠٠ متر مربع و ٩ طبقه هست كاملا بر حرم اقا امام حسین علیه السلام و حضرت ابالفضل العباس مسلط است. این ساختمان جایگاه ساخت استدیوى تلوزیونى براى كانال امام حسین علیه السلام خواهد بود،</a:t>
            </a:r>
            <a:endParaRPr lang="fa-IR">
              <a:ea typeface="Majalla UI"/>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box(in)">
                                      <p:cBhvr>
                                        <p:cTn id="7" dur="500"/>
                                        <p:tgtEl>
                                          <p:spTgt spid="757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5780"/>
                                        </p:tgtEl>
                                        <p:attrNameLst>
                                          <p:attrName>style.visibility</p:attrName>
                                        </p:attrNameLst>
                                      </p:cBhvr>
                                      <p:to>
                                        <p:strVal val="visible"/>
                                      </p:to>
                                    </p:set>
                                    <p:animEffect transition="in" filter="box(in)">
                                      <p:cBhvr>
                                        <p:cTn id="12" dur="500"/>
                                        <p:tgtEl>
                                          <p:spTgt spid="75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Content Placeholder 3" descr="http://upload.estekhdamiha.com/images/9bbhjkohle4z6xl094c.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4249738" y="969963"/>
            <a:ext cx="2933700" cy="1903412"/>
          </a:xfrm>
        </p:spPr>
      </p:pic>
      <p:sp>
        <p:nvSpPr>
          <p:cNvPr id="80900" name="Rectangle 4"/>
          <p:cNvSpPr>
            <a:spLocks noChangeArrowheads="1"/>
          </p:cNvSpPr>
          <p:nvPr/>
        </p:nvSpPr>
        <p:spPr bwMode="auto">
          <a:xfrm>
            <a:off x="7969250" y="1520825"/>
            <a:ext cx="3819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a-IR" sz="3600" b="1">
                <a:ea typeface="Majalla UI"/>
              </a:rPr>
              <a:t>شبکه جهانی مرجعیت1</a:t>
            </a:r>
            <a:r>
              <a:rPr lang="en-US" sz="3600" b="1"/>
              <a:t> </a:t>
            </a:r>
            <a:endParaRPr lang="fa-IR" sz="3600">
              <a:ea typeface="Majalla UI"/>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Content Placeholder 2"/>
          <p:cNvSpPr>
            <a:spLocks noGrp="1"/>
          </p:cNvSpPr>
          <p:nvPr>
            <p:ph idx="1"/>
          </p:nvPr>
        </p:nvSpPr>
        <p:spPr/>
        <p:txBody>
          <a:bodyPr/>
          <a:lstStyle/>
          <a:p>
            <a:endParaRPr lang="fa-IR" smtClean="0">
              <a:ea typeface="Majalla UI"/>
            </a:endParaRPr>
          </a:p>
        </p:txBody>
      </p:sp>
      <p:pic>
        <p:nvPicPr>
          <p:cNvPr id="81924" name="Picture 130" descr="http://asremrooz.ir/images/docs/000090/090136/images/3333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313" y="1973263"/>
            <a:ext cx="10685462" cy="429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Content Placeholder 2"/>
          <p:cNvSpPr>
            <a:spLocks noGrp="1"/>
          </p:cNvSpPr>
          <p:nvPr>
            <p:ph idx="1"/>
          </p:nvPr>
        </p:nvSpPr>
        <p:spPr/>
        <p:txBody>
          <a:bodyPr/>
          <a:lstStyle/>
          <a:p>
            <a:endParaRPr lang="fa-IR" smtClean="0">
              <a:ea typeface="Majalla UI"/>
            </a:endParaRPr>
          </a:p>
        </p:txBody>
      </p:sp>
      <p:pic>
        <p:nvPicPr>
          <p:cNvPr id="82948" name="Picture 131" descr="http://asremrooz.ir/images/docs/000090/090136/images/44444444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75" y="1974850"/>
            <a:ext cx="10842625"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Content Placeholder 2"/>
          <p:cNvSpPr>
            <a:spLocks noGrp="1"/>
          </p:cNvSpPr>
          <p:nvPr>
            <p:ph idx="1"/>
          </p:nvPr>
        </p:nvSpPr>
        <p:spPr/>
        <p:txBody>
          <a:bodyPr/>
          <a:lstStyle/>
          <a:p>
            <a:endParaRPr lang="fa-IR" smtClean="0">
              <a:ea typeface="Majalla UI"/>
            </a:endParaRPr>
          </a:p>
        </p:txBody>
      </p:sp>
      <p:pic>
        <p:nvPicPr>
          <p:cNvPr id="83972" name="Picture 132" descr="http://asremrooz.ir/images/docs/000090/090136/images/55555555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763" y="1973263"/>
            <a:ext cx="10985500" cy="429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endParaRPr lang="fa-IR" dirty="0" smtClean="0">
              <a:cs typeface="B Nazanin" pitchFamily="2" charset="-78"/>
            </a:endParaRPr>
          </a:p>
        </p:txBody>
      </p:sp>
      <p:pic>
        <p:nvPicPr>
          <p:cNvPr id="4" name="وصیت نامه امام.mpg">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274638" y="0"/>
            <a:ext cx="12466638" cy="7011988"/>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514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761967" y="571480"/>
            <a:ext cx="9681919" cy="4748234"/>
          </a:xfrm>
          <a:blipFill>
            <a:blip r:embed="rId2"/>
            <a:tile tx="0" ty="0" sx="100000" sy="100000" flip="none" algn="tl"/>
          </a:blipFill>
          <a:ln>
            <a:miter lim="800000"/>
            <a:headEnd/>
            <a:tailEnd/>
          </a:ln>
          <a:scene3d>
            <a:camera prst="perspectiveRelaxedModerately"/>
            <a:lightRig rig="threePt" dir="t"/>
          </a:scene3d>
          <a:sp3d>
            <a:bevelT prst="angle"/>
          </a:sp3d>
        </p:spPr>
        <p:txBody>
          <a:bodyPr>
            <a:normAutofit lnSpcReduction="10000"/>
          </a:bodyPr>
          <a:lstStyle/>
          <a:p>
            <a:pPr marL="109728" indent="0" algn="ctr" eaLnBrk="1" fontAlgn="auto" hangingPunct="1">
              <a:lnSpc>
                <a:spcPct val="150000"/>
              </a:lnSpc>
              <a:spcAft>
                <a:spcPts val="0"/>
              </a:spcAft>
              <a:buClr>
                <a:schemeClr val="tx1">
                  <a:shade val="95000"/>
                </a:schemeClr>
              </a:buClr>
              <a:buFont typeface="Arial" pitchFamily="34" charset="0"/>
              <a:buNone/>
              <a:defRPr/>
            </a:pPr>
            <a:r>
              <a:rPr lang="fa-IR" sz="4400" b="1" dirty="0" smtClean="0">
                <a:ea typeface="Majalla UI"/>
                <a:cs typeface="B Nazanin" pitchFamily="2" charset="-78"/>
              </a:rPr>
              <a:t>تعجیل در ظهور آقا </a:t>
            </a:r>
            <a:r>
              <a:rPr lang="fa-IR" sz="4400" b="1" dirty="0" smtClean="0">
                <a:solidFill>
                  <a:srgbClr val="00B050"/>
                </a:solidFill>
                <a:ea typeface="Majalla UI"/>
                <a:cs typeface="B Nazanin" pitchFamily="2" charset="-78"/>
              </a:rPr>
              <a:t>امام زمان (عج) </a:t>
            </a:r>
            <a:r>
              <a:rPr lang="fa-IR" sz="4400" b="1" dirty="0" smtClean="0">
                <a:ea typeface="Majalla UI"/>
                <a:cs typeface="B Nazanin" pitchFamily="2" charset="-78"/>
              </a:rPr>
              <a:t>سلامتی مقام معظم رهبری</a:t>
            </a:r>
          </a:p>
          <a:p>
            <a:pPr marL="109728" indent="0" algn="ctr" eaLnBrk="1" fontAlgn="auto" hangingPunct="1">
              <a:lnSpc>
                <a:spcPct val="150000"/>
              </a:lnSpc>
              <a:spcAft>
                <a:spcPts val="0"/>
              </a:spcAft>
              <a:buClr>
                <a:schemeClr val="tx1">
                  <a:shade val="95000"/>
                </a:schemeClr>
              </a:buClr>
              <a:buFont typeface="Arial" pitchFamily="34" charset="0"/>
              <a:buNone/>
              <a:defRPr/>
            </a:pPr>
            <a:r>
              <a:rPr lang="fa-IR" sz="4400" b="1" dirty="0" smtClean="0">
                <a:ea typeface="Majalla UI"/>
                <a:cs typeface="B Nazanin" pitchFamily="2" charset="-78"/>
              </a:rPr>
              <a:t>شادی ارواح طبیه </a:t>
            </a:r>
            <a:r>
              <a:rPr lang="fa-IR" sz="4400" b="1" dirty="0" smtClean="0">
                <a:solidFill>
                  <a:srgbClr val="C00000"/>
                </a:solidFill>
                <a:ea typeface="Majalla UI"/>
                <a:cs typeface="B Nazanin" pitchFamily="2" charset="-78"/>
              </a:rPr>
              <a:t>شهدا</a:t>
            </a:r>
            <a:r>
              <a:rPr lang="fa-IR" sz="4400" b="1" dirty="0" smtClean="0">
                <a:solidFill>
                  <a:schemeClr val="accent3"/>
                </a:solidFill>
                <a:ea typeface="Majalla UI"/>
                <a:cs typeface="B Nazanin" pitchFamily="2" charset="-78"/>
              </a:rPr>
              <a:t> </a:t>
            </a:r>
            <a:r>
              <a:rPr lang="fa-IR" sz="4400" b="1" dirty="0" smtClean="0">
                <a:ea typeface="Majalla UI"/>
                <a:cs typeface="B Nazanin" pitchFamily="2" charset="-78"/>
              </a:rPr>
              <a:t>و امام شهدا(ره) </a:t>
            </a:r>
          </a:p>
          <a:p>
            <a:pPr marL="109728" indent="0" algn="ctr" eaLnBrk="1" fontAlgn="auto" hangingPunct="1">
              <a:lnSpc>
                <a:spcPct val="150000"/>
              </a:lnSpc>
              <a:spcAft>
                <a:spcPts val="0"/>
              </a:spcAft>
              <a:buClr>
                <a:schemeClr val="tx1">
                  <a:shade val="95000"/>
                </a:schemeClr>
              </a:buClr>
              <a:buFont typeface="Arial" pitchFamily="34" charset="0"/>
              <a:buNone/>
              <a:defRPr/>
            </a:pPr>
            <a:r>
              <a:rPr lang="fa-IR" sz="6600" b="1" dirty="0" smtClean="0">
                <a:solidFill>
                  <a:srgbClr val="002060"/>
                </a:solidFill>
                <a:ea typeface="Majalla UI"/>
                <a:cs typeface="B Nazanin" pitchFamily="2" charset="-78"/>
              </a:rPr>
              <a:t>صلوات</a:t>
            </a:r>
          </a:p>
        </p:txBody>
      </p:sp>
    </p:spTree>
  </p:cSld>
  <p:clrMapOvr>
    <a:masterClrMapping/>
  </p:clrMapOvr>
  <p:transition>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1" descr="شیخ محمد تقی شیرازی"/>
          <p:cNvPicPr>
            <a:picLocks noChangeAspect="1" noChangeArrowheads="1"/>
          </p:cNvPicPr>
          <p:nvPr/>
        </p:nvPicPr>
        <p:blipFill>
          <a:blip r:embed="rId2"/>
          <a:srcRect/>
          <a:stretch>
            <a:fillRect/>
          </a:stretch>
        </p:blipFill>
        <p:spPr bwMode="auto">
          <a:xfrm>
            <a:off x="0" y="1557337"/>
            <a:ext cx="4129088" cy="44862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itle 6"/>
          <p:cNvSpPr>
            <a:spLocks noGrp="1"/>
          </p:cNvSpPr>
          <p:nvPr>
            <p:ph type="title"/>
          </p:nvPr>
        </p:nvSpPr>
        <p:spPr>
          <a:xfrm>
            <a:off x="492125" y="182563"/>
            <a:ext cx="10972800" cy="1143000"/>
          </a:xfrm>
        </p:spPr>
        <p:txBody>
          <a:bodyPr>
            <a:normAutofit fontScale="90000"/>
          </a:bodyPr>
          <a:lstStyle/>
          <a:p>
            <a:pPr algn="ctr" eaLnBrk="1" fontAlgn="auto" hangingPunct="1">
              <a:spcAft>
                <a:spcPts val="0"/>
              </a:spcAft>
              <a:defRPr/>
            </a:pPr>
            <a:r>
              <a:rPr lang="ar-SA" b="1" dirty="0" smtClean="0">
                <a:solidFill>
                  <a:schemeClr val="tx1">
                    <a:lumMod val="95000"/>
                    <a:lumOff val="5000"/>
                  </a:schemeClr>
                </a:solidFill>
                <a:cs typeface="B Nazanin" pitchFamily="2" charset="-78"/>
              </a:rPr>
              <a:t>آیت الله العظمی شیخ محمد تقی شیرازی</a:t>
            </a:r>
            <a:r>
              <a:rPr lang="fa-IR" b="1" dirty="0" smtClean="0">
                <a:solidFill>
                  <a:schemeClr val="tx1">
                    <a:lumMod val="95000"/>
                    <a:lumOff val="5000"/>
                  </a:schemeClr>
                </a:solidFill>
                <a:cs typeface="B Nazanin" pitchFamily="2" charset="-78"/>
              </a:rPr>
              <a:t/>
            </a:r>
            <a:br>
              <a:rPr lang="fa-IR" b="1" dirty="0" smtClean="0">
                <a:solidFill>
                  <a:schemeClr val="tx1">
                    <a:lumMod val="95000"/>
                    <a:lumOff val="5000"/>
                  </a:schemeClr>
                </a:solidFill>
                <a:cs typeface="B Nazanin" pitchFamily="2" charset="-78"/>
              </a:rPr>
            </a:br>
            <a:r>
              <a:rPr lang="ar-SA" b="1" dirty="0" smtClean="0">
                <a:solidFill>
                  <a:schemeClr val="tx1">
                    <a:lumMod val="95000"/>
                    <a:lumOff val="5000"/>
                  </a:schemeClr>
                </a:solidFill>
                <a:cs typeface="B Nazanin" pitchFamily="2" charset="-78"/>
              </a:rPr>
              <a:t>(رهبر مقابله عراق با اشغال انگلیس)</a:t>
            </a:r>
            <a:endParaRPr lang="fa-IR" b="1" dirty="0">
              <a:solidFill>
                <a:schemeClr val="tx1">
                  <a:lumMod val="95000"/>
                  <a:lumOff val="5000"/>
                </a:schemeClr>
              </a:solidFill>
              <a:cs typeface="B Nazanin" pitchFamily="2" charset="-78"/>
            </a:endParaRPr>
          </a:p>
        </p:txBody>
      </p:sp>
      <p:sp>
        <p:nvSpPr>
          <p:cNvPr id="12293" name="Content Placeholder 8"/>
          <p:cNvSpPr>
            <a:spLocks noGrp="1"/>
          </p:cNvSpPr>
          <p:nvPr>
            <p:ph sz="half" idx="2"/>
          </p:nvPr>
        </p:nvSpPr>
        <p:spPr>
          <a:xfrm>
            <a:off x="4114800" y="1319213"/>
            <a:ext cx="7467600" cy="5310187"/>
          </a:xfrm>
        </p:spPr>
        <p:txBody>
          <a:bodyPr/>
          <a:lstStyle/>
          <a:p>
            <a:pPr eaLnBrk="1" hangingPunct="1">
              <a:buFont typeface="Wingdings 2" pitchFamily="18" charset="2"/>
              <a:buNone/>
            </a:pPr>
            <a:r>
              <a:rPr lang="fa-IR" sz="2800" smtClean="0">
                <a:solidFill>
                  <a:srgbClr val="C00000"/>
                </a:solidFill>
                <a:ea typeface="Majalla UI"/>
                <a:cs typeface="B Nazanin" pitchFamily="2" charset="-78"/>
              </a:rPr>
              <a:t>    </a:t>
            </a:r>
            <a:r>
              <a:rPr lang="fa-IR" sz="4000" smtClean="0">
                <a:solidFill>
                  <a:srgbClr val="C00000"/>
                </a:solidFill>
                <a:ea typeface="Majalla UI"/>
                <a:cs typeface="B Nazanin" pitchFamily="2" charset="-78"/>
              </a:rPr>
              <a:t>ریاست حوزه علمیه نجف</a:t>
            </a:r>
            <a:endParaRPr lang="en-US" sz="4000" smtClean="0">
              <a:cs typeface="B Nazanin" pitchFamily="2" charset="-78"/>
            </a:endParaRPr>
          </a:p>
          <a:p>
            <a:pPr eaLnBrk="1" hangingPunct="1">
              <a:buFont typeface="Wingdings 2" pitchFamily="18" charset="2"/>
              <a:buNone/>
            </a:pPr>
            <a:r>
              <a:rPr lang="fa-IR" sz="4000" smtClean="0">
                <a:ea typeface="Majalla UI"/>
                <a:cs typeface="B Nazanin" pitchFamily="2" charset="-78"/>
              </a:rPr>
              <a:t>در سال 1337 و پس از فوت سید محمد کاظم یزدی، مرجع تقلید شیعیان امامیه گردید.</a:t>
            </a:r>
            <a:endParaRPr lang="en-US" sz="4000" smtClean="0">
              <a:cs typeface="B Nazanin" pitchFamily="2" charset="-78"/>
            </a:endParaRPr>
          </a:p>
          <a:p>
            <a:pPr eaLnBrk="1" hangingPunct="1">
              <a:buFont typeface="Wingdings 2" pitchFamily="18" charset="2"/>
              <a:buNone/>
            </a:pPr>
            <a:r>
              <a:rPr lang="fa-IR" sz="4000" smtClean="0">
                <a:ea typeface="Majalla UI"/>
                <a:cs typeface="B Nazanin" pitchFamily="2" charset="-78"/>
              </a:rPr>
              <a:t>شهرت وی، هنگامی در جهان اسلام بیش از پیش افزون شد که در جنگ جهانی اول، علیه انگلیسی ها حکم جهاد داد که به </a:t>
            </a:r>
            <a:r>
              <a:rPr lang="fa-IR" sz="4000" smtClean="0">
                <a:solidFill>
                  <a:srgbClr val="C00000"/>
                </a:solidFill>
                <a:ea typeface="Majalla UI"/>
                <a:cs typeface="B Nazanin" pitchFamily="2" charset="-78"/>
              </a:rPr>
              <a:t>«</a:t>
            </a:r>
            <a:r>
              <a:rPr lang="fa-IR" sz="4000" b="1" smtClean="0">
                <a:solidFill>
                  <a:srgbClr val="C00000"/>
                </a:solidFill>
                <a:ea typeface="Majalla UI"/>
                <a:cs typeface="B Nazanin" pitchFamily="2" charset="-78"/>
              </a:rPr>
              <a:t>فتوای دفاعیه</a:t>
            </a:r>
            <a:r>
              <a:rPr lang="fa-IR" sz="4000" smtClean="0">
                <a:solidFill>
                  <a:srgbClr val="C00000"/>
                </a:solidFill>
                <a:ea typeface="Majalla UI"/>
                <a:cs typeface="B Nazanin" pitchFamily="2" charset="-78"/>
              </a:rPr>
              <a:t>» </a:t>
            </a:r>
            <a:r>
              <a:rPr lang="fa-IR" sz="4000" smtClean="0">
                <a:ea typeface="Majalla UI"/>
                <a:cs typeface="B Nazanin" pitchFamily="2" charset="-78"/>
              </a:rPr>
              <a:t>مشهور است.</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4753"/>
                                        </p:tgtEl>
                                        <p:attrNameLst>
                                          <p:attrName>style.visibility</p:attrName>
                                        </p:attrNameLst>
                                      </p:cBhvr>
                                      <p:to>
                                        <p:strVal val="visible"/>
                                      </p:to>
                                    </p:set>
                                    <p:animEffect transition="in" filter="box(in)">
                                      <p:cBhvr>
                                        <p:cTn id="7" dur="500"/>
                                        <p:tgtEl>
                                          <p:spTgt spid="747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2293">
                                            <p:txEl>
                                              <p:pRg st="0" end="0"/>
                                            </p:txEl>
                                          </p:spTgt>
                                        </p:tgtEl>
                                        <p:attrNameLst>
                                          <p:attrName>style.visibility</p:attrName>
                                        </p:attrNameLst>
                                      </p:cBhvr>
                                      <p:to>
                                        <p:strVal val="visible"/>
                                      </p:to>
                                    </p:set>
                                    <p:animEffect transition="in" filter="box(in)">
                                      <p:cBhvr>
                                        <p:cTn id="12" dur="500"/>
                                        <p:tgtEl>
                                          <p:spTgt spid="1229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2293">
                                            <p:txEl>
                                              <p:pRg st="1" end="1"/>
                                            </p:txEl>
                                          </p:spTgt>
                                        </p:tgtEl>
                                        <p:attrNameLst>
                                          <p:attrName>style.visibility</p:attrName>
                                        </p:attrNameLst>
                                      </p:cBhvr>
                                      <p:to>
                                        <p:strVal val="visible"/>
                                      </p:to>
                                    </p:set>
                                    <p:animEffect transition="in" filter="box(in)">
                                      <p:cBhvr>
                                        <p:cTn id="17" dur="500"/>
                                        <p:tgtEl>
                                          <p:spTgt spid="1229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2293">
                                            <p:txEl>
                                              <p:pRg st="2" end="2"/>
                                            </p:txEl>
                                          </p:spTgt>
                                        </p:tgtEl>
                                        <p:attrNameLst>
                                          <p:attrName>style.visibility</p:attrName>
                                        </p:attrNameLst>
                                      </p:cBhvr>
                                      <p:to>
                                        <p:strVal val="visible"/>
                                      </p:to>
                                    </p:set>
                                    <p:animEffect transition="in" filter="box(in)">
                                      <p:cBhvr>
                                        <p:cTn id="22" dur="500"/>
                                        <p:tgtEl>
                                          <p:spTgt spid="1229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F:\ghadir\salavat.jpg"/>
          <p:cNvPicPr>
            <a:picLocks noChangeAspect="1" noChangeArrowheads="1"/>
          </p:cNvPicPr>
          <p:nvPr/>
        </p:nvPicPr>
        <p:blipFill>
          <a:blip r:embed="rId3"/>
          <a:srcRect/>
          <a:stretch>
            <a:fillRect/>
          </a:stretch>
        </p:blipFill>
        <p:spPr bwMode="auto">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heel spokes="8"/>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nut 1"/>
          <p:cNvSpPr/>
          <p:nvPr/>
        </p:nvSpPr>
        <p:spPr>
          <a:xfrm>
            <a:off x="479425" y="468313"/>
            <a:ext cx="11350625" cy="5967412"/>
          </a:xfrm>
          <a:prstGeom prst="donu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3" name="Rectangle 2"/>
          <p:cNvSpPr/>
          <p:nvPr/>
        </p:nvSpPr>
        <p:spPr>
          <a:xfrm>
            <a:off x="2716852" y="1092821"/>
            <a:ext cx="4490332" cy="4508927"/>
          </a:xfrm>
          <a:prstGeom prst="rect">
            <a:avLst/>
          </a:prstGeom>
          <a:noFill/>
        </p:spPr>
        <p:txBody>
          <a:bodyPr wrap="none">
            <a:spAutoFit/>
          </a:bodyPr>
          <a:lstStyle/>
          <a:p>
            <a:pPr algn="ctr" eaLnBrk="1" fontAlgn="auto" hangingPunct="1">
              <a:spcBef>
                <a:spcPts val="0"/>
              </a:spcBef>
              <a:spcAft>
                <a:spcPts val="0"/>
              </a:spcAft>
              <a:defRPr/>
            </a:pPr>
            <a:r>
              <a:rPr lang="fa-IR" sz="28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cs typeface="B Zar" panose="00000400000000000000" pitchFamily="2" charset="-78"/>
              </a:rPr>
              <a:t>پایان</a:t>
            </a:r>
            <a:endParaRPr lang="en-US" sz="28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cs typeface="B Zar" panose="00000400000000000000" pitchFamily="2" charset="-78"/>
            </a:endParaRPr>
          </a:p>
        </p:txBody>
      </p:sp>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4"/>
          <p:cNvSpPr>
            <a:spLocks noGrp="1"/>
          </p:cNvSpPr>
          <p:nvPr>
            <p:ph type="title"/>
          </p:nvPr>
        </p:nvSpPr>
        <p:spPr>
          <a:xfrm>
            <a:off x="649288" y="347663"/>
            <a:ext cx="10972800" cy="1143000"/>
          </a:xfrm>
        </p:spPr>
        <p:txBody>
          <a:bodyPr/>
          <a:lstStyle/>
          <a:p>
            <a:pPr algn="ctr" eaLnBrk="1" hangingPunct="1"/>
            <a:r>
              <a:rPr lang="ar-SA" sz="5400" b="1" dirty="0" smtClean="0">
                <a:cs typeface="B Nazanin" pitchFamily="2" charset="-78"/>
              </a:rPr>
              <a:t>آیت الله سید میرزا مهدی شیرازی</a:t>
            </a:r>
            <a:endParaRPr lang="fa-IR" sz="5400" b="1" dirty="0" smtClean="0">
              <a:cs typeface="B Nazanin" pitchFamily="2" charset="-78"/>
            </a:endParaRPr>
          </a:p>
        </p:txBody>
      </p:sp>
      <p:sp>
        <p:nvSpPr>
          <p:cNvPr id="17" name="Content Placeholder 16"/>
          <p:cNvSpPr>
            <a:spLocks noGrp="1"/>
          </p:cNvSpPr>
          <p:nvPr>
            <p:ph sz="half" idx="2"/>
          </p:nvPr>
        </p:nvSpPr>
        <p:spPr>
          <a:xfrm>
            <a:off x="3783013" y="1589088"/>
            <a:ext cx="8207375" cy="4937125"/>
          </a:xfrm>
        </p:spPr>
        <p:txBody>
          <a:bodyPr>
            <a:normAutofit/>
          </a:bodyPr>
          <a:lstStyle/>
          <a:p>
            <a:pPr marL="274320" indent="-274320" eaLnBrk="1" fontAlgn="auto" hangingPunct="1">
              <a:spcAft>
                <a:spcPts val="0"/>
              </a:spcAft>
              <a:buClr>
                <a:schemeClr val="accent3"/>
              </a:buClr>
              <a:buFont typeface="Wingdings 2" pitchFamily="18" charset="2"/>
              <a:buNone/>
              <a:defRPr/>
            </a:pPr>
            <a:r>
              <a:rPr lang="fa-IR" dirty="0" smtClean="0">
                <a:cs typeface="B Nazanin" pitchFamily="2" charset="-78"/>
              </a:rPr>
              <a:t>وی در سال ۱۳۰۴ قمری، در شهر کربلا متولد شد و در ۲۸ شعبان ۱۳۸۰ قمری، در همان شهر درگذشت. در کودکی پدرش مرحوم میرزا حبیب اللّه را از دست داد و تحت سرپرستی مادر و برادر بزرگش سید عبداللّه قرار گرفت. نخستین مرحله تحصیلات خود را در شهر کربلا سپس سامرا و کاظمین گذراند آنگاه به نجف هجرت کرد و نزدیک ۲۰ سال در آنجا اقامت گزید. پس از آن به کربلا بازگشت و تا آخر عمر در آنجا ماند. وی پس از هجرت استادش سیدحسین طباطبایی قمی، از کربلا به نجف (۱۳۶۵ قمری) ،وی در کربلا تدریس سطوح عالی را آغاز کرد </a:t>
            </a:r>
          </a:p>
          <a:p>
            <a:pPr marL="274320" indent="-274320" eaLnBrk="1" fontAlgn="auto" hangingPunct="1">
              <a:spcAft>
                <a:spcPts val="0"/>
              </a:spcAft>
              <a:buClr>
                <a:schemeClr val="accent3"/>
              </a:buClr>
              <a:buFont typeface="Wingdings 2" pitchFamily="18" charset="2"/>
              <a:buNone/>
              <a:defRPr/>
            </a:pPr>
            <a:r>
              <a:rPr lang="fa-IR" dirty="0" smtClean="0">
                <a:cs typeface="B Nazanin" pitchFamily="2" charset="-78"/>
              </a:rPr>
              <a:t>در نهضت های اجتماعی و سیاسی از جمله </a:t>
            </a:r>
            <a:r>
              <a:rPr lang="fa-IR" dirty="0" smtClean="0">
                <a:solidFill>
                  <a:srgbClr val="C00000"/>
                </a:solidFill>
                <a:cs typeface="B Nazanin" pitchFamily="2" charset="-78"/>
              </a:rPr>
              <a:t>انقلاب معروف 1920در عراق </a:t>
            </a:r>
            <a:r>
              <a:rPr lang="fa-IR" dirty="0" smtClean="0">
                <a:cs typeface="B Nazanin" pitchFamily="2" charset="-78"/>
              </a:rPr>
              <a:t>فعال بود.</a:t>
            </a:r>
            <a:r>
              <a:rPr lang="ar-SA" dirty="0" smtClean="0">
                <a:cs typeface="B Nazanin" pitchFamily="2" charset="-78"/>
              </a:rPr>
              <a:t> </a:t>
            </a:r>
            <a:endParaRPr lang="fa-IR" dirty="0" smtClean="0">
              <a:cs typeface="B Nazanin" pitchFamily="2" charset="-78"/>
            </a:endParaRPr>
          </a:p>
          <a:p>
            <a:pPr marL="274320" indent="-274320" eaLnBrk="1" fontAlgn="auto" hangingPunct="1">
              <a:spcAft>
                <a:spcPts val="0"/>
              </a:spcAft>
              <a:buClr>
                <a:schemeClr val="accent3"/>
              </a:buClr>
              <a:buFont typeface="Wingdings 2" pitchFamily="18" charset="2"/>
              <a:buNone/>
              <a:defRPr/>
            </a:pPr>
            <a:r>
              <a:rPr lang="ar-SA" sz="2800" b="1" dirty="0" smtClean="0">
                <a:cs typeface="B Nazanin" pitchFamily="2" charset="-78"/>
              </a:rPr>
              <a:t>(4پسر داشت سید حسن، سید محمد، سید صادق</a:t>
            </a:r>
            <a:r>
              <a:rPr lang="fa-IR" sz="2800" b="1" dirty="0" smtClean="0">
                <a:cs typeface="B Nazanin" pitchFamily="2" charset="-78"/>
              </a:rPr>
              <a:t> و</a:t>
            </a:r>
            <a:r>
              <a:rPr lang="ar-SA" sz="2800" b="1" dirty="0" smtClean="0">
                <a:cs typeface="B Nazanin" pitchFamily="2" charset="-78"/>
              </a:rPr>
              <a:t>سید مجتبی </a:t>
            </a:r>
            <a:r>
              <a:rPr lang="fa-IR" sz="2800" b="1" dirty="0" smtClean="0">
                <a:cs typeface="B Nazanin" pitchFamily="2" charset="-78"/>
              </a:rPr>
              <a:t> </a:t>
            </a:r>
            <a:r>
              <a:rPr lang="ar-SA" sz="2800" b="1" dirty="0" smtClean="0">
                <a:cs typeface="B Nazanin" pitchFamily="2" charset="-78"/>
              </a:rPr>
              <a:t>) </a:t>
            </a:r>
            <a:endParaRPr lang="en-US" sz="2800" b="1" dirty="0" smtClean="0">
              <a:cs typeface="B Nazanin" pitchFamily="2" charset="-78"/>
            </a:endParaRPr>
          </a:p>
          <a:p>
            <a:pPr marL="274320" indent="-274320" eaLnBrk="1" fontAlgn="auto" hangingPunct="1">
              <a:spcAft>
                <a:spcPts val="0"/>
              </a:spcAft>
              <a:buClr>
                <a:schemeClr val="accent3"/>
              </a:buClr>
              <a:buFont typeface="Wingdings 2"/>
              <a:buChar char=""/>
              <a:defRPr/>
            </a:pPr>
            <a:endParaRPr lang="fa-IR" dirty="0">
              <a:cs typeface="B Nazanin" pitchFamily="2" charset="-78"/>
            </a:endParaRPr>
          </a:p>
        </p:txBody>
      </p:sp>
      <p:pic>
        <p:nvPicPr>
          <p:cNvPr id="81929" name="Picture 9" descr="میرزا مهدی شیرازی"/>
          <p:cNvPicPr>
            <a:picLocks noChangeAspect="1" noChangeArrowheads="1"/>
          </p:cNvPicPr>
          <p:nvPr/>
        </p:nvPicPr>
        <p:blipFill>
          <a:blip r:embed="rId2"/>
          <a:srcRect/>
          <a:stretch>
            <a:fillRect/>
          </a:stretch>
        </p:blipFill>
        <p:spPr bwMode="auto">
          <a:xfrm>
            <a:off x="685799" y="1914525"/>
            <a:ext cx="3071813" cy="42719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1929"/>
                                        </p:tgtEl>
                                        <p:attrNameLst>
                                          <p:attrName>style.visibility</p:attrName>
                                        </p:attrNameLst>
                                      </p:cBhvr>
                                      <p:to>
                                        <p:strVal val="visible"/>
                                      </p:to>
                                    </p:set>
                                    <p:animEffect transition="in" filter="box(in)">
                                      <p:cBhvr>
                                        <p:cTn id="7" dur="500"/>
                                        <p:tgtEl>
                                          <p:spTgt spid="819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box(in)">
                                      <p:cBhvr>
                                        <p:cTn id="12" dur="500"/>
                                        <p:tgtEl>
                                          <p:spTgt spid="1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box(in)">
                                      <p:cBhvr>
                                        <p:cTn id="17" dur="500"/>
                                        <p:tgtEl>
                                          <p:spTgt spid="1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7">
                                            <p:txEl>
                                              <p:pRg st="2" end="2"/>
                                            </p:txEl>
                                          </p:spTgt>
                                        </p:tgtEl>
                                        <p:attrNameLst>
                                          <p:attrName>style.visibility</p:attrName>
                                        </p:attrNameLst>
                                      </p:cBhvr>
                                      <p:to>
                                        <p:strVal val="visible"/>
                                      </p:to>
                                    </p:set>
                                    <p:animEffect transition="in" filter="box(in)">
                                      <p:cBhvr>
                                        <p:cTn id="22"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062Cu0631u06CCu0627u0646  u0634u06CCu0631u0627u0632u06C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noFill/>
      </a:spPr>
      <a:bodyPr wrap="square" rtlCol="1">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u062Cu0631u06CCu0627u0646  u0634u06CCu0631u0627u0632u06CC</Template>
  <TotalTime>24</TotalTime>
  <Words>4209</Words>
  <Application>Microsoft Office PowerPoint</Application>
  <PresentationFormat>Widescreen</PresentationFormat>
  <Paragraphs>267</Paragraphs>
  <Slides>81</Slides>
  <Notes>1</Notes>
  <HiddenSlides>0</HiddenSlides>
  <MMClips>11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81</vt:i4>
      </vt:variant>
    </vt:vector>
  </HeadingPairs>
  <TitlesOfParts>
    <vt:vector size="93" baseType="lpstr">
      <vt:lpstr>Arial</vt:lpstr>
      <vt:lpstr>B Mitra</vt:lpstr>
      <vt:lpstr>B Nazanin</vt:lpstr>
      <vt:lpstr>B Titr</vt:lpstr>
      <vt:lpstr>B Zar</vt:lpstr>
      <vt:lpstr>Calibri</vt:lpstr>
      <vt:lpstr>Constantia</vt:lpstr>
      <vt:lpstr>Courier New</vt:lpstr>
      <vt:lpstr>Majalla UI</vt:lpstr>
      <vt:lpstr>Times New Roman</vt:lpstr>
      <vt:lpstr>Wingdings 2</vt:lpstr>
      <vt:lpstr>u062Cu0631u06CCu0627u0646  u0634u06CCu0631u0627u0632u06CC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آیت الله العظمی شیخ محمد تقی شیرازی (رهبر مقابله عراق با اشغال انگلیس)</vt:lpstr>
      <vt:lpstr>آیت الله سید میرزا مهدی شیرازی</vt:lpstr>
      <vt:lpstr>پسران سید میرزا مهدی شیرازی</vt:lpstr>
      <vt:lpstr>PowerPoint Presentation</vt:lpstr>
      <vt:lpstr>سید حسن شیرازی </vt:lpstr>
      <vt:lpstr>PowerPoint Presentation</vt:lpstr>
      <vt:lpstr>PowerPoint Presentation</vt:lpstr>
      <vt:lpstr>سید محمد شیرازی نفر دوم سمت راست در استقبال از ورود امام به کربلا</vt:lpstr>
      <vt:lpstr>سید محمد شیرازی</vt:lpstr>
      <vt:lpstr>روابط سید محمد با امام(ره) به سردی گرایید:</vt:lpstr>
      <vt:lpstr>دیدگاه آیت الله خویی وآیت الله شاهرودی درباره محمد شیرازی</vt:lpstr>
      <vt:lpstr> دیدگاههای سید محمد شیرازی</vt:lpstr>
      <vt:lpstr>ماجراجویی دفن سید محمد شیرازی</vt:lpstr>
      <vt:lpstr> تصاویرمراسم تدفین سید محمد شیرازی سال 1380</vt:lpstr>
      <vt:lpstr> تصاویرمراسم تدفین سید محمد شیرازی سال 1380</vt:lpstr>
      <vt:lpstr>فرزندان سیدمحمد شیرازی</vt:lpstr>
      <vt:lpstr>3-سید صادق شیرازی</vt:lpstr>
      <vt:lpstr>سید صادق شیرازی</vt:lpstr>
      <vt:lpstr>پسران سید صادق شیرازی</vt:lpstr>
      <vt:lpstr>4-سید مجتبی شیرازی</vt:lpstr>
      <vt:lpstr>سید مجتبی شیرازی لندن نشین</vt:lpstr>
      <vt:lpstr>یاسر الحبیب داماد سید مجتبی شیرازی</vt:lpstr>
      <vt:lpstr>یاسر الحبیب</vt:lpstr>
      <vt:lpstr>یاسر الحبیب</vt:lpstr>
      <vt:lpstr>یاسرالحبیب</vt:lpstr>
      <vt:lpstr>یاسر الحبیب</vt:lpstr>
      <vt:lpstr>   شخص سید صادق شیرازی در اقدامی که انعکاس رسانه‌ای گسترده‌ای داشت، پس از افزوده شدن انتقادها به یاسر الحبیب مبنی بر بی سواد بودن او اجازه نامه‌ای مفصل برای او نگاشت  و در آن اجازه نامه او را در ۳۰ سالگی « صاحب الفضیلة العلامة الحاج الشیخ یاسر الحبیب دام تأییده» خطاب کرد.</vt:lpstr>
      <vt:lpstr>PowerPoint Presentation</vt:lpstr>
      <vt:lpstr>توهین به بزرگان شیعه وسنی</vt:lpstr>
      <vt:lpstr>سید حسن نصرالله رابخاطر تبعیت از امام خامنه ای بی دین  میخوانند</vt:lpstr>
      <vt:lpstr>تاثیرات فعالیت تشیع لندن نشین در عربستان</vt:lpstr>
      <vt:lpstr>تاثیرات فعالیت تشیع لندن نشین در مالزی</vt:lpstr>
      <vt:lpstr>تاثیرات فعالیت تشیع لندن نشین در پاکستان</vt:lpstr>
      <vt:lpstr>تاثیرات فعالیت تشیع لندن نشین در انگلستان</vt:lpstr>
      <vt:lpstr>یاسر الحبیب در مراسم سال مرگ عایشه</vt:lpstr>
      <vt:lpstr>ماموریت تشیع لندنی</vt:lpstr>
      <vt:lpstr>ماموریت تشیع لندنی</vt:lpstr>
      <vt:lpstr>PowerPoint Presentation</vt:lpstr>
      <vt:lpstr>تفرقه</vt:lpstr>
      <vt:lpstr>مطرح کردن هفته برائت بجای هفته وحدت</vt:lpstr>
      <vt:lpstr>PowerPoint Presentation</vt:lpstr>
      <vt:lpstr>جدایی سیاست از دیانت</vt:lpstr>
      <vt:lpstr>تخریب ولایت فقیه</vt:lpstr>
      <vt:lpstr>PowerPoint Presentation</vt:lpstr>
      <vt:lpstr>دفاع از منافقین</vt:lpstr>
      <vt:lpstr>دفاع از فتنه 88 ومنافقین</vt:lpstr>
      <vt:lpstr>PowerPoint Presentation</vt:lpstr>
      <vt:lpstr>PowerPoint Presentation</vt:lpstr>
      <vt:lpstr>PowerPoint Presentation</vt:lpstr>
      <vt:lpstr>قلاده آمریکایی</vt:lpstr>
      <vt:lpstr>راه رفتن بر روی خار</vt:lpstr>
      <vt:lpstr>قمه زنی</vt:lpstr>
      <vt:lpstr>قمه زنی</vt:lpstr>
      <vt:lpstr>PowerPoint Presentation</vt:lpstr>
      <vt:lpstr>          این جریان باتمرکزخاص روی جذب هیاتهای مذهبی ، تزریق بودجه های کلان به بعضی از هیاتها ،بدنبال ایجاد شکاف بین هیاتهای مذهبی ونظام اسلامی  وایجاد انحراف در هیاتها هستند  ارتباط گیری با مداحان ومنبری های معروف کشور با صرف پولهای کلان </vt:lpstr>
      <vt:lpstr>از حوزه علمیه به هیئت </vt:lpstr>
      <vt:lpstr>دانشمند از منبری ها</vt:lpstr>
      <vt:lpstr>راه اندازی وتاسیس موسسات فرهنگی ومدارس علمیه</vt:lpstr>
      <vt:lpstr>استکبار رسانه ای</vt:lpstr>
      <vt:lpstr>تقویت وراه اندازی شبکه های ماهواره ای</vt:lpstr>
      <vt:lpstr>تقویت وراه اندازی شبکه های ماهواره ای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شیرازی ها</dc:title>
  <dc:creator>ضیاءالصالحین | www.ziaossalehin.ir</dc:creator>
  <cp:keywords>ضیاءالصالحین | www.ziaossalehin.ir</cp:keywords>
  <cp:lastModifiedBy>ضیاءالصالحین | www.ziaossalehin.ir</cp:lastModifiedBy>
  <cp:revision>5</cp:revision>
  <dcterms:created xsi:type="dcterms:W3CDTF">2015-01-29T02:20:01Z</dcterms:created>
  <dcterms:modified xsi:type="dcterms:W3CDTF">2017-12-04T23:39:16Z</dcterms:modified>
  <cp:category>ضیاءالصالحین | www.ziaossalehin.ir</cp:category>
</cp:coreProperties>
</file>