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96" r:id="rId3"/>
    <p:sldId id="297" r:id="rId4"/>
    <p:sldId id="298" r:id="rId5"/>
    <p:sldId id="299" r:id="rId6"/>
    <p:sldId id="258" r:id="rId7"/>
    <p:sldId id="259" r:id="rId8"/>
    <p:sldId id="281" r:id="rId9"/>
    <p:sldId id="277" r:id="rId10"/>
    <p:sldId id="280" r:id="rId11"/>
    <p:sldId id="279" r:id="rId12"/>
    <p:sldId id="282" r:id="rId13"/>
    <p:sldId id="263" r:id="rId14"/>
    <p:sldId id="260" r:id="rId15"/>
    <p:sldId id="264" r:id="rId16"/>
    <p:sldId id="261" r:id="rId17"/>
    <p:sldId id="262" r:id="rId18"/>
    <p:sldId id="265" r:id="rId19"/>
    <p:sldId id="266" r:id="rId20"/>
    <p:sldId id="267" r:id="rId21"/>
    <p:sldId id="269" r:id="rId22"/>
    <p:sldId id="268" r:id="rId23"/>
    <p:sldId id="270" r:id="rId24"/>
    <p:sldId id="271" r:id="rId25"/>
    <p:sldId id="272" r:id="rId26"/>
    <p:sldId id="273" r:id="rId27"/>
    <p:sldId id="274" r:id="rId28"/>
    <p:sldId id="275" r:id="rId29"/>
    <p:sldId id="301" r:id="rId30"/>
    <p:sldId id="257" r:id="rId31"/>
    <p:sldId id="278" r:id="rId32"/>
    <p:sldId id="284" r:id="rId33"/>
    <p:sldId id="302" r:id="rId34"/>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27" autoAdjust="0"/>
  </p:normalViewPr>
  <p:slideViewPr>
    <p:cSldViewPr snapToGrid="0">
      <p:cViewPr varScale="1">
        <p:scale>
          <a:sx n="72" d="100"/>
          <a:sy n="72" d="100"/>
        </p:scale>
        <p:origin x="64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6_2" csCatId="accent6" phldr="1"/>
      <dgm:spPr/>
      <dgm:t>
        <a:bodyPr/>
        <a:lstStyle/>
        <a:p>
          <a:endParaRPr lang="en-US"/>
        </a:p>
      </dgm:t>
    </dgm:pt>
    <dgm:pt modelId="{24A82F5D-F4C6-4CEE-80C4-5C5FB132A1AF}">
      <dgm:prSet phldrT="[Text]"/>
      <dgm:spPr/>
      <dgm:t>
        <a:bodyPr/>
        <a:lstStyle/>
        <a:p>
          <a:r>
            <a:rPr lang="fa-IR" dirty="0">
              <a:cs typeface="B Mitra" panose="00000400000000000000" pitchFamily="2" charset="-78"/>
            </a:rPr>
            <a:t>عقب مانده</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پیشرفته</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00038467-DBF3-4FFC-ACB1-2DC066504ACE}" type="presOf" srcId="{3BCB819B-EDB9-4F56-85D8-BBDAF79095D9}" destId="{F37C3DAD-179E-4D9D-975E-93C96B9F8054}" srcOrd="0" destOrd="0" presId="urn:microsoft.com/office/officeart/2005/8/layout/arrow1"/>
    <dgm:cxn modelId="{83AB1870-A050-4481-955E-6A0354F9C935}" type="presOf" srcId="{3CB59D1C-E2A7-4E98-9E0A-983B7C6E569D}" destId="{DC1B1FBD-3F5D-41EC-8169-06B786B031F8}"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36B002A1-87B3-4287-BE3B-444AFEA2DE1F}" type="presOf" srcId="{24A82F5D-F4C6-4CEE-80C4-5C5FB132A1AF}" destId="{09596EBC-AF95-4A73-8648-6BF487555E50}"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EEF14EA5-AF17-4396-9ED4-A75FE5D2AEAA}" type="presParOf" srcId="{F37C3DAD-179E-4D9D-975E-93C96B9F8054}" destId="{09596EBC-AF95-4A73-8648-6BF487555E50}" srcOrd="0" destOrd="0" presId="urn:microsoft.com/office/officeart/2005/8/layout/arrow1"/>
    <dgm:cxn modelId="{10006074-6F9C-4897-BC12-E2003CD8EE35}"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5_2" csCatId="accent5" phldr="1"/>
      <dgm:spPr/>
      <dgm:t>
        <a:bodyPr/>
        <a:lstStyle/>
        <a:p>
          <a:endParaRPr lang="en-US"/>
        </a:p>
      </dgm:t>
    </dgm:pt>
    <dgm:pt modelId="{24A82F5D-F4C6-4CEE-80C4-5C5FB132A1AF}">
      <dgm:prSet phldrT="[Text]"/>
      <dgm:spPr/>
      <dgm:t>
        <a:bodyPr/>
        <a:lstStyle/>
        <a:p>
          <a:r>
            <a:rPr lang="fa-IR" dirty="0">
              <a:cs typeface="B Mitra" panose="00000400000000000000" pitchFamily="2" charset="-78"/>
            </a:rPr>
            <a:t>جنگ طلب</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صلح طلب</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DD60C244-8E59-4F8D-A760-A307CA38F6B3}" type="presOf" srcId="{24A82F5D-F4C6-4CEE-80C4-5C5FB132A1AF}" destId="{09596EBC-AF95-4A73-8648-6BF487555E50}" srcOrd="0" destOrd="0" presId="urn:microsoft.com/office/officeart/2005/8/layout/arrow1"/>
    <dgm:cxn modelId="{662ACB65-659F-4D84-A158-E6F27A81E32E}" type="presOf" srcId="{3BCB819B-EDB9-4F56-85D8-BBDAF79095D9}" destId="{F37C3DAD-179E-4D9D-975E-93C96B9F8054}" srcOrd="0" destOrd="0" presId="urn:microsoft.com/office/officeart/2005/8/layout/arrow1"/>
    <dgm:cxn modelId="{1C35BD73-4948-442C-8E4F-AAFCB29B922D}" type="presOf" srcId="{3CB59D1C-E2A7-4E98-9E0A-983B7C6E569D}" destId="{DC1B1FBD-3F5D-41EC-8169-06B786B031F8}"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6C5130EE-3A58-47F1-A51D-7BB47CC1EE97}" type="presParOf" srcId="{F37C3DAD-179E-4D9D-975E-93C96B9F8054}" destId="{09596EBC-AF95-4A73-8648-6BF487555E50}" srcOrd="0" destOrd="0" presId="urn:microsoft.com/office/officeart/2005/8/layout/arrow1"/>
    <dgm:cxn modelId="{8B1872A6-BEEA-45D8-9187-79F8F15B7850}"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6_2" csCatId="accent6" phldr="1"/>
      <dgm:spPr/>
      <dgm:t>
        <a:bodyPr/>
        <a:lstStyle/>
        <a:p>
          <a:endParaRPr lang="en-US"/>
        </a:p>
      </dgm:t>
    </dgm:pt>
    <dgm:pt modelId="{24A82F5D-F4C6-4CEE-80C4-5C5FB132A1AF}">
      <dgm:prSet phldrT="[Text]"/>
      <dgm:spPr/>
      <dgm:t>
        <a:bodyPr/>
        <a:lstStyle/>
        <a:p>
          <a:r>
            <a:rPr lang="fa-IR" dirty="0">
              <a:cs typeface="B Mitra" panose="00000400000000000000" pitchFamily="2" charset="-78"/>
            </a:rPr>
            <a:t>ناامن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امن</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DAF62587-0E59-415C-84EB-1405EBECCEC2}" type="presOf" srcId="{3BCB819B-EDB9-4F56-85D8-BBDAF79095D9}" destId="{F37C3DAD-179E-4D9D-975E-93C96B9F8054}"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225EA0E0-A6B1-4CC5-8D05-B4C7ACAF4ED4}" type="presOf" srcId="{24A82F5D-F4C6-4CEE-80C4-5C5FB132A1AF}" destId="{09596EBC-AF95-4A73-8648-6BF487555E50}" srcOrd="0" destOrd="0" presId="urn:microsoft.com/office/officeart/2005/8/layout/arrow1"/>
    <dgm:cxn modelId="{D5B1F6E0-0EC7-4268-AB41-01A60A585A95}" type="presOf" srcId="{3CB59D1C-E2A7-4E98-9E0A-983B7C6E569D}" destId="{DC1B1FBD-3F5D-41EC-8169-06B786B031F8}" srcOrd="0" destOrd="0" presId="urn:microsoft.com/office/officeart/2005/8/layout/arrow1"/>
    <dgm:cxn modelId="{106322C1-BCF0-4514-94CA-878F25069AAB}" type="presParOf" srcId="{F37C3DAD-179E-4D9D-975E-93C96B9F8054}" destId="{09596EBC-AF95-4A73-8648-6BF487555E50}" srcOrd="0" destOrd="0" presId="urn:microsoft.com/office/officeart/2005/8/layout/arrow1"/>
    <dgm:cxn modelId="{2DD22C3A-6EB2-455D-93DC-F491ECDE7BC2}"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5_2" csCatId="accent5" phldr="1"/>
      <dgm:spPr/>
      <dgm:t>
        <a:bodyPr/>
        <a:lstStyle/>
        <a:p>
          <a:endParaRPr lang="en-US"/>
        </a:p>
      </dgm:t>
    </dgm:pt>
    <dgm:pt modelId="{24A82F5D-F4C6-4CEE-80C4-5C5FB132A1AF}">
      <dgm:prSet phldrT="[Text]"/>
      <dgm:spPr/>
      <dgm:t>
        <a:bodyPr/>
        <a:lstStyle/>
        <a:p>
          <a:r>
            <a:rPr lang="fa-IR" dirty="0">
              <a:cs typeface="B Mitra" panose="00000400000000000000" pitchFamily="2" charset="-78"/>
            </a:rPr>
            <a:t>غمگین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شاد</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34C99D2B-728D-46CE-9C5F-11486707DB0A}" type="presOf" srcId="{24A82F5D-F4C6-4CEE-80C4-5C5FB132A1AF}" destId="{09596EBC-AF95-4A73-8648-6BF487555E50}" srcOrd="0" destOrd="0" presId="urn:microsoft.com/office/officeart/2005/8/layout/arrow1"/>
    <dgm:cxn modelId="{05F76F70-F7F6-41A6-A3C1-9854D8EAF44F}" type="presOf" srcId="{3CB59D1C-E2A7-4E98-9E0A-983B7C6E569D}" destId="{DC1B1FBD-3F5D-41EC-8169-06B786B031F8}"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767025BF-6427-4065-A366-BFF09E92F52C}" type="presOf" srcId="{3BCB819B-EDB9-4F56-85D8-BBDAF79095D9}" destId="{F37C3DAD-179E-4D9D-975E-93C96B9F8054}"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0B862D2C-4ECA-4F00-B4B3-F848A833E19C}" type="presParOf" srcId="{F37C3DAD-179E-4D9D-975E-93C96B9F8054}" destId="{09596EBC-AF95-4A73-8648-6BF487555E50}" srcOrd="0" destOrd="0" presId="urn:microsoft.com/office/officeart/2005/8/layout/arrow1"/>
    <dgm:cxn modelId="{8468B042-394C-4345-80B8-E1356E8406B2}"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1_2" csCatId="accent1" phldr="1"/>
      <dgm:spPr/>
      <dgm:t>
        <a:bodyPr/>
        <a:lstStyle/>
        <a:p>
          <a:endParaRPr lang="en-US"/>
        </a:p>
      </dgm:t>
    </dgm:pt>
    <dgm:pt modelId="{24A82F5D-F4C6-4CEE-80C4-5C5FB132A1AF}">
      <dgm:prSet phldrT="[Text]"/>
      <dgm:spPr/>
      <dgm:t>
        <a:bodyPr/>
        <a:lstStyle/>
        <a:p>
          <a:r>
            <a:rPr lang="fa-IR" dirty="0">
              <a:cs typeface="B Mitra" panose="00000400000000000000" pitchFamily="2" charset="-78"/>
            </a:rPr>
            <a:t>خفقان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آزادی</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A2343107-E994-46D9-8B50-A9539BD5E02C}" type="presOf" srcId="{24A82F5D-F4C6-4CEE-80C4-5C5FB132A1AF}" destId="{09596EBC-AF95-4A73-8648-6BF487555E50}" srcOrd="0" destOrd="0" presId="urn:microsoft.com/office/officeart/2005/8/layout/arrow1"/>
    <dgm:cxn modelId="{14BEC50E-5B33-4731-858C-FB20E9F938AB}" type="presOf" srcId="{3CB59D1C-E2A7-4E98-9E0A-983B7C6E569D}" destId="{DC1B1FBD-3F5D-41EC-8169-06B786B031F8}" srcOrd="0" destOrd="0" presId="urn:microsoft.com/office/officeart/2005/8/layout/arrow1"/>
    <dgm:cxn modelId="{0D23891D-C53B-4AC4-8AF8-0D4A46FADED2}" type="presOf" srcId="{3BCB819B-EDB9-4F56-85D8-BBDAF79095D9}" destId="{F37C3DAD-179E-4D9D-975E-93C96B9F8054}"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31769D07-0CC2-4EFB-A4E3-5E6FF0D022A7}" type="presParOf" srcId="{F37C3DAD-179E-4D9D-975E-93C96B9F8054}" destId="{09596EBC-AF95-4A73-8648-6BF487555E50}" srcOrd="0" destOrd="0" presId="urn:microsoft.com/office/officeart/2005/8/layout/arrow1"/>
    <dgm:cxn modelId="{D3699515-D4D8-4A64-A482-03B2288A645F}"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1_2" csCatId="accent1" phldr="1"/>
      <dgm:spPr/>
      <dgm:t>
        <a:bodyPr/>
        <a:lstStyle/>
        <a:p>
          <a:endParaRPr lang="en-US"/>
        </a:p>
      </dgm:t>
    </dgm:pt>
    <dgm:pt modelId="{24A82F5D-F4C6-4CEE-80C4-5C5FB132A1AF}">
      <dgm:prSet phldrT="[Text]"/>
      <dgm:spPr/>
      <dgm:t>
        <a:bodyPr/>
        <a:lstStyle/>
        <a:p>
          <a:r>
            <a:rPr lang="fa-IR" dirty="0">
              <a:cs typeface="B Mitra" panose="00000400000000000000" pitchFamily="2" charset="-78"/>
            </a:rPr>
            <a:t>حامی تروریسم</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ضدتروریسم</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DE631672-EBC7-4E95-A895-4429AE958B84}" type="presOf" srcId="{3CB59D1C-E2A7-4E98-9E0A-983B7C6E569D}" destId="{DC1B1FBD-3F5D-41EC-8169-06B786B031F8}"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38EAC8B5-6479-4A70-A6EE-8D2D9EF45E6F}" type="presOf" srcId="{3BCB819B-EDB9-4F56-85D8-BBDAF79095D9}" destId="{F37C3DAD-179E-4D9D-975E-93C96B9F8054}"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31827AF8-6B72-4DF8-93A6-0FA82D7C3384}" type="presOf" srcId="{24A82F5D-F4C6-4CEE-80C4-5C5FB132A1AF}" destId="{09596EBC-AF95-4A73-8648-6BF487555E50}" srcOrd="0" destOrd="0" presId="urn:microsoft.com/office/officeart/2005/8/layout/arrow1"/>
    <dgm:cxn modelId="{D3DA31D4-3401-4FCE-B712-5F3C5A12D3F5}" type="presParOf" srcId="{F37C3DAD-179E-4D9D-975E-93C96B9F8054}" destId="{09596EBC-AF95-4A73-8648-6BF487555E50}" srcOrd="0" destOrd="0" presId="urn:microsoft.com/office/officeart/2005/8/layout/arrow1"/>
    <dgm:cxn modelId="{483B188B-987C-4EBF-AC80-E8259B6C1A70}"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5_2" csCatId="accent5" phldr="1"/>
      <dgm:spPr/>
      <dgm:t>
        <a:bodyPr/>
        <a:lstStyle/>
        <a:p>
          <a:endParaRPr lang="en-US"/>
        </a:p>
      </dgm:t>
    </dgm:pt>
    <dgm:pt modelId="{24A82F5D-F4C6-4CEE-80C4-5C5FB132A1AF}">
      <dgm:prSet phldrT="[Text]"/>
      <dgm:spPr/>
      <dgm:t>
        <a:bodyPr/>
        <a:lstStyle/>
        <a:p>
          <a:r>
            <a:rPr lang="fa-IR" dirty="0">
              <a:cs typeface="B Mitra" panose="00000400000000000000" pitchFamily="2" charset="-78"/>
            </a:rPr>
            <a:t>جنگ طلب</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صلح طلب</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D1B6236F-31DE-432E-9E36-FE7D72748CF0}" type="presOf" srcId="{24A82F5D-F4C6-4CEE-80C4-5C5FB132A1AF}" destId="{09596EBC-AF95-4A73-8648-6BF487555E50}" srcOrd="0" destOrd="0" presId="urn:microsoft.com/office/officeart/2005/8/layout/arrow1"/>
    <dgm:cxn modelId="{D4A1DA6F-E39F-4FAE-A8A8-D05ADD77361A}" type="presOf" srcId="{3CB59D1C-E2A7-4E98-9E0A-983B7C6E569D}" destId="{DC1B1FBD-3F5D-41EC-8169-06B786B031F8}" srcOrd="0" destOrd="0" presId="urn:microsoft.com/office/officeart/2005/8/layout/arrow1"/>
    <dgm:cxn modelId="{ECB50E73-2574-4C56-92BF-545F73B1E0E5}" type="presOf" srcId="{3BCB819B-EDB9-4F56-85D8-BBDAF79095D9}" destId="{F37C3DAD-179E-4D9D-975E-93C96B9F8054}"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BD45996A-1DFF-46B6-871B-620449BE9F3E}" type="presParOf" srcId="{F37C3DAD-179E-4D9D-975E-93C96B9F8054}" destId="{09596EBC-AF95-4A73-8648-6BF487555E50}" srcOrd="0" destOrd="0" presId="urn:microsoft.com/office/officeart/2005/8/layout/arrow1"/>
    <dgm:cxn modelId="{EB4B6041-17AB-49C3-8509-88793CC351F3}"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6_2" csCatId="accent6" phldr="1"/>
      <dgm:spPr/>
      <dgm:t>
        <a:bodyPr/>
        <a:lstStyle/>
        <a:p>
          <a:endParaRPr lang="en-US"/>
        </a:p>
      </dgm:t>
    </dgm:pt>
    <dgm:pt modelId="{24A82F5D-F4C6-4CEE-80C4-5C5FB132A1AF}">
      <dgm:prSet phldrT="[Text]"/>
      <dgm:spPr/>
      <dgm:t>
        <a:bodyPr/>
        <a:lstStyle/>
        <a:p>
          <a:r>
            <a:rPr lang="fa-IR" dirty="0">
              <a:cs typeface="B Mitra" panose="00000400000000000000" pitchFamily="2" charset="-78"/>
            </a:rPr>
            <a:t>ناامن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امن</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1C4655DF-68E0-4583-B410-F439EDF0BCFC}" type="presOf" srcId="{24A82F5D-F4C6-4CEE-80C4-5C5FB132A1AF}" destId="{09596EBC-AF95-4A73-8648-6BF487555E50}" srcOrd="0" destOrd="0" presId="urn:microsoft.com/office/officeart/2005/8/layout/arrow1"/>
    <dgm:cxn modelId="{BBE4BDF1-2728-452E-9DC7-D9718D2EAFFB}" type="presOf" srcId="{3CB59D1C-E2A7-4E98-9E0A-983B7C6E569D}" destId="{DC1B1FBD-3F5D-41EC-8169-06B786B031F8}" srcOrd="0" destOrd="0" presId="urn:microsoft.com/office/officeart/2005/8/layout/arrow1"/>
    <dgm:cxn modelId="{0E21BCFB-FF3A-4F6B-9DE1-DE284A88F218}" type="presOf" srcId="{3BCB819B-EDB9-4F56-85D8-BBDAF79095D9}" destId="{F37C3DAD-179E-4D9D-975E-93C96B9F8054}" srcOrd="0" destOrd="0" presId="urn:microsoft.com/office/officeart/2005/8/layout/arrow1"/>
    <dgm:cxn modelId="{4B3F02D4-0412-4074-8507-071AA0BBEDE5}" type="presParOf" srcId="{F37C3DAD-179E-4D9D-975E-93C96B9F8054}" destId="{09596EBC-AF95-4A73-8648-6BF487555E50}" srcOrd="0" destOrd="0" presId="urn:microsoft.com/office/officeart/2005/8/layout/arrow1"/>
    <dgm:cxn modelId="{7EF390AC-458C-478E-B685-4AC045494924}"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5_2" csCatId="accent5" phldr="1"/>
      <dgm:spPr/>
      <dgm:t>
        <a:bodyPr/>
        <a:lstStyle/>
        <a:p>
          <a:endParaRPr lang="en-US"/>
        </a:p>
      </dgm:t>
    </dgm:pt>
    <dgm:pt modelId="{24A82F5D-F4C6-4CEE-80C4-5C5FB132A1AF}">
      <dgm:prSet phldrT="[Text]"/>
      <dgm:spPr/>
      <dgm:t>
        <a:bodyPr/>
        <a:lstStyle/>
        <a:p>
          <a:r>
            <a:rPr lang="fa-IR" dirty="0">
              <a:cs typeface="B Mitra" panose="00000400000000000000" pitchFamily="2" charset="-78"/>
            </a:rPr>
            <a:t>غمگین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شاد</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0EC7EA0E-CDF6-458D-8BFD-EB939D4C7443}" type="presOf" srcId="{24A82F5D-F4C6-4CEE-80C4-5C5FB132A1AF}" destId="{09596EBC-AF95-4A73-8648-6BF487555E50}"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E6C794AA-19EE-45D3-8003-AB568423B02A}" type="presOf" srcId="{3CB59D1C-E2A7-4E98-9E0A-983B7C6E569D}" destId="{DC1B1FBD-3F5D-41EC-8169-06B786B031F8}" srcOrd="0" destOrd="0" presId="urn:microsoft.com/office/officeart/2005/8/layout/arrow1"/>
    <dgm:cxn modelId="{ABC42FB3-74C1-4752-82D8-672F93098C02}" type="presOf" srcId="{3BCB819B-EDB9-4F56-85D8-BBDAF79095D9}" destId="{F37C3DAD-179E-4D9D-975E-93C96B9F8054}"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F997B0ED-F159-4898-AF2C-B18CB9844037}" type="presParOf" srcId="{F37C3DAD-179E-4D9D-975E-93C96B9F8054}" destId="{09596EBC-AF95-4A73-8648-6BF487555E50}" srcOrd="0" destOrd="0" presId="urn:microsoft.com/office/officeart/2005/8/layout/arrow1"/>
    <dgm:cxn modelId="{9C787C4D-3861-41DA-BAFD-41429E28F1C6}"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6_2" csCatId="accent6" phldr="1"/>
      <dgm:spPr/>
      <dgm:t>
        <a:bodyPr/>
        <a:lstStyle/>
        <a:p>
          <a:endParaRPr lang="en-US"/>
        </a:p>
      </dgm:t>
    </dgm:pt>
    <dgm:pt modelId="{24A82F5D-F4C6-4CEE-80C4-5C5FB132A1AF}">
      <dgm:prSet phldrT="[Text]"/>
      <dgm:spPr/>
      <dgm:t>
        <a:bodyPr/>
        <a:lstStyle/>
        <a:p>
          <a:r>
            <a:rPr lang="fa-IR" dirty="0">
              <a:cs typeface="B Mitra" panose="00000400000000000000" pitchFamily="2" charset="-78"/>
            </a:rPr>
            <a:t>عقب مانده</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پیشرفته</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92B0AF1F-6FAD-4E77-AEF8-8AE8C78BB3A8}" type="presOf" srcId="{3CB59D1C-E2A7-4E98-9E0A-983B7C6E569D}" destId="{DC1B1FBD-3F5D-41EC-8169-06B786B031F8}" srcOrd="0" destOrd="0" presId="urn:microsoft.com/office/officeart/2005/8/layout/arrow1"/>
    <dgm:cxn modelId="{27DD6369-E8F2-4FB6-9AC5-2DE3570C1F37}" type="presOf" srcId="{24A82F5D-F4C6-4CEE-80C4-5C5FB132A1AF}" destId="{09596EBC-AF95-4A73-8648-6BF487555E50}"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ABA713A4-0B9C-4460-96CD-7BFF7E58BAC8}" type="presOf" srcId="{3BCB819B-EDB9-4F56-85D8-BBDAF79095D9}" destId="{F37C3DAD-179E-4D9D-975E-93C96B9F8054}"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0FD38A61-5903-48EE-BFA5-3029A1EF6D43}" type="presParOf" srcId="{F37C3DAD-179E-4D9D-975E-93C96B9F8054}" destId="{09596EBC-AF95-4A73-8648-6BF487555E50}" srcOrd="0" destOrd="0" presId="urn:microsoft.com/office/officeart/2005/8/layout/arrow1"/>
    <dgm:cxn modelId="{8F1C3A04-130F-49F9-86CB-1703B4556992}"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3_2" csCatId="accent3" phldr="1"/>
      <dgm:spPr/>
      <dgm:t>
        <a:bodyPr/>
        <a:lstStyle/>
        <a:p>
          <a:endParaRPr lang="en-US"/>
        </a:p>
      </dgm:t>
    </dgm:pt>
    <dgm:pt modelId="{24A82F5D-F4C6-4CEE-80C4-5C5FB132A1AF}">
      <dgm:prSet phldrT="[Text]"/>
      <dgm:spPr/>
      <dgm:t>
        <a:bodyPr/>
        <a:lstStyle/>
        <a:p>
          <a:r>
            <a:rPr lang="fa-IR" dirty="0">
              <a:cs typeface="B Mitra" panose="00000400000000000000" pitchFamily="2" charset="-78"/>
            </a:rPr>
            <a:t>خفقان</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آزادی</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00481760-9C81-4465-89EF-2F584C4F46B5}" type="presOf" srcId="{3CB59D1C-E2A7-4E98-9E0A-983B7C6E569D}" destId="{DC1B1FBD-3F5D-41EC-8169-06B786B031F8}" srcOrd="0" destOrd="0" presId="urn:microsoft.com/office/officeart/2005/8/layout/arrow1"/>
    <dgm:cxn modelId="{D3352952-C88C-478E-9E45-148E34E45364}" type="presOf" srcId="{3BCB819B-EDB9-4F56-85D8-BBDAF79095D9}" destId="{F37C3DAD-179E-4D9D-975E-93C96B9F8054}"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ABAA21C3-041F-44ED-ADF1-F0EF4D91A485}" type="presOf" srcId="{24A82F5D-F4C6-4CEE-80C4-5C5FB132A1AF}" destId="{09596EBC-AF95-4A73-8648-6BF487555E50}" srcOrd="0" destOrd="0" presId="urn:microsoft.com/office/officeart/2005/8/layout/arrow1"/>
    <dgm:cxn modelId="{83D6BCD5-AE0C-4AB6-8E0A-3EF013C718E9}" srcId="{3BCB819B-EDB9-4F56-85D8-BBDAF79095D9}" destId="{24A82F5D-F4C6-4CEE-80C4-5C5FB132A1AF}" srcOrd="0" destOrd="0" parTransId="{9915F140-3C21-4AD0-951E-6484A7DB22F4}" sibTransId="{C585C794-143A-473B-A244-FE5171217C6F}"/>
    <dgm:cxn modelId="{3B13E85D-D975-48C8-8DD1-F26524C5F605}" type="presParOf" srcId="{F37C3DAD-179E-4D9D-975E-93C96B9F8054}" destId="{09596EBC-AF95-4A73-8648-6BF487555E50}" srcOrd="0" destOrd="0" presId="urn:microsoft.com/office/officeart/2005/8/layout/arrow1"/>
    <dgm:cxn modelId="{86842728-83AF-4BF3-870B-23017F84D8B5}"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CB819B-EDB9-4F56-85D8-BBDAF79095D9}" type="doc">
      <dgm:prSet loTypeId="urn:microsoft.com/office/officeart/2005/8/layout/arrow1" loCatId="process" qsTypeId="urn:microsoft.com/office/officeart/2005/8/quickstyle/simple4" qsCatId="simple" csTypeId="urn:microsoft.com/office/officeart/2005/8/colors/accent3_2" csCatId="accent3" phldr="1"/>
      <dgm:spPr/>
      <dgm:t>
        <a:bodyPr/>
        <a:lstStyle/>
        <a:p>
          <a:endParaRPr lang="en-US"/>
        </a:p>
      </dgm:t>
    </dgm:pt>
    <dgm:pt modelId="{24A82F5D-F4C6-4CEE-80C4-5C5FB132A1AF}">
      <dgm:prSet phldrT="[Text]"/>
      <dgm:spPr/>
      <dgm:t>
        <a:bodyPr/>
        <a:lstStyle/>
        <a:p>
          <a:r>
            <a:rPr lang="fa-IR" dirty="0">
              <a:cs typeface="B Mitra" panose="00000400000000000000" pitchFamily="2" charset="-78"/>
            </a:rPr>
            <a:t>حامی تروریسم</a:t>
          </a:r>
          <a:endParaRPr lang="en-US" dirty="0">
            <a:cs typeface="B Mitra" panose="00000400000000000000" pitchFamily="2" charset="-78"/>
          </a:endParaRPr>
        </a:p>
      </dgm:t>
    </dgm:pt>
    <dgm:pt modelId="{9915F140-3C21-4AD0-951E-6484A7DB22F4}" type="parTrans" cxnId="{83D6BCD5-AE0C-4AB6-8E0A-3EF013C718E9}">
      <dgm:prSet/>
      <dgm:spPr/>
      <dgm:t>
        <a:bodyPr/>
        <a:lstStyle/>
        <a:p>
          <a:endParaRPr lang="en-US">
            <a:cs typeface="B Mitra" panose="00000400000000000000" pitchFamily="2" charset="-78"/>
          </a:endParaRPr>
        </a:p>
      </dgm:t>
    </dgm:pt>
    <dgm:pt modelId="{C585C794-143A-473B-A244-FE5171217C6F}" type="sibTrans" cxnId="{83D6BCD5-AE0C-4AB6-8E0A-3EF013C718E9}">
      <dgm:prSet/>
      <dgm:spPr/>
      <dgm:t>
        <a:bodyPr/>
        <a:lstStyle/>
        <a:p>
          <a:endParaRPr lang="en-US">
            <a:cs typeface="B Mitra" panose="00000400000000000000" pitchFamily="2" charset="-78"/>
          </a:endParaRPr>
        </a:p>
      </dgm:t>
    </dgm:pt>
    <dgm:pt modelId="{3CB59D1C-E2A7-4E98-9E0A-983B7C6E569D}">
      <dgm:prSet phldrT="[Text]"/>
      <dgm:spPr/>
      <dgm:t>
        <a:bodyPr/>
        <a:lstStyle/>
        <a:p>
          <a:r>
            <a:rPr lang="fa-IR" dirty="0">
              <a:cs typeface="B Mitra" panose="00000400000000000000" pitchFamily="2" charset="-78"/>
            </a:rPr>
            <a:t>ضدتروریسم</a:t>
          </a:r>
          <a:endParaRPr lang="en-US" dirty="0">
            <a:cs typeface="B Mitra" panose="00000400000000000000" pitchFamily="2" charset="-78"/>
          </a:endParaRPr>
        </a:p>
      </dgm:t>
    </dgm:pt>
    <dgm:pt modelId="{BF72473C-15AF-403E-BFEC-71B8FEB7FFD5}" type="parTrans" cxnId="{BA5BEB8C-8674-430F-B152-87C0D3F48FF3}">
      <dgm:prSet/>
      <dgm:spPr/>
      <dgm:t>
        <a:bodyPr/>
        <a:lstStyle/>
        <a:p>
          <a:endParaRPr lang="en-US">
            <a:cs typeface="B Mitra" panose="00000400000000000000" pitchFamily="2" charset="-78"/>
          </a:endParaRPr>
        </a:p>
      </dgm:t>
    </dgm:pt>
    <dgm:pt modelId="{69121B16-F967-48D3-BF39-FAFA006A16B4}" type="sibTrans" cxnId="{BA5BEB8C-8674-430F-B152-87C0D3F48FF3}">
      <dgm:prSet/>
      <dgm:spPr/>
      <dgm:t>
        <a:bodyPr/>
        <a:lstStyle/>
        <a:p>
          <a:endParaRPr lang="en-US">
            <a:cs typeface="B Mitra" panose="00000400000000000000" pitchFamily="2" charset="-78"/>
          </a:endParaRPr>
        </a:p>
      </dgm:t>
    </dgm:pt>
    <dgm:pt modelId="{F37C3DAD-179E-4D9D-975E-93C96B9F8054}" type="pres">
      <dgm:prSet presAssocID="{3BCB819B-EDB9-4F56-85D8-BBDAF79095D9}" presName="cycle" presStyleCnt="0">
        <dgm:presLayoutVars>
          <dgm:dir/>
          <dgm:resizeHandles val="exact"/>
        </dgm:presLayoutVars>
      </dgm:prSet>
      <dgm:spPr/>
    </dgm:pt>
    <dgm:pt modelId="{09596EBC-AF95-4A73-8648-6BF487555E50}" type="pres">
      <dgm:prSet presAssocID="{24A82F5D-F4C6-4CEE-80C4-5C5FB132A1AF}" presName="arrow" presStyleLbl="node1" presStyleIdx="0" presStyleCnt="2">
        <dgm:presLayoutVars>
          <dgm:bulletEnabled val="1"/>
        </dgm:presLayoutVars>
      </dgm:prSet>
      <dgm:spPr/>
    </dgm:pt>
    <dgm:pt modelId="{DC1B1FBD-3F5D-41EC-8169-06B786B031F8}" type="pres">
      <dgm:prSet presAssocID="{3CB59D1C-E2A7-4E98-9E0A-983B7C6E569D}" presName="arrow" presStyleLbl="node1" presStyleIdx="1" presStyleCnt="2">
        <dgm:presLayoutVars>
          <dgm:bulletEnabled val="1"/>
        </dgm:presLayoutVars>
      </dgm:prSet>
      <dgm:spPr/>
    </dgm:pt>
  </dgm:ptLst>
  <dgm:cxnLst>
    <dgm:cxn modelId="{BBC3DF2D-CA74-4B5A-A6C9-AF876693AD06}" type="presOf" srcId="{3CB59D1C-E2A7-4E98-9E0A-983B7C6E569D}" destId="{DC1B1FBD-3F5D-41EC-8169-06B786B031F8}" srcOrd="0" destOrd="0" presId="urn:microsoft.com/office/officeart/2005/8/layout/arrow1"/>
    <dgm:cxn modelId="{B99EA534-1FA5-4C90-95A9-0C72EDDE6C31}" type="presOf" srcId="{24A82F5D-F4C6-4CEE-80C4-5C5FB132A1AF}" destId="{09596EBC-AF95-4A73-8648-6BF487555E50}" srcOrd="0" destOrd="0" presId="urn:microsoft.com/office/officeart/2005/8/layout/arrow1"/>
    <dgm:cxn modelId="{2AD7B44B-B7BA-479A-9E94-4398D5EC3D37}" type="presOf" srcId="{3BCB819B-EDB9-4F56-85D8-BBDAF79095D9}" destId="{F37C3DAD-179E-4D9D-975E-93C96B9F8054}" srcOrd="0" destOrd="0" presId="urn:microsoft.com/office/officeart/2005/8/layout/arrow1"/>
    <dgm:cxn modelId="{BA5BEB8C-8674-430F-B152-87C0D3F48FF3}" srcId="{3BCB819B-EDB9-4F56-85D8-BBDAF79095D9}" destId="{3CB59D1C-E2A7-4E98-9E0A-983B7C6E569D}" srcOrd="1" destOrd="0" parTransId="{BF72473C-15AF-403E-BFEC-71B8FEB7FFD5}" sibTransId="{69121B16-F967-48D3-BF39-FAFA006A16B4}"/>
    <dgm:cxn modelId="{83D6BCD5-AE0C-4AB6-8E0A-3EF013C718E9}" srcId="{3BCB819B-EDB9-4F56-85D8-BBDAF79095D9}" destId="{24A82F5D-F4C6-4CEE-80C4-5C5FB132A1AF}" srcOrd="0" destOrd="0" parTransId="{9915F140-3C21-4AD0-951E-6484A7DB22F4}" sibTransId="{C585C794-143A-473B-A244-FE5171217C6F}"/>
    <dgm:cxn modelId="{AC69EF64-1BA9-486C-BF12-EE8E276DC6D5}" type="presParOf" srcId="{F37C3DAD-179E-4D9D-975E-93C96B9F8054}" destId="{09596EBC-AF95-4A73-8648-6BF487555E50}" srcOrd="0" destOrd="0" presId="urn:microsoft.com/office/officeart/2005/8/layout/arrow1"/>
    <dgm:cxn modelId="{0AF6755D-8C77-424C-805E-A9090149C30C}" type="presParOf" srcId="{F37C3DAD-179E-4D9D-975E-93C96B9F8054}" destId="{DC1B1FBD-3F5D-41EC-8169-06B786B031F8}" srcOrd="1" destOrd="0" presId="urn:microsoft.com/office/officeart/2005/8/layout/arrow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عقب مانده</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پیشرفته</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fa-IR" sz="3100" kern="1200" dirty="0">
              <a:cs typeface="B Mitra" panose="00000400000000000000" pitchFamily="2" charset="-78"/>
            </a:rPr>
            <a:t>جنگ طلب</a:t>
          </a:r>
          <a:endParaRPr lang="en-US" sz="31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fa-IR" sz="3100" kern="1200" dirty="0">
              <a:cs typeface="B Mitra" panose="00000400000000000000" pitchFamily="2" charset="-78"/>
            </a:rPr>
            <a:t>صلح طلب</a:t>
          </a:r>
          <a:endParaRPr lang="en-US" sz="3100" kern="1200" dirty="0">
            <a:cs typeface="B Mitra" panose="00000400000000000000" pitchFamily="2" charset="-78"/>
          </a:endParaRPr>
        </a:p>
      </dsp:txBody>
      <dsp:txXfrm rot="-5400000">
        <a:off x="2304749" y="504442"/>
        <a:ext cx="1662108" cy="10073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ناامن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امن</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غمگین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شاد</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خفقان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آزادی</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Mitra" panose="00000400000000000000" pitchFamily="2" charset="-78"/>
            </a:rPr>
            <a:t>حامی تروریسم</a:t>
          </a:r>
          <a:endParaRPr lang="en-US" sz="25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Mitra" panose="00000400000000000000" pitchFamily="2" charset="-78"/>
            </a:rPr>
            <a:t>ضدتروریسم</a:t>
          </a:r>
          <a:endParaRPr lang="en-US" sz="2500" kern="1200" dirty="0">
            <a:cs typeface="B Mitra" panose="00000400000000000000" pitchFamily="2" charset="-78"/>
          </a:endParaRPr>
        </a:p>
      </dsp:txBody>
      <dsp:txXfrm rot="-5400000">
        <a:off x="2304749" y="504442"/>
        <a:ext cx="1662108" cy="1007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fa-IR" sz="3100" kern="1200" dirty="0">
              <a:cs typeface="B Mitra" panose="00000400000000000000" pitchFamily="2" charset="-78"/>
            </a:rPr>
            <a:t>جنگ طلب</a:t>
          </a:r>
          <a:endParaRPr lang="en-US" sz="31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fa-IR" sz="3100" kern="1200" dirty="0">
              <a:cs typeface="B Mitra" panose="00000400000000000000" pitchFamily="2" charset="-78"/>
            </a:rPr>
            <a:t>صلح طلب</a:t>
          </a:r>
          <a:endParaRPr lang="en-US" sz="3100" kern="1200" dirty="0">
            <a:cs typeface="B Mitra" panose="00000400000000000000" pitchFamily="2" charset="-78"/>
          </a:endParaRPr>
        </a:p>
      </dsp:txBody>
      <dsp:txXfrm rot="-5400000">
        <a:off x="2304749" y="504442"/>
        <a:ext cx="1662108" cy="1007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ناامن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امن</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غمگین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شاد</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عقب مانده</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پیشرفته</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خفقان</a:t>
          </a:r>
          <a:endParaRPr lang="en-US" sz="32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a-IR" sz="3200" kern="1200" dirty="0">
              <a:cs typeface="B Mitra" panose="00000400000000000000" pitchFamily="2" charset="-78"/>
            </a:rPr>
            <a:t>آزادی</a:t>
          </a:r>
          <a:endParaRPr lang="en-US" sz="3200" kern="1200" dirty="0">
            <a:cs typeface="B Mitra" panose="00000400000000000000" pitchFamily="2" charset="-78"/>
          </a:endParaRPr>
        </a:p>
      </dsp:txBody>
      <dsp:txXfrm rot="-5400000">
        <a:off x="2304749" y="504442"/>
        <a:ext cx="1662108" cy="10073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EBC-AF95-4A73-8648-6BF487555E50}">
      <dsp:nvSpPr>
        <dsp:cNvPr id="0" name=""/>
        <dsp:cNvSpPr/>
      </dsp:nvSpPr>
      <dsp:spPr>
        <a:xfrm rot="16200000">
          <a:off x="1053" y="773"/>
          <a:ext cx="2014676" cy="2014676"/>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Mitra" panose="00000400000000000000" pitchFamily="2" charset="-78"/>
            </a:rPr>
            <a:t>حامی تروریسم</a:t>
          </a:r>
          <a:endParaRPr lang="en-US" sz="2500" kern="1200" dirty="0">
            <a:cs typeface="B Mitra" panose="00000400000000000000" pitchFamily="2" charset="-78"/>
          </a:endParaRPr>
        </a:p>
      </dsp:txBody>
      <dsp:txXfrm rot="5400000">
        <a:off x="353621" y="504442"/>
        <a:ext cx="1662108" cy="1007338"/>
      </dsp:txXfrm>
    </dsp:sp>
    <dsp:sp modelId="{DC1B1FBD-3F5D-41EC-8169-06B786B031F8}">
      <dsp:nvSpPr>
        <dsp:cNvPr id="0" name=""/>
        <dsp:cNvSpPr/>
      </dsp:nvSpPr>
      <dsp:spPr>
        <a:xfrm rot="5400000">
          <a:off x="2304749" y="773"/>
          <a:ext cx="2014676" cy="2014676"/>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fa-IR" sz="2500" kern="1200" dirty="0">
              <a:cs typeface="B Mitra" panose="00000400000000000000" pitchFamily="2" charset="-78"/>
            </a:rPr>
            <a:t>ضدتروریسم</a:t>
          </a:r>
          <a:endParaRPr lang="en-US" sz="2500" kern="1200" dirty="0">
            <a:cs typeface="B Mitra" panose="00000400000000000000" pitchFamily="2" charset="-78"/>
          </a:endParaRPr>
        </a:p>
      </dsp:txBody>
      <dsp:txXfrm rot="-5400000">
        <a:off x="2304749" y="504442"/>
        <a:ext cx="1662108" cy="1007338"/>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AD3B3B0C-7381-4CFB-9073-C1034ADABD5C}" type="datetimeFigureOut">
              <a:rPr lang="fa-IR" smtClean="0"/>
              <a:t>04/02/1439</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EDECD56-AED3-465A-8A74-197013AB04FB}" type="slidenum">
              <a:rPr lang="fa-IR" smtClean="0"/>
              <a:t>‹#›</a:t>
            </a:fld>
            <a:endParaRPr lang="fa-IR"/>
          </a:p>
        </p:txBody>
      </p:sp>
    </p:spTree>
    <p:extLst>
      <p:ext uri="{BB962C8B-B14F-4D97-AF65-F5344CB8AC3E}">
        <p14:creationId xmlns:p14="http://schemas.microsoft.com/office/powerpoint/2010/main" val="299683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 </a:t>
            </a:r>
            <a:r>
              <a:rPr lang="en-US" dirty="0"/>
              <a:t>RAMIN KAMJOU </a:t>
            </a:r>
          </a:p>
          <a:p>
            <a:r>
              <a:rPr lang="en-US" dirty="0"/>
              <a:t>www.raminkamjou.ir</a:t>
            </a:r>
            <a:endParaRPr lang="fa-IR" dirty="0"/>
          </a:p>
          <a:p>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1</a:t>
            </a:fld>
            <a:endParaRPr lang="fa-IR"/>
          </a:p>
        </p:txBody>
      </p:sp>
    </p:spTree>
    <p:extLst>
      <p:ext uri="{BB962C8B-B14F-4D97-AF65-F5344CB8AC3E}">
        <p14:creationId xmlns:p14="http://schemas.microsoft.com/office/powerpoint/2010/main" val="260337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min</a:t>
            </a:r>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13</a:t>
            </a:fld>
            <a:endParaRPr lang="fa-IR"/>
          </a:p>
        </p:txBody>
      </p:sp>
    </p:spTree>
    <p:extLst>
      <p:ext uri="{BB962C8B-B14F-4D97-AF65-F5344CB8AC3E}">
        <p14:creationId xmlns:p14="http://schemas.microsoft.com/office/powerpoint/2010/main" val="198344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«فیلمهای ضدایرانی 1» (فیلم 1) را تماشا کنید و بگویید...</a:t>
            </a:r>
          </a:p>
          <a:p>
            <a:r>
              <a:rPr lang="fa-IR" dirty="0"/>
              <a:t>این</a:t>
            </a:r>
            <a:r>
              <a:rPr lang="fa-IR" baseline="0" dirty="0"/>
              <a:t> فیلمهای ضدایرانی (300، بدون دخترم هرگز، سیریانا، سنگسار ثریا م، پرسپولیس و غیرقابل تصور) چه تصاویر و عناوینی را به ایران و ایرانیها نسبت می دهند؟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14</a:t>
            </a:fld>
            <a:endParaRPr lang="en-US"/>
          </a:p>
        </p:txBody>
      </p:sp>
    </p:spTree>
    <p:extLst>
      <p:ext uri="{BB962C8B-B14F-4D97-AF65-F5344CB8AC3E}">
        <p14:creationId xmlns:p14="http://schemas.microsoft.com/office/powerpoint/2010/main" val="102659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15</a:t>
            </a:fld>
            <a:endParaRPr lang="fa-IR"/>
          </a:p>
        </p:txBody>
      </p:sp>
    </p:spTree>
    <p:extLst>
      <p:ext uri="{BB962C8B-B14F-4D97-AF65-F5344CB8AC3E}">
        <p14:creationId xmlns:p14="http://schemas.microsoft.com/office/powerpoint/2010/main" val="901641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a:t>«فیلمهای ضدایرانی 2» (فیلم 2) را تماشا کنید...</a:t>
            </a:r>
          </a:p>
          <a:p>
            <a:pPr algn="r"/>
            <a:r>
              <a:rPr lang="fa-IR" dirty="0"/>
              <a:t>فیلمهای این کلیپ مستقیما به ایران نپرداخته اند و فقط بخشی از آنها به ایران اشاره کرده است، به راستی رمز این همه تکرار در چیست؟ چرا انقدر تصویری که از ایران ساخته اند را به هر بهانه ای و در هر فیلمِ</a:t>
            </a:r>
            <a:r>
              <a:rPr lang="fa-IR" baseline="0" dirty="0"/>
              <a:t> بی ربطی تکرار می کنند؟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16</a:t>
            </a:fld>
            <a:endParaRPr lang="en-US"/>
          </a:p>
        </p:txBody>
      </p:sp>
    </p:spTree>
    <p:extLst>
      <p:ext uri="{BB962C8B-B14F-4D97-AF65-F5344CB8AC3E}">
        <p14:creationId xmlns:p14="http://schemas.microsoft.com/office/powerpoint/2010/main" val="352832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حال فیلم «معرفی ایران» (فیلم شماره </a:t>
            </a:r>
            <a:r>
              <a:rPr lang="fa-IR" baseline="0" dirty="0"/>
              <a:t> 3)</a:t>
            </a:r>
            <a:r>
              <a:rPr lang="fa-IR" dirty="0"/>
              <a:t> را تماشا</a:t>
            </a:r>
            <a:r>
              <a:rPr lang="fa-IR" baseline="0" dirty="0"/>
              <a:t> کنید که توسط حسن یادگاری ساخته شده است.</a:t>
            </a:r>
          </a:p>
          <a:p>
            <a:pPr algn="r" rtl="1"/>
            <a:r>
              <a:rPr lang="fa-IR" baseline="0" dirty="0"/>
              <a:t>ایرانی که در این کلیپ به تصویر کشیده می شود چگونه کشوری است؟</a:t>
            </a:r>
          </a:p>
          <a:p>
            <a:pPr algn="r" rtl="1"/>
            <a:r>
              <a:rPr lang="fa-IR" baseline="0" dirty="0"/>
              <a:t>پس از تماشای این فیلم، چه تصاویر و عناوینی از ایران در خاطرتان نقش بسته است؟</a:t>
            </a:r>
          </a:p>
          <a:p>
            <a:pPr algn="r" rtl="1"/>
            <a:endParaRPr lang="en-US" baseline="0" dirty="0"/>
          </a:p>
          <a:p>
            <a:pPr algn="r" rtl="1"/>
            <a:r>
              <a:rPr lang="en-US" baseline="0" dirty="0"/>
              <a:t>8min</a:t>
            </a:r>
            <a:endParaRPr lang="fa-IR" baseline="0" dirty="0"/>
          </a:p>
          <a:p>
            <a:pPr algn="r" rtl="1"/>
            <a:endParaRPr lang="en-US" dirty="0"/>
          </a:p>
          <a:p>
            <a:pPr algn="r" rtl="1"/>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17</a:t>
            </a:fld>
            <a:endParaRPr lang="fa-IR"/>
          </a:p>
        </p:txBody>
      </p:sp>
    </p:spTree>
    <p:extLst>
      <p:ext uri="{BB962C8B-B14F-4D97-AF65-F5344CB8AC3E}">
        <p14:creationId xmlns:p14="http://schemas.microsoft.com/office/powerpoint/2010/main" val="2621290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سوال اول- امروز وقتی در دنیا راجع</a:t>
            </a:r>
            <a:r>
              <a:rPr lang="fa-IR" baseline="0" dirty="0"/>
              <a:t> به بمب هسته ای صحبت می کنند مردم دنیا اول یاد کدامیک از دو کشور می افتند؟</a:t>
            </a:r>
          </a:p>
          <a:p>
            <a:pPr algn="r" rtl="1"/>
            <a:r>
              <a:rPr lang="fa-IR" baseline="0" dirty="0"/>
              <a:t>احتمالا ایران</a:t>
            </a:r>
          </a:p>
          <a:p>
            <a:pPr algn="r" rtl="1"/>
            <a:endParaRPr lang="fa-IR" baseline="0" dirty="0"/>
          </a:p>
          <a:p>
            <a:pPr algn="r" rtl="1"/>
            <a:r>
              <a:rPr lang="fa-IR" baseline="0" dirty="0"/>
              <a:t>سوال دوم- آیا ایران بمب هسته ای دارد؟</a:t>
            </a:r>
          </a:p>
          <a:p>
            <a:pPr algn="r" rtl="1"/>
            <a:r>
              <a:rPr lang="fa-IR" baseline="0" dirty="0"/>
              <a:t>کل دنیا بعد از بیش از 12 سال جستجو نتوانسته اند چنین امری را اثبات کنند.</a:t>
            </a:r>
          </a:p>
          <a:p>
            <a:pPr algn="r" rtl="1"/>
            <a:endParaRPr lang="fa-IR" baseline="0" dirty="0"/>
          </a:p>
          <a:p>
            <a:pPr algn="r" rtl="1"/>
            <a:r>
              <a:rPr lang="fa-IR" baseline="0" dirty="0"/>
              <a:t>سوال سوم- تنها کشوری در دنیا که از بمب هسته ای تا کنون استفاده کرده است کدام کشور دنیاست؟</a:t>
            </a:r>
          </a:p>
          <a:p>
            <a:pPr algn="r" rtl="1"/>
            <a:r>
              <a:rPr lang="fa-IR" baseline="0" dirty="0"/>
              <a:t>امریکا</a:t>
            </a:r>
          </a:p>
          <a:p>
            <a:pPr algn="r" rtl="1"/>
            <a:endParaRPr lang="fa-IR" baseline="0" dirty="0"/>
          </a:p>
          <a:p>
            <a:pPr algn="r" rtl="1"/>
            <a:r>
              <a:rPr lang="fa-IR" baseline="0" dirty="0"/>
              <a:t>چه موجودی باعث این تغییر ذهنیت آشکار افکار عمومی دنیا شده است؟</a:t>
            </a:r>
          </a:p>
          <a:p>
            <a:pPr algn="r" rtl="1"/>
            <a:r>
              <a:rPr lang="fa-IR" baseline="0" dirty="0"/>
              <a:t>مطمئنا رسانه</a:t>
            </a:r>
          </a:p>
          <a:p>
            <a:pPr algn="r" rtl="1"/>
            <a:endParaRPr lang="fa-IR" baseline="0" dirty="0"/>
          </a:p>
          <a:p>
            <a:pPr algn="r" rtl="1"/>
            <a:r>
              <a:rPr lang="fa-IR" baseline="0" dirty="0"/>
              <a:t>رسانه به وسیله کدام تکنیک این بازنمایی وارونه را انجام داده است؟</a:t>
            </a:r>
          </a:p>
          <a:p>
            <a:pPr algn="r" rtl="1"/>
            <a:r>
              <a:rPr lang="fa-IR" dirty="0"/>
              <a:t>کلیشه سازی</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18</a:t>
            </a:fld>
            <a:endParaRPr lang="en-US"/>
          </a:p>
        </p:txBody>
      </p:sp>
    </p:spTree>
    <p:extLst>
      <p:ext uri="{BB962C8B-B14F-4D97-AF65-F5344CB8AC3E}">
        <p14:creationId xmlns:p14="http://schemas.microsoft.com/office/powerpoint/2010/main" val="3201298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a:solidFill>
                  <a:schemeClr val="tx1"/>
                </a:solidFill>
                <a:effectLst/>
                <a:latin typeface="+mn-lt"/>
                <a:ea typeface="+mn-ea"/>
                <a:cs typeface="+mn-cs"/>
              </a:rPr>
              <a:t>كليشه­سازي تعداد اندكي از ويژگي­هاي ساده، پايدار و به سادگی قابل فهم در يك شخص را در نظر مي­گيرد و همه چيز درباره آن فرد را به آن ويـژگي­ها تـقليل مي­دهد و آن صفات را اغراق­آميز و ساده مي­سازد و ثابت و ابدي مي­پندارد.</a:t>
            </a:r>
            <a:endParaRPr lang="fa-IR" dirty="0"/>
          </a:p>
          <a:p>
            <a:pPr algn="r" rtl="1"/>
            <a:endParaRPr lang="fa-IR" dirty="0"/>
          </a:p>
          <a:p>
            <a:pPr algn="r" rtl="1"/>
            <a:r>
              <a:rPr lang="fa-IR" dirty="0"/>
              <a:t>در فرآیند کلیشه</a:t>
            </a:r>
            <a:r>
              <a:rPr lang="fa-IR" baseline="0" dirty="0"/>
              <a:t> سازی، رسانه ها با تکرار تصاویری در ذهن مخاطب به دیدگاه او در برابر موضوعات شکل می دهند و عملا بر روی قضاوت و تصمیات وی اثر می گذارند. همانطور که در نمونه های ایران دیدید</a:t>
            </a:r>
          </a:p>
          <a:p>
            <a:pPr algn="r" rtl="1"/>
            <a:endParaRPr lang="fa-IR" baseline="0" dirty="0"/>
          </a:p>
          <a:p>
            <a:pPr algn="r" rtl="1"/>
            <a:r>
              <a:rPr lang="fa-IR" baseline="0" dirty="0"/>
              <a:t>در واقع رسانه به کمک کلیشه سازی همه رنگها را به یک رنگ تقلیل می دهد!</a:t>
            </a:r>
          </a:p>
          <a:p>
            <a:pPr algn="r"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19</a:t>
            </a:fld>
            <a:endParaRPr lang="en-US"/>
          </a:p>
        </p:txBody>
      </p:sp>
    </p:spTree>
    <p:extLst>
      <p:ext uri="{BB962C8B-B14F-4D97-AF65-F5344CB8AC3E}">
        <p14:creationId xmlns:p14="http://schemas.microsoft.com/office/powerpoint/2010/main" val="155008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sz="1200" kern="1200" dirty="0">
                <a:solidFill>
                  <a:schemeClr val="tx1"/>
                </a:solidFill>
                <a:effectLst/>
                <a:latin typeface="+mn-lt"/>
                <a:ea typeface="+mn-ea"/>
                <a:cs typeface="+mn-cs"/>
              </a:rPr>
              <a:t>خصوصیات «کلیشه سازی» که یکی از ابزارهای اصلی گفتمان بازنمایی است را می‌توان این گونه خلاصه کرد:</a:t>
            </a:r>
          </a:p>
          <a:p>
            <a:pPr rtl="1"/>
            <a:endParaRPr lang="en-US" sz="1200" kern="1200" dirty="0">
              <a:solidFill>
                <a:schemeClr val="tx1"/>
              </a:solidFill>
              <a:effectLst/>
              <a:latin typeface="+mn-lt"/>
              <a:ea typeface="+mn-ea"/>
              <a:cs typeface="+mn-cs"/>
            </a:endParaRPr>
          </a:p>
          <a:p>
            <a:pPr lvl="0" rtl="1"/>
            <a:r>
              <a:rPr lang="fa-IR" sz="1200" kern="1200" dirty="0">
                <a:solidFill>
                  <a:schemeClr val="tx1"/>
                </a:solidFill>
                <a:effectLst/>
                <a:latin typeface="+mn-lt"/>
                <a:ea typeface="+mn-ea"/>
                <a:cs typeface="+mn-cs"/>
              </a:rPr>
              <a:t>1- جمع شدن تفاوت‌های پیچیده در تصویری یک بعدی از موضوع بازنمایی،</a:t>
            </a:r>
            <a:endParaRPr lang="en-US" sz="1200" kern="1200" dirty="0">
              <a:solidFill>
                <a:schemeClr val="tx1"/>
              </a:solidFill>
              <a:effectLst/>
              <a:latin typeface="+mn-lt"/>
              <a:ea typeface="+mn-ea"/>
              <a:cs typeface="+mn-cs"/>
            </a:endParaRPr>
          </a:p>
          <a:p>
            <a:pPr lvl="0" rtl="1"/>
            <a:r>
              <a:rPr lang="fa-IR" sz="1200" kern="1200" dirty="0">
                <a:solidFill>
                  <a:schemeClr val="tx1"/>
                </a:solidFill>
                <a:effectLst/>
                <a:latin typeface="+mn-lt"/>
                <a:ea typeface="+mn-ea"/>
                <a:cs typeface="+mn-cs"/>
              </a:rPr>
              <a:t>2- ساده سازیِ آن،</a:t>
            </a:r>
            <a:endParaRPr lang="en-US" sz="1200" kern="1200" dirty="0">
              <a:solidFill>
                <a:schemeClr val="tx1"/>
              </a:solidFill>
              <a:effectLst/>
              <a:latin typeface="+mn-lt"/>
              <a:ea typeface="+mn-ea"/>
              <a:cs typeface="+mn-cs"/>
            </a:endParaRPr>
          </a:p>
          <a:p>
            <a:pPr lvl="0" rtl="1"/>
            <a:r>
              <a:rPr lang="fa-IR" sz="1200" kern="1200" dirty="0">
                <a:solidFill>
                  <a:schemeClr val="tx1"/>
                </a:solidFill>
                <a:effectLst/>
                <a:latin typeface="+mn-lt"/>
                <a:ea typeface="+mn-ea"/>
                <a:cs typeface="+mn-cs"/>
              </a:rPr>
              <a:t>3- پیوست کردن ساده سازی به مکان یا موضوعی خاص،</a:t>
            </a:r>
            <a:endParaRPr lang="en-US" sz="1200" kern="1200" dirty="0">
              <a:solidFill>
                <a:schemeClr val="tx1"/>
              </a:solidFill>
              <a:effectLst/>
              <a:latin typeface="+mn-lt"/>
              <a:ea typeface="+mn-ea"/>
              <a:cs typeface="+mn-cs"/>
            </a:endParaRPr>
          </a:p>
          <a:p>
            <a:pPr rtl="0"/>
            <a:r>
              <a:rPr lang="fa-IR" sz="1200" kern="1200" dirty="0">
                <a:solidFill>
                  <a:schemeClr val="tx1"/>
                </a:solidFill>
                <a:effectLst/>
                <a:latin typeface="+mn-lt"/>
                <a:ea typeface="+mn-ea"/>
                <a:cs typeface="+mn-cs"/>
              </a:rPr>
              <a:t>4- شناسایی موضوع از طریق همین نشانه‌ها و شواهد</a:t>
            </a:r>
          </a:p>
          <a:p>
            <a:pPr rtl="0"/>
            <a:endParaRPr lang="fa-IR" sz="1200" kern="1200" dirty="0">
              <a:solidFill>
                <a:schemeClr val="tx1"/>
              </a:solidFill>
              <a:effectLst/>
              <a:latin typeface="+mn-lt"/>
              <a:ea typeface="+mn-ea"/>
              <a:cs typeface="+mn-cs"/>
            </a:endParaRPr>
          </a:p>
          <a:p>
            <a:pPr rtl="0"/>
            <a:r>
              <a:rPr lang="fa-IR" sz="1200" kern="1200" dirty="0">
                <a:solidFill>
                  <a:schemeClr val="tx1"/>
                </a:solidFill>
                <a:effectLst/>
                <a:latin typeface="+mn-lt"/>
                <a:ea typeface="+mn-ea"/>
                <a:cs typeface="+mn-cs"/>
              </a:rPr>
              <a:t>مثلا در مورد اسلام،</a:t>
            </a:r>
            <a:r>
              <a:rPr lang="fa-IR" sz="1200" kern="1200" baseline="0" dirty="0">
                <a:solidFill>
                  <a:schemeClr val="tx1"/>
                </a:solidFill>
                <a:effectLst/>
                <a:latin typeface="+mn-lt"/>
                <a:ea typeface="+mn-ea"/>
                <a:cs typeface="+mn-cs"/>
              </a:rPr>
              <a:t> رسانه های غربی این دین متعالی و مفهوم عالی و تمام عبارات پیرامون آن را در یک عبارت تقلیل داده اند: «تروریست!»</a:t>
            </a:r>
          </a:p>
          <a:p>
            <a:pPr rtl="0"/>
            <a:r>
              <a:rPr lang="fa-IR" sz="1200" kern="1200" baseline="0" dirty="0">
                <a:solidFill>
                  <a:schemeClr val="tx1"/>
                </a:solidFill>
                <a:effectLst/>
                <a:latin typeface="+mn-lt"/>
                <a:ea typeface="+mn-ea"/>
                <a:cs typeface="+mn-cs"/>
              </a:rPr>
              <a:t>فیلم اسلاید بعد را ببینید...</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2911C2-D162-4784-8DBD-2B52EF5F86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2976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زود قضاوت نکن</a:t>
            </a:r>
            <a:endParaRPr lang="en-US" dirty="0"/>
          </a:p>
          <a:p>
            <a:r>
              <a:rPr lang="en-US" dirty="0"/>
              <a:t>2 min</a:t>
            </a:r>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21</a:t>
            </a:fld>
            <a:endParaRPr lang="fa-IR"/>
          </a:p>
        </p:txBody>
      </p:sp>
    </p:spTree>
    <p:extLst>
      <p:ext uri="{BB962C8B-B14F-4D97-AF65-F5344CB8AC3E}">
        <p14:creationId xmlns:p14="http://schemas.microsoft.com/office/powerpoint/2010/main" val="147741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فیلم</a:t>
            </a:r>
            <a:r>
              <a:rPr lang="fa-IR" baseline="0" dirty="0"/>
              <a:t> «زود قضاوت نکن» (فیلم 4) را ببینید</a:t>
            </a:r>
          </a:p>
          <a:p>
            <a:pPr algn="r" rtl="1"/>
            <a:endParaRPr lang="fa-IR" baseline="0" dirty="0"/>
          </a:p>
          <a:p>
            <a:pPr algn="r" rtl="1"/>
            <a:r>
              <a:rPr lang="fa-IR" baseline="0" dirty="0"/>
              <a:t>به نظر شما این زن چرا از آن مرد ریشوی به ظاهر مسلمان ترسید؟ چه کلیشه هایی در ذهن زن نسبت به مردهای ریشوی با این طرز پوشش وجود دارد؟</a:t>
            </a:r>
          </a:p>
          <a:p>
            <a:pPr algn="r" rtl="1"/>
            <a:endParaRPr lang="fa-IR" baseline="0" dirty="0"/>
          </a:p>
          <a:p>
            <a:pPr algn="r" rtl="1"/>
            <a:r>
              <a:rPr lang="fa-IR" baseline="0" dirty="0"/>
              <a:t>و پس از آن راجع به کلیشه هایی که راجع به مسلمانان تولید شده است صحبت کنید.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22</a:t>
            </a:fld>
            <a:endParaRPr lang="en-US"/>
          </a:p>
        </p:txBody>
      </p:sp>
    </p:spTree>
    <p:extLst>
      <p:ext uri="{BB962C8B-B14F-4D97-AF65-F5344CB8AC3E}">
        <p14:creationId xmlns:p14="http://schemas.microsoft.com/office/powerpoint/2010/main" val="42904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400" b="1" dirty="0"/>
              <a:t>بازنمایی</a:t>
            </a:r>
            <a:r>
              <a:rPr lang="fa-IR" sz="1400" b="1" baseline="0" dirty="0"/>
              <a:t> یعنی نشان دادن واقعیت به شکلی خاص</a:t>
            </a:r>
            <a:r>
              <a:rPr lang="fa-IR" b="0" baseline="0" dirty="0"/>
              <a:t>. معنای بازنمایی این نیست که ضرورتا هر پیام رسانه ای، ضد واقعیت یا کاریکاتوری از آن باشد؛ بلکه این است که رسانه با استفاده از بازنمایی می کوشد تفسیر و تحلیل خود را از واقعیت موردنظر به صورت آشکار و پنهان به ذهن مخاطبان خود ارسال کند طوری که او احساس تفاوتی بین این دو نکند.</a:t>
            </a:r>
          </a:p>
          <a:p>
            <a:pPr algn="r"/>
            <a:endParaRPr lang="fa-IR" b="0" baseline="0" dirty="0"/>
          </a:p>
          <a:p>
            <a:pPr algn="r"/>
            <a:r>
              <a:rPr lang="fa-IR" b="0" baseline="0" dirty="0"/>
              <a:t>از اسلاید بعد به بیان مثالهایی برای فهم بیشتر مفهوم بازنمایی می پردازیم.</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t>2</a:t>
            </a:fld>
            <a:endParaRPr lang="en-US"/>
          </a:p>
        </p:txBody>
      </p:sp>
    </p:spTree>
    <p:extLst>
      <p:ext uri="{BB962C8B-B14F-4D97-AF65-F5344CB8AC3E}">
        <p14:creationId xmlns:p14="http://schemas.microsoft.com/office/powerpoint/2010/main" val="3116803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کلیشه هایی که توسط این تصاویر در ذهن شما</a:t>
            </a:r>
            <a:r>
              <a:rPr lang="fa-IR" baseline="0" dirty="0"/>
              <a:t> از سربازان امریکایی شکل می گیرد چیست؟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23</a:t>
            </a:fld>
            <a:endParaRPr lang="en-US"/>
          </a:p>
        </p:txBody>
      </p:sp>
    </p:spTree>
    <p:extLst>
      <p:ext uri="{BB962C8B-B14F-4D97-AF65-F5344CB8AC3E}">
        <p14:creationId xmlns:p14="http://schemas.microsoft.com/office/powerpoint/2010/main" val="60823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200" b="0" dirty="0">
                <a:solidFill>
                  <a:srgbClr val="002060"/>
                </a:solidFill>
                <a:cs typeface="B Mitra" panose="00000400000000000000" pitchFamily="2" charset="-78"/>
              </a:rPr>
              <a:t>تفاوت کلیشه هایی که در این تصاویر در ذهن شما از سربازان امریکایی شکل می گیرد با کلیشه هیا تصاویر قبل چیست؟</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t>24</a:t>
            </a:fld>
            <a:endParaRPr lang="en-US"/>
          </a:p>
        </p:txBody>
      </p:sp>
    </p:spTree>
    <p:extLst>
      <p:ext uri="{BB962C8B-B14F-4D97-AF65-F5344CB8AC3E}">
        <p14:creationId xmlns:p14="http://schemas.microsoft.com/office/powerpoint/2010/main" val="3098381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پس از مواجهه</a:t>
            </a:r>
            <a:r>
              <a:rPr lang="fa-IR" baseline="0" dirty="0"/>
              <a:t> با کلیشه فوق، چه تصویر یا مفهومی در ذهن شما تداعی می شود؟</a:t>
            </a:r>
          </a:p>
          <a:p>
            <a:endParaRPr lang="fa-IR" baseline="0" dirty="0"/>
          </a:p>
          <a:p>
            <a:r>
              <a:rPr lang="fa-IR" baseline="0" dirty="0"/>
              <a:t>احتمالا بنز یا بی ام و و خودروهای اشرافی</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25</a:t>
            </a:fld>
            <a:endParaRPr lang="en-US"/>
          </a:p>
        </p:txBody>
      </p:sp>
    </p:spTree>
    <p:extLst>
      <p:ext uri="{BB962C8B-B14F-4D97-AF65-F5344CB8AC3E}">
        <p14:creationId xmlns:p14="http://schemas.microsoft.com/office/powerpoint/2010/main" val="270346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a:t>پس از مواجهه</a:t>
            </a:r>
            <a:r>
              <a:rPr lang="fa-IR" baseline="0" dirty="0"/>
              <a:t> با کلیشه فوق، چه تصویر یا مفهومی در ذهن شما تداعی می شود؟</a:t>
            </a:r>
          </a:p>
          <a:p>
            <a:pPr algn="r" rtl="1"/>
            <a:endParaRPr lang="fa-IR" dirty="0"/>
          </a:p>
          <a:p>
            <a:pPr algn="r" rtl="1"/>
            <a:r>
              <a:rPr lang="fa-IR" dirty="0"/>
              <a:t>احتمالا اجناس بی کیفیت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26</a:t>
            </a:fld>
            <a:endParaRPr lang="en-US"/>
          </a:p>
        </p:txBody>
      </p:sp>
    </p:spTree>
    <p:extLst>
      <p:ext uri="{BB962C8B-B14F-4D97-AF65-F5344CB8AC3E}">
        <p14:creationId xmlns:p14="http://schemas.microsoft.com/office/powerpoint/2010/main" val="1778571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a:t>پس از مواجهه</a:t>
            </a:r>
            <a:r>
              <a:rPr lang="fa-IR" baseline="0" dirty="0"/>
              <a:t> با کلیشه فوق، چه تصویر یا مفهومی در ذهن شما تداعی می شود؟</a:t>
            </a:r>
          </a:p>
          <a:p>
            <a:pPr algn="r" rtl="1"/>
            <a:endParaRPr lang="fa-IR" dirty="0"/>
          </a:p>
          <a:p>
            <a:pPr algn="r" rtl="1"/>
            <a:r>
              <a:rPr lang="fa-IR" dirty="0"/>
              <a:t>احتمالا یک سرباز اخموی</a:t>
            </a:r>
            <a:r>
              <a:rPr lang="fa-IR" baseline="0" dirty="0"/>
              <a:t> بی روح!</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27</a:t>
            </a:fld>
            <a:endParaRPr lang="en-US"/>
          </a:p>
        </p:txBody>
      </p:sp>
    </p:spTree>
    <p:extLst>
      <p:ext uri="{BB962C8B-B14F-4D97-AF65-F5344CB8AC3E}">
        <p14:creationId xmlns:p14="http://schemas.microsoft.com/office/powerpoint/2010/main" val="521377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a:t>پس از مواجهه</a:t>
            </a:r>
            <a:r>
              <a:rPr lang="fa-IR" baseline="0" dirty="0"/>
              <a:t> با کلیشه فوق، چه تصویر یا مفهومی در ذهن شما تداعی می شود؟</a:t>
            </a:r>
          </a:p>
          <a:p>
            <a:pPr algn="r" rtl="1"/>
            <a:endParaRPr lang="fa-IR" dirty="0"/>
          </a:p>
          <a:p>
            <a:pPr algn="r" rtl="1"/>
            <a:r>
              <a:rPr lang="fa-IR" dirty="0"/>
              <a:t>احتمالا یک انسان خسته بی کار!!</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28</a:t>
            </a:fld>
            <a:endParaRPr lang="en-US"/>
          </a:p>
        </p:txBody>
      </p:sp>
    </p:spTree>
    <p:extLst>
      <p:ext uri="{BB962C8B-B14F-4D97-AF65-F5344CB8AC3E}">
        <p14:creationId xmlns:p14="http://schemas.microsoft.com/office/powerpoint/2010/main" val="1223705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29</a:t>
            </a:fld>
            <a:endParaRPr lang="fa-IR"/>
          </a:p>
        </p:txBody>
      </p:sp>
    </p:spTree>
    <p:extLst>
      <p:ext uri="{BB962C8B-B14F-4D97-AF65-F5344CB8AC3E}">
        <p14:creationId xmlns:p14="http://schemas.microsoft.com/office/powerpoint/2010/main" val="3227085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30</a:t>
            </a:fld>
            <a:endParaRPr lang="fa-IR"/>
          </a:p>
        </p:txBody>
      </p:sp>
    </p:spTree>
    <p:extLst>
      <p:ext uri="{BB962C8B-B14F-4D97-AF65-F5344CB8AC3E}">
        <p14:creationId xmlns:p14="http://schemas.microsoft.com/office/powerpoint/2010/main" val="325253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31</a:t>
            </a:fld>
            <a:endParaRPr lang="fa-IR"/>
          </a:p>
        </p:txBody>
      </p:sp>
    </p:spTree>
    <p:extLst>
      <p:ext uri="{BB962C8B-B14F-4D97-AF65-F5344CB8AC3E}">
        <p14:creationId xmlns:p14="http://schemas.microsoft.com/office/powerpoint/2010/main" val="1651249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32</a:t>
            </a:fld>
            <a:endParaRPr lang="fa-IR"/>
          </a:p>
        </p:txBody>
      </p:sp>
    </p:spTree>
    <p:extLst>
      <p:ext uri="{BB962C8B-B14F-4D97-AF65-F5344CB8AC3E}">
        <p14:creationId xmlns:p14="http://schemas.microsoft.com/office/powerpoint/2010/main" val="300563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پس از شنیدن نام ایران، اولین کلمه ای که به ذهنتان می رسد کدام است؟</a:t>
            </a:r>
          </a:p>
          <a:p>
            <a:r>
              <a:rPr lang="fa-IR" baseline="0" dirty="0"/>
              <a:t>اولین کلمه ای که پس از شنیدن اسم ایران به ذهن مردم امریکا می رسد کدام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6</a:t>
            </a:fld>
            <a:endParaRPr lang="en-US"/>
          </a:p>
        </p:txBody>
      </p:sp>
    </p:spTree>
    <p:extLst>
      <p:ext uri="{BB962C8B-B14F-4D97-AF65-F5344CB8AC3E}">
        <p14:creationId xmlns:p14="http://schemas.microsoft.com/office/powerpoint/2010/main" val="110273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پس از شنیدن نام امریکا، اولین کلمه ای که به ذهنتان می رسد کدام است؟</a:t>
            </a:r>
          </a:p>
          <a:p>
            <a:r>
              <a:rPr lang="fa-IR" baseline="0" dirty="0"/>
              <a:t>اولین کلمه ای که پس از شنیدن اسم امریکا به ذهن مردم امریکا می رسد کدام است؟</a:t>
            </a:r>
            <a:endParaRPr lang="en-US" dirty="0"/>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7</a:t>
            </a:fld>
            <a:endParaRPr lang="en-US"/>
          </a:p>
        </p:txBody>
      </p:sp>
    </p:spTree>
    <p:extLst>
      <p:ext uri="{BB962C8B-B14F-4D97-AF65-F5344CB8AC3E}">
        <p14:creationId xmlns:p14="http://schemas.microsoft.com/office/powerpoint/2010/main" val="186035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8</a:t>
            </a:fld>
            <a:endParaRPr lang="fa-IR"/>
          </a:p>
        </p:txBody>
      </p:sp>
    </p:spTree>
    <p:extLst>
      <p:ext uri="{BB962C8B-B14F-4D97-AF65-F5344CB8AC3E}">
        <p14:creationId xmlns:p14="http://schemas.microsoft.com/office/powerpoint/2010/main" val="181811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9</a:t>
            </a:fld>
            <a:endParaRPr lang="fa-IR"/>
          </a:p>
        </p:txBody>
      </p:sp>
    </p:spTree>
    <p:extLst>
      <p:ext uri="{BB962C8B-B14F-4D97-AF65-F5344CB8AC3E}">
        <p14:creationId xmlns:p14="http://schemas.microsoft.com/office/powerpoint/2010/main" val="218002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a:t> یکی از موضوعاتی</a:t>
            </a:r>
            <a:r>
              <a:rPr lang="fa-IR" baseline="0" dirty="0"/>
              <a:t> که بین بازنمایی و کلیشه سازی مشترک است عدم نمایش تمام واقعیت برای ذهنیت سازی مخاطب است. در واقع رسانه با حذف برخی از ویژگی های یک مفهوم، ویژگی هایی از آن را برجسته می کند که در راستای نگاه خودش قرار دارد. در فصل سوم بیشتر با تکنیکهای برجسته سازی پیام آشنا خواهیم شد.</a:t>
            </a:r>
          </a:p>
          <a:p>
            <a:pPr algn="r" rtl="1"/>
            <a:endParaRPr lang="fa-IR" baseline="0" dirty="0"/>
          </a:p>
          <a:p>
            <a:pPr algn="r" rtl="1"/>
            <a:r>
              <a:rPr lang="fa-IR" baseline="0" dirty="0"/>
              <a:t>مثلا در این تصاویر آیا فقط فقرا معتاد می شوند؟؟</a:t>
            </a:r>
          </a:p>
          <a:p>
            <a:pPr algn="r" rtl="1"/>
            <a:r>
              <a:rPr lang="fa-IR" baseline="0" dirty="0"/>
              <a:t>یا ثروتمندان هم معتاد می شوند؟</a:t>
            </a:r>
          </a:p>
          <a:p>
            <a:pPr algn="r" rtl="1"/>
            <a:endParaRPr lang="fa-IR" baseline="0" dirty="0"/>
          </a:p>
          <a:p>
            <a:pPr algn="r" rtl="1"/>
            <a:r>
              <a:rPr lang="fa-IR" baseline="0" dirty="0"/>
              <a:t>چرا هر وقت می شنویم معتاد یاد تصویر پایین (فقرا) می افتیم؟</a:t>
            </a:r>
            <a:endParaRPr lang="en-US" dirty="0"/>
          </a:p>
          <a:p>
            <a:endParaRPr lang="fa-IR" dirty="0"/>
          </a:p>
        </p:txBody>
      </p:sp>
      <p:sp>
        <p:nvSpPr>
          <p:cNvPr id="4" name="Slide Number Placeholder 3"/>
          <p:cNvSpPr>
            <a:spLocks noGrp="1"/>
          </p:cNvSpPr>
          <p:nvPr>
            <p:ph type="sldNum" sz="quarter" idx="10"/>
          </p:nvPr>
        </p:nvSpPr>
        <p:spPr/>
        <p:txBody>
          <a:bodyPr/>
          <a:lstStyle/>
          <a:p>
            <a:fld id="{FEDECD56-AED3-465A-8A74-197013AB04FB}" type="slidenum">
              <a:rPr lang="fa-IR" smtClean="0"/>
              <a:t>10</a:t>
            </a:fld>
            <a:endParaRPr lang="fa-IR"/>
          </a:p>
        </p:txBody>
      </p:sp>
    </p:spTree>
    <p:extLst>
      <p:ext uri="{BB962C8B-B14F-4D97-AF65-F5344CB8AC3E}">
        <p14:creationId xmlns:p14="http://schemas.microsoft.com/office/powerpoint/2010/main" val="146369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11</a:t>
            </a:fld>
            <a:endParaRPr lang="fa-IR"/>
          </a:p>
        </p:txBody>
      </p:sp>
    </p:spTree>
    <p:extLst>
      <p:ext uri="{BB962C8B-B14F-4D97-AF65-F5344CB8AC3E}">
        <p14:creationId xmlns:p14="http://schemas.microsoft.com/office/powerpoint/2010/main" val="278415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FEDECD56-AED3-465A-8A74-197013AB04FB}" type="slidenum">
              <a:rPr lang="fa-IR" smtClean="0"/>
              <a:t>12</a:t>
            </a:fld>
            <a:endParaRPr lang="fa-IR"/>
          </a:p>
        </p:txBody>
      </p:sp>
    </p:spTree>
    <p:extLst>
      <p:ext uri="{BB962C8B-B14F-4D97-AF65-F5344CB8AC3E}">
        <p14:creationId xmlns:p14="http://schemas.microsoft.com/office/powerpoint/2010/main" val="193415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52A4-C257-4C34-B0D3-32F06CF480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1EE581C0-A574-4BFE-959C-36E833E8C7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A9C208F4-FCE8-477C-B69E-933AFC40F734}"/>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905C9EE5-E587-4C43-9618-755679157ABD}"/>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F3E30AA8-8EE9-4D5C-AEAD-BAA2A6C018B2}"/>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11335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598C-B58F-45E3-9A9B-A950A5C9A77B}"/>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7F3A1D7F-751E-4BE9-9B92-9BE1ED785B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F29E73FD-DAE5-4FF2-9967-AFE2808D41E4}"/>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DCB1103E-3E70-424E-809A-90606D87EA80}"/>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4C30F9F-95AF-44BE-BD37-9B11874F92E9}"/>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873872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3941A-BCB3-4438-B361-76A88FC3B4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DC9CF99F-40B6-4FFF-978E-C01433BFD5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D3314548-4D7F-4245-8937-8B301FBCCC04}"/>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552385B9-FE21-4D6E-BF45-6AB42AA060A7}"/>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9175DDCC-B213-4C79-A713-1147E6FC6BCD}"/>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95493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D898-7706-4C21-B2DC-3FCA96EAB6CC}"/>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9F512DC0-4F26-4620-B685-BE12EB6F6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62ED2FE7-017F-4ED2-9F4D-4310912881C8}"/>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C7BA9C20-F0D9-4314-8525-B0FFA4F09B8F}"/>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5A553C51-2873-448F-AFA1-5E7B4BC9CE98}"/>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152486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358C-CB3E-4F82-89EB-B39634C9EA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12BD103E-00A2-4A60-A114-FCF909AF7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E3ED19-48CA-446F-A94D-73D26786FCBA}"/>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B12EB517-4A3D-4CFA-97E5-F5CE1A54A3CC}"/>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72C5CBD-0ED3-4C90-94A6-6C5BBBBC2F1E}"/>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876004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9C580-2A2D-427F-91C8-F7B16300E449}"/>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A6953EDE-6A73-4DD9-87AC-F9B5B8CCF4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613EC307-DAB2-478E-8D52-2769C5909F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7F6CAB53-73D0-43AC-8D60-AF9A9CEC6DBD}"/>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6" name="Footer Placeholder 5">
            <a:extLst>
              <a:ext uri="{FF2B5EF4-FFF2-40B4-BE49-F238E27FC236}">
                <a16:creationId xmlns:a16="http://schemas.microsoft.com/office/drawing/2014/main" id="{1062D2A3-A721-4411-9148-D25342D63BEB}"/>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B2A649BA-EA9C-4E42-95E0-726745973982}"/>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89363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F450-93F9-4982-9DD2-C90D80258012}"/>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1A26EC18-DD6A-4688-B454-3B23A027C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766A03-3882-425B-BD8E-83B309CA29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DC8FDFCA-C5C9-406A-B25B-87F5C3FD9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C230C4-E4A4-4037-9E72-0EAC8F14F9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BB559C07-CAC1-492C-B903-581039779886}"/>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8" name="Footer Placeholder 7">
            <a:extLst>
              <a:ext uri="{FF2B5EF4-FFF2-40B4-BE49-F238E27FC236}">
                <a16:creationId xmlns:a16="http://schemas.microsoft.com/office/drawing/2014/main" id="{15B0C4C2-CAFB-49E1-AB4E-BB2265C187F3}"/>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3BC1569A-27A5-4C41-88ED-74D951B6690F}"/>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263728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63EF-8EA6-4CAE-A62A-436A8B2E5F3B}"/>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93D494E4-1E9A-451A-AF9E-50349670342E}"/>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4" name="Footer Placeholder 3">
            <a:extLst>
              <a:ext uri="{FF2B5EF4-FFF2-40B4-BE49-F238E27FC236}">
                <a16:creationId xmlns:a16="http://schemas.microsoft.com/office/drawing/2014/main" id="{7E14E252-1204-46AC-9CB7-36D51A14F392}"/>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8CEBAB2D-BBA6-403E-9C87-30589F0249C5}"/>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702188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F4F61-0E44-4554-809E-C3FDC80A8962}"/>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3" name="Footer Placeholder 2">
            <a:extLst>
              <a:ext uri="{FF2B5EF4-FFF2-40B4-BE49-F238E27FC236}">
                <a16:creationId xmlns:a16="http://schemas.microsoft.com/office/drawing/2014/main" id="{11DE824D-A288-4D30-84BF-F64D79ECE1A9}"/>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89C25617-BAC7-402E-AA03-30787DCA46DA}"/>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32914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3A30A-686E-46AD-B43B-312580D35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EB01D3EE-E82A-4089-9648-025F100356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C2FCF8B3-8B48-41B4-8E6C-BED1ECC5F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9B5778-67CD-4081-B831-50808BB067B5}"/>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6" name="Footer Placeholder 5">
            <a:extLst>
              <a:ext uri="{FF2B5EF4-FFF2-40B4-BE49-F238E27FC236}">
                <a16:creationId xmlns:a16="http://schemas.microsoft.com/office/drawing/2014/main" id="{BC51401C-0C51-4173-8BFC-AB2361899F06}"/>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515D506B-E72D-4B2F-91C9-693E080851DB}"/>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59370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E6D04-57D9-437E-9B72-CD9BD4573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16AC6922-DB1D-4273-96A7-5F9DA464A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D3899DBA-1B8A-4496-AF64-9169855DA6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4FE1D7-1EB5-4EB3-B056-B706E46E34E5}"/>
              </a:ext>
            </a:extLst>
          </p:cNvPr>
          <p:cNvSpPr>
            <a:spLocks noGrp="1"/>
          </p:cNvSpPr>
          <p:nvPr>
            <p:ph type="dt" sz="half" idx="10"/>
          </p:nvPr>
        </p:nvSpPr>
        <p:spPr/>
        <p:txBody>
          <a:bodyPr/>
          <a:lstStyle/>
          <a:p>
            <a:fld id="{96BF0B17-02F7-4C02-AD21-DA979BA83C51}" type="datetimeFigureOut">
              <a:rPr lang="fa-IR" smtClean="0"/>
              <a:t>04/02/1439</a:t>
            </a:fld>
            <a:endParaRPr lang="fa-IR"/>
          </a:p>
        </p:txBody>
      </p:sp>
      <p:sp>
        <p:nvSpPr>
          <p:cNvPr id="6" name="Footer Placeholder 5">
            <a:extLst>
              <a:ext uri="{FF2B5EF4-FFF2-40B4-BE49-F238E27FC236}">
                <a16:creationId xmlns:a16="http://schemas.microsoft.com/office/drawing/2014/main" id="{E2993CED-0E8C-40CB-8030-35F27BEFCEE0}"/>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A04947FA-EB9F-44CC-8959-7F9BF1F8071D}"/>
              </a:ext>
            </a:extLst>
          </p:cNvPr>
          <p:cNvSpPr>
            <a:spLocks noGrp="1"/>
          </p:cNvSpPr>
          <p:nvPr>
            <p:ph type="sldNum" sz="quarter" idx="12"/>
          </p:nvPr>
        </p:nvSpPr>
        <p:spPr/>
        <p:txBody>
          <a:bodyPr/>
          <a:lstStyle/>
          <a:p>
            <a:fld id="{4A809A67-403B-4736-9C26-A0E4818D1E29}" type="slidenum">
              <a:rPr lang="fa-IR" smtClean="0"/>
              <a:t>‹#›</a:t>
            </a:fld>
            <a:endParaRPr lang="fa-IR"/>
          </a:p>
        </p:txBody>
      </p:sp>
    </p:spTree>
    <p:extLst>
      <p:ext uri="{BB962C8B-B14F-4D97-AF65-F5344CB8AC3E}">
        <p14:creationId xmlns:p14="http://schemas.microsoft.com/office/powerpoint/2010/main" val="104363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3ABC5-5D39-4EC3-B82A-46FECE923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BE667379-0AB3-4A57-938C-0ED2037B5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EA19F25-13CD-48B4-994D-01322F55C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F0B17-02F7-4C02-AD21-DA979BA83C51}" type="datetimeFigureOut">
              <a:rPr lang="fa-IR" smtClean="0"/>
              <a:t>04/02/1439</a:t>
            </a:fld>
            <a:endParaRPr lang="fa-IR"/>
          </a:p>
        </p:txBody>
      </p:sp>
      <p:sp>
        <p:nvSpPr>
          <p:cNvPr id="5" name="Footer Placeholder 4">
            <a:extLst>
              <a:ext uri="{FF2B5EF4-FFF2-40B4-BE49-F238E27FC236}">
                <a16:creationId xmlns:a16="http://schemas.microsoft.com/office/drawing/2014/main" id="{0C781E90-476C-49EC-908C-F7A4B40FD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66BF6B14-318A-48D5-A1E3-B4DF180136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09A67-403B-4736-9C26-A0E4818D1E29}" type="slidenum">
              <a:rPr lang="fa-IR" smtClean="0"/>
              <a:t>‹#›</a:t>
            </a:fld>
            <a:endParaRPr lang="fa-IR"/>
          </a:p>
        </p:txBody>
      </p:sp>
    </p:spTree>
    <p:extLst>
      <p:ext uri="{BB962C8B-B14F-4D97-AF65-F5344CB8AC3E}">
        <p14:creationId xmlns:p14="http://schemas.microsoft.com/office/powerpoint/2010/main" val="531280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9.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4.xml"/><Relationship Id="rId16" Type="http://schemas.openxmlformats.org/officeDocument/2006/relationships/diagramColors" Target="../diagrams/colors9.xml"/><Relationship Id="rId20" Type="http://schemas.openxmlformats.org/officeDocument/2006/relationships/diagramQuickStyle" Target="../diagrams/quickStyle10.xml"/><Relationship Id="rId29" Type="http://schemas.openxmlformats.org/officeDocument/2006/relationships/diagramLayout" Target="../diagrams/layout1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32" Type="http://schemas.microsoft.com/office/2007/relationships/diagramDrawing" Target="../diagrams/drawing12.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28" Type="http://schemas.openxmlformats.org/officeDocument/2006/relationships/diagramData" Target="../diagrams/data12.xml"/><Relationship Id="rId10" Type="http://schemas.openxmlformats.org/officeDocument/2006/relationships/diagramQuickStyle" Target="../diagrams/quickStyle8.xml"/><Relationship Id="rId19" Type="http://schemas.openxmlformats.org/officeDocument/2006/relationships/diagramLayout" Target="../diagrams/layout10.xml"/><Relationship Id="rId31" Type="http://schemas.openxmlformats.org/officeDocument/2006/relationships/diagramColors" Target="../diagrams/colors12.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 Id="rId30" Type="http://schemas.openxmlformats.org/officeDocument/2006/relationships/diagramQuickStyle" Target="../diagrams/quickStyle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D3BB369-1D05-426A-9FFF-F21F65525DE9}"/>
              </a:ext>
            </a:extLst>
          </p:cNvPr>
          <p:cNvSpPr txBox="1">
            <a:spLocks/>
          </p:cNvSpPr>
          <p:nvPr/>
        </p:nvSpPr>
        <p:spPr>
          <a:xfrm>
            <a:off x="-256121" y="5496798"/>
            <a:ext cx="5532690" cy="11623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2000" b="1" dirty="0">
                <a:latin typeface="Nazanin" panose="00000400000000000000" pitchFamily="2" charset="-78"/>
                <a:cs typeface="Nazanin" panose="00000400000000000000" pitchFamily="2" charset="-78"/>
              </a:rPr>
              <a:t>مدرس: رامین کامجو</a:t>
            </a:r>
          </a:p>
          <a:p>
            <a:pPr marL="0" indent="0" algn="ctr">
              <a:buNone/>
            </a:pPr>
            <a:r>
              <a:rPr lang="fa-IR" sz="1600" b="1" dirty="0">
                <a:latin typeface="Nazanin" panose="00000400000000000000" pitchFamily="2" charset="-78"/>
                <a:cs typeface="Nazanin" panose="00000400000000000000" pitchFamily="2" charset="-78"/>
              </a:rPr>
              <a:t>هنرستان آیت الله حق شناس جهرم</a:t>
            </a:r>
          </a:p>
        </p:txBody>
      </p:sp>
      <p:pic>
        <p:nvPicPr>
          <p:cNvPr id="3" name="Picture 2" descr="Besmellah5.png">
            <a:extLst>
              <a:ext uri="{FF2B5EF4-FFF2-40B4-BE49-F238E27FC236}">
                <a16:creationId xmlns:a16="http://schemas.microsoft.com/office/drawing/2014/main" id="{4548AEAE-AC9B-4CC8-A455-AA8A5C0446D1}"/>
              </a:ext>
            </a:extLst>
          </p:cNvPr>
          <p:cNvPicPr>
            <a:picLocks noChangeAspect="1"/>
          </p:cNvPicPr>
          <p:nvPr/>
        </p:nvPicPr>
        <p:blipFill>
          <a:blip r:embed="rId3"/>
          <a:stretch>
            <a:fillRect/>
          </a:stretch>
        </p:blipFill>
        <p:spPr>
          <a:xfrm>
            <a:off x="1021641" y="1264457"/>
            <a:ext cx="2519693" cy="2853183"/>
          </a:xfrm>
          <a:prstGeom prst="rect">
            <a:avLst/>
          </a:prstGeom>
        </p:spPr>
      </p:pic>
      <p:pic>
        <p:nvPicPr>
          <p:cNvPr id="5" name="Picture 4">
            <a:extLst>
              <a:ext uri="{FF2B5EF4-FFF2-40B4-BE49-F238E27FC236}">
                <a16:creationId xmlns:a16="http://schemas.microsoft.com/office/drawing/2014/main" id="{B05E146B-B7C3-409A-8689-0CEB2E3DB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374" y="-2276"/>
            <a:ext cx="7623588" cy="5496798"/>
          </a:xfrm>
          <a:prstGeom prst="rect">
            <a:avLst/>
          </a:prstGeom>
        </p:spPr>
      </p:pic>
    </p:spTree>
    <p:extLst>
      <p:ext uri="{BB962C8B-B14F-4D97-AF65-F5344CB8AC3E}">
        <p14:creationId xmlns:p14="http://schemas.microsoft.com/office/powerpoint/2010/main" val="53307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75B9B-1718-443E-98B6-10A4BDAE314C}"/>
              </a:ext>
            </a:extLst>
          </p:cNvPr>
          <p:cNvPicPr>
            <a:picLocks noChangeAspect="1"/>
          </p:cNvPicPr>
          <p:nvPr/>
        </p:nvPicPr>
        <p:blipFill rotWithShape="1">
          <a:blip r:embed="rId3">
            <a:extLst>
              <a:ext uri="{28A0092B-C50C-407E-A947-70E740481C1C}">
                <a14:useLocalDpi xmlns:a14="http://schemas.microsoft.com/office/drawing/2010/main" val="0"/>
              </a:ext>
            </a:extLst>
          </a:blip>
          <a:srcRect l="1764" r="3059"/>
          <a:stretch/>
        </p:blipFill>
        <p:spPr>
          <a:xfrm>
            <a:off x="3409320" y="345172"/>
            <a:ext cx="8732218" cy="3946328"/>
          </a:xfrm>
          <a:prstGeom prst="rect">
            <a:avLst/>
          </a:prstGeom>
        </p:spPr>
      </p:pic>
      <p:pic>
        <p:nvPicPr>
          <p:cNvPr id="4" name="Picture 3">
            <a:extLst>
              <a:ext uri="{FF2B5EF4-FFF2-40B4-BE49-F238E27FC236}">
                <a16:creationId xmlns:a16="http://schemas.microsoft.com/office/drawing/2014/main" id="{5FB779CE-4F80-4823-9D9B-F720FDFA5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85" y="3816347"/>
            <a:ext cx="3157870" cy="2384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02EB6D0D-9C01-4C7E-BBAB-18B14498C007}"/>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a:off x="158485" y="741089"/>
            <a:ext cx="2766384" cy="2380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27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5BB35-5618-4AAB-ABB4-8D535BF42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683" y="131206"/>
            <a:ext cx="9566267" cy="6202981"/>
          </a:xfrm>
          <a:prstGeom prst="rect">
            <a:avLst/>
          </a:prstGeom>
        </p:spPr>
      </p:pic>
    </p:spTree>
    <p:extLst>
      <p:ext uri="{BB962C8B-B14F-4D97-AF65-F5344CB8AC3E}">
        <p14:creationId xmlns:p14="http://schemas.microsoft.com/office/powerpoint/2010/main" val="1525393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5D3F9-A9BC-4BE0-A3AF-48362F2EB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730" y="1687186"/>
            <a:ext cx="9872663" cy="2647950"/>
          </a:xfrm>
          <a:prstGeom prst="rect">
            <a:avLst/>
          </a:prstGeom>
        </p:spPr>
      </p:pic>
    </p:spTree>
    <p:extLst>
      <p:ext uri="{BB962C8B-B14F-4D97-AF65-F5344CB8AC3E}">
        <p14:creationId xmlns:p14="http://schemas.microsoft.com/office/powerpoint/2010/main" val="3164056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58D3-8BDB-459C-841E-BD9ACD8D1DA4}"/>
              </a:ext>
            </a:extLst>
          </p:cNvPr>
          <p:cNvSpPr>
            <a:spLocks noGrp="1"/>
          </p:cNvSpPr>
          <p:nvPr>
            <p:ph type="title"/>
          </p:nvPr>
        </p:nvSpPr>
        <p:spPr/>
        <p:txBody>
          <a:bodyPr/>
          <a:lstStyle/>
          <a:p>
            <a:endParaRPr lang="fa-IR"/>
          </a:p>
        </p:txBody>
      </p:sp>
      <p:pic>
        <p:nvPicPr>
          <p:cNvPr id="4" name="film (1)">
            <a:hlinkClick r:id="" action="ppaction://media"/>
            <a:extLst>
              <a:ext uri="{FF2B5EF4-FFF2-40B4-BE49-F238E27FC236}">
                <a16:creationId xmlns:a16="http://schemas.microsoft.com/office/drawing/2014/main" id="{D6C0893C-285D-4940-98C3-F4B0672C95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3516" y="229792"/>
            <a:ext cx="11100120" cy="6243675"/>
          </a:xfrm>
        </p:spPr>
      </p:pic>
    </p:spTree>
    <p:extLst>
      <p:ext uri="{BB962C8B-B14F-4D97-AF65-F5344CB8AC3E}">
        <p14:creationId xmlns:p14="http://schemas.microsoft.com/office/powerpoint/2010/main" val="2812949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842" y="2687280"/>
            <a:ext cx="6769543" cy="1605817"/>
          </a:xfrm>
        </p:spPr>
        <p:txBody>
          <a:bodyPr>
            <a:noAutofit/>
          </a:bodyPr>
          <a:lstStyle/>
          <a:p>
            <a:pPr algn="ctr" rtl="1"/>
            <a:r>
              <a:rPr lang="fa-IR" sz="4800" dirty="0">
                <a:solidFill>
                  <a:srgbClr val="00B050"/>
                </a:solidFill>
                <a:effectLst>
                  <a:outerShdw blurRad="38100" dist="38100" dir="2700000" algn="tl">
                    <a:srgbClr val="000000">
                      <a:alpha val="43137"/>
                    </a:srgbClr>
                  </a:outerShdw>
                </a:effectLst>
                <a:cs typeface="B Titr" panose="00000700000000000000" pitchFamily="2" charset="-78"/>
              </a:rPr>
              <a:t>چه تصویری از ایران ساخته شده است؟</a:t>
            </a:r>
            <a:endParaRPr lang="en-US" sz="4800" dirty="0">
              <a:solidFill>
                <a:srgbClr val="00B050"/>
              </a:solidFill>
              <a:effectLst>
                <a:outerShdw blurRad="38100" dist="38100" dir="2700000" algn="tl">
                  <a:srgbClr val="000000">
                    <a:alpha val="43137"/>
                  </a:srgbClr>
                </a:outerShdw>
              </a:effectLst>
              <a:cs typeface="B Titr" panose="00000700000000000000"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8022" y="-43420"/>
            <a:ext cx="4865036" cy="2730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67862" y="-54672"/>
            <a:ext cx="4218385" cy="2741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67543" y="4421951"/>
            <a:ext cx="4324045" cy="24960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 y="2059242"/>
            <a:ext cx="2782841" cy="33011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86247" y="4421952"/>
            <a:ext cx="4571495" cy="25143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744405" y="2173312"/>
            <a:ext cx="2447595" cy="3446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7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3DDA-7757-4DE3-BF5F-F27BC36DB22E}"/>
              </a:ext>
            </a:extLst>
          </p:cNvPr>
          <p:cNvSpPr>
            <a:spLocks noGrp="1"/>
          </p:cNvSpPr>
          <p:nvPr>
            <p:ph type="title"/>
          </p:nvPr>
        </p:nvSpPr>
        <p:spPr/>
        <p:txBody>
          <a:bodyPr/>
          <a:lstStyle/>
          <a:p>
            <a:endParaRPr lang="fa-IR"/>
          </a:p>
        </p:txBody>
      </p:sp>
      <p:pic>
        <p:nvPicPr>
          <p:cNvPr id="7" name="film (2)">
            <a:hlinkClick r:id="" action="ppaction://media"/>
            <a:extLst>
              <a:ext uri="{FF2B5EF4-FFF2-40B4-BE49-F238E27FC236}">
                <a16:creationId xmlns:a16="http://schemas.microsoft.com/office/drawing/2014/main" id="{EDC3397B-EA7C-4CC0-A7DC-695367DB97A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65761" y="141030"/>
            <a:ext cx="11499274" cy="6468195"/>
          </a:xfrm>
        </p:spPr>
      </p:pic>
    </p:spTree>
    <p:extLst>
      <p:ext uri="{BB962C8B-B14F-4D97-AF65-F5344CB8AC3E}">
        <p14:creationId xmlns:p14="http://schemas.microsoft.com/office/powerpoint/2010/main" val="1230818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872" y="1412777"/>
            <a:ext cx="2496277" cy="4100740"/>
          </a:xfrm>
        </p:spPr>
        <p:txBody>
          <a:bodyPr>
            <a:noAutofit/>
          </a:bodyPr>
          <a:lstStyle/>
          <a:p>
            <a:pPr algn="ctr" rtl="1"/>
            <a:r>
              <a:rPr lang="fa-IR" sz="4800" dirty="0">
                <a:solidFill>
                  <a:schemeClr val="accent6">
                    <a:lumMod val="60000"/>
                    <a:lumOff val="40000"/>
                  </a:schemeClr>
                </a:solidFill>
                <a:effectLst>
                  <a:outerShdw blurRad="38100" dist="38100" dir="2700000" algn="tl">
                    <a:srgbClr val="000000">
                      <a:alpha val="43137"/>
                    </a:srgbClr>
                  </a:outerShdw>
                </a:effectLst>
                <a:cs typeface="B Titr" panose="00000700000000000000" pitchFamily="2" charset="-78"/>
              </a:rPr>
              <a:t>چه تصویری از ایران تکرار شده است؟</a:t>
            </a:r>
            <a:endParaRPr lang="en-US" sz="4800" dirty="0">
              <a:solidFill>
                <a:schemeClr val="accent6">
                  <a:lumMod val="60000"/>
                  <a:lumOff val="40000"/>
                </a:schemeClr>
              </a:solidFill>
              <a:effectLst>
                <a:outerShdw blurRad="38100" dist="38100" dir="2700000" algn="tl">
                  <a:srgbClr val="000000">
                    <a:alpha val="43137"/>
                  </a:srgbClr>
                </a:outerShdw>
              </a:effectLst>
              <a:cs typeface="B Titr" panose="00000700000000000000" pitchFamily="2" charset="-78"/>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789" y="356660"/>
            <a:ext cx="5064105" cy="6334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41970" y="246623"/>
            <a:ext cx="4706692" cy="6309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094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A08A-E979-46C0-B538-F1785AF2F26A}"/>
              </a:ext>
            </a:extLst>
          </p:cNvPr>
          <p:cNvSpPr>
            <a:spLocks noGrp="1"/>
          </p:cNvSpPr>
          <p:nvPr>
            <p:ph type="title"/>
          </p:nvPr>
        </p:nvSpPr>
        <p:spPr/>
        <p:txBody>
          <a:bodyPr/>
          <a:lstStyle/>
          <a:p>
            <a:endParaRPr lang="fa-IR"/>
          </a:p>
        </p:txBody>
      </p:sp>
      <p:pic>
        <p:nvPicPr>
          <p:cNvPr id="4" name="Iranintroduced1-2">
            <a:hlinkClick r:id="" action="ppaction://media"/>
            <a:extLst>
              <a:ext uri="{FF2B5EF4-FFF2-40B4-BE49-F238E27FC236}">
                <a16:creationId xmlns:a16="http://schemas.microsoft.com/office/drawing/2014/main" id="{05122641-DD90-4237-B62A-6C0C0CD664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8764" y="170041"/>
            <a:ext cx="11269875" cy="6339160"/>
          </a:xfrm>
        </p:spPr>
      </p:pic>
    </p:spTree>
    <p:extLst>
      <p:ext uri="{BB962C8B-B14F-4D97-AF65-F5344CB8AC3E}">
        <p14:creationId xmlns:p14="http://schemas.microsoft.com/office/powerpoint/2010/main" val="579410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93" y="-123395"/>
            <a:ext cx="12565341" cy="7104789"/>
          </a:xfrm>
        </p:spPr>
      </p:pic>
      <p:sp>
        <p:nvSpPr>
          <p:cNvPr id="2" name="Title 1"/>
          <p:cNvSpPr>
            <a:spLocks noGrp="1"/>
          </p:cNvSpPr>
          <p:nvPr>
            <p:ph type="title"/>
          </p:nvPr>
        </p:nvSpPr>
        <p:spPr>
          <a:xfrm>
            <a:off x="1967541" y="68627"/>
            <a:ext cx="8352928" cy="1632181"/>
          </a:xfrm>
        </p:spPr>
        <p:txBody>
          <a:bodyPr>
            <a:normAutofit/>
          </a:bodyPr>
          <a:lstStyle/>
          <a:p>
            <a:pPr algn="ctr"/>
            <a:r>
              <a:rPr lang="fa-IR" sz="3733" dirty="0">
                <a:solidFill>
                  <a:schemeClr val="bg1"/>
                </a:solidFill>
                <a:cs typeface="B Titr" panose="00000700000000000000" pitchFamily="2" charset="-78"/>
              </a:rPr>
              <a:t>امروز در دنیا بمب هسته ای  بیشتر مردم را یاد کدامیک از </a:t>
            </a:r>
            <a:r>
              <a:rPr lang="fa-IR" sz="3733" dirty="0">
                <a:solidFill>
                  <a:srgbClr val="002060"/>
                </a:solidFill>
                <a:cs typeface="B Titr" panose="00000700000000000000" pitchFamily="2" charset="-78"/>
              </a:rPr>
              <a:t>دو کلمه زیر می </a:t>
            </a:r>
            <a:r>
              <a:rPr lang="fa-IR" sz="3733" dirty="0">
                <a:solidFill>
                  <a:schemeClr val="bg1"/>
                </a:solidFill>
                <a:cs typeface="B Titr" panose="00000700000000000000" pitchFamily="2" charset="-78"/>
              </a:rPr>
              <a:t>اندازد؟ چرا؟</a:t>
            </a:r>
            <a:endParaRPr lang="en-US" sz="3733" dirty="0">
              <a:solidFill>
                <a:schemeClr val="bg1"/>
              </a:solidFill>
              <a:cs typeface="B Titr" panose="00000700000000000000" pitchFamily="2" charset="-78"/>
            </a:endParaRPr>
          </a:p>
        </p:txBody>
      </p:sp>
      <p:pic>
        <p:nvPicPr>
          <p:cNvPr id="5" name="Picture 2" descr="D:\آموزش\مدرسه هنر و رسانه آینه\لوگو\گوشه عکس\ayeneh logo + site_bla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78" y="6195315"/>
            <a:ext cx="889047" cy="6724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176130" y="4389107"/>
            <a:ext cx="1920213" cy="1152128"/>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5333" dirty="0">
                <a:solidFill>
                  <a:schemeClr val="bg1"/>
                </a:solidFill>
                <a:effectLst>
                  <a:outerShdw blurRad="38100" dist="38100" dir="2700000" algn="tl">
                    <a:srgbClr val="000000">
                      <a:alpha val="43137"/>
                    </a:srgbClr>
                  </a:outerShdw>
                </a:effectLst>
                <a:cs typeface="B Titr" panose="00000700000000000000" pitchFamily="2" charset="-78"/>
              </a:rPr>
              <a:t>ایران؟</a:t>
            </a:r>
            <a:endParaRPr lang="en-US" sz="5333" dirty="0">
              <a:solidFill>
                <a:schemeClr val="bg1"/>
              </a:solidFill>
              <a:effectLst>
                <a:outerShdw blurRad="38100" dist="38100" dir="2700000" algn="tl">
                  <a:srgbClr val="000000">
                    <a:alpha val="43137"/>
                  </a:srgbClr>
                </a:outerShdw>
              </a:effectLst>
              <a:cs typeface="B Titr" panose="00000700000000000000" pitchFamily="2" charset="-78"/>
            </a:endParaRPr>
          </a:p>
        </p:txBody>
      </p:sp>
      <p:sp>
        <p:nvSpPr>
          <p:cNvPr id="7" name="Title 1"/>
          <p:cNvSpPr txBox="1">
            <a:spLocks/>
          </p:cNvSpPr>
          <p:nvPr/>
        </p:nvSpPr>
        <p:spPr>
          <a:xfrm>
            <a:off x="1007435" y="4412835"/>
            <a:ext cx="1920213" cy="1152128"/>
          </a:xfrm>
          <a:prstGeom prst="rect">
            <a:avLst/>
          </a:prstGeom>
        </p:spPr>
        <p:txBody>
          <a:bodyPr vert="horz" lIns="121920" tIns="60960" rIns="121920" bIns="60960" rtlCol="0" anchor="b" anchorCtr="0">
            <a:normAutofit fontScale="9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5333" dirty="0">
                <a:solidFill>
                  <a:schemeClr val="bg1"/>
                </a:solidFill>
                <a:effectLst>
                  <a:outerShdw blurRad="38100" dist="38100" dir="2700000" algn="tl">
                    <a:srgbClr val="000000">
                      <a:alpha val="43137"/>
                    </a:srgbClr>
                  </a:outerShdw>
                </a:effectLst>
                <a:cs typeface="B Titr" panose="00000700000000000000" pitchFamily="2" charset="-78"/>
              </a:rPr>
              <a:t>امریکا؟</a:t>
            </a:r>
            <a:endParaRPr lang="en-US" sz="5333"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8" name="Picture 4" descr="D:\آموزش\مدرسه هنر و رسانه آینه\باشگاه سواد رسانه ای\ملحقات کتاب تفکر و سواد رسانه ای\5- درس پنجم\پاورپوینت درس پنجم\عکس\web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3303">
            <a:off x="8335087" y="2183083"/>
            <a:ext cx="2511453" cy="17831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آموزش\مدرسه هنر و رسانه آینه\باشگاه سواد رسانه ای\ملحقات کتاب تفکر و سواد رسانه ای\5- درس پنجم\پاورپوینت درس پنجم\عکس\web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06697" flipH="1">
            <a:off x="1737294" y="2183083"/>
            <a:ext cx="2511453" cy="178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519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rot="2776423">
            <a:off x="3729900" y="611351"/>
            <a:ext cx="1536171" cy="1340875"/>
          </a:xfrm>
          <a:prstGeom prst="rect">
            <a:avLst/>
          </a:prstGeom>
          <a:solidFill>
            <a:schemeClr val="accent1"/>
          </a:solidFill>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15680" y="2212306"/>
            <a:ext cx="5376597" cy="3585517"/>
          </a:xfrm>
          <a:prstGeom prst="rect">
            <a:avLst/>
          </a:prstGeom>
          <a:ln>
            <a:noFill/>
          </a:ln>
          <a:effectLst>
            <a:softEdge rad="112500"/>
          </a:effectLst>
        </p:spPr>
      </p:pic>
      <p:sp>
        <p:nvSpPr>
          <p:cNvPr id="2" name="Title 1"/>
          <p:cNvSpPr>
            <a:spLocks noGrp="1"/>
          </p:cNvSpPr>
          <p:nvPr>
            <p:ph type="title"/>
          </p:nvPr>
        </p:nvSpPr>
        <p:spPr>
          <a:xfrm>
            <a:off x="4559829" y="5733256"/>
            <a:ext cx="2688299" cy="864096"/>
          </a:xfrm>
          <a:solidFill>
            <a:schemeClr val="tx1"/>
          </a:solidFill>
        </p:spPr>
        <p:txBody>
          <a:bodyPr>
            <a:normAutofit/>
          </a:bodyPr>
          <a:lstStyle/>
          <a:p>
            <a:pPr algn="ctr"/>
            <a:r>
              <a:rPr lang="fa-IR" sz="4800" dirty="0">
                <a:cs typeface="B Titr" panose="00000700000000000000" pitchFamily="2" charset="-78"/>
              </a:rPr>
              <a:t>ب</a:t>
            </a:r>
            <a:endParaRPr lang="en-US" sz="4800" dirty="0">
              <a:cs typeface="B Titr" panose="00000700000000000000" pitchFamily="2" charset="-78"/>
            </a:endParaRPr>
          </a:p>
        </p:txBody>
      </p:sp>
      <p:sp>
        <p:nvSpPr>
          <p:cNvPr id="6" name="Title 1"/>
          <p:cNvSpPr txBox="1">
            <a:spLocks/>
          </p:cNvSpPr>
          <p:nvPr/>
        </p:nvSpPr>
        <p:spPr>
          <a:xfrm>
            <a:off x="4847861" y="219170"/>
            <a:ext cx="2304256" cy="894287"/>
          </a:xfrm>
          <a:prstGeom prst="rect">
            <a:avLst/>
          </a:prstGeom>
          <a:solidFill>
            <a:srgbClr val="FF0000"/>
          </a:solidFill>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FF0000"/>
              </a:solidFill>
              <a:cs typeface="B Titr" panose="00000700000000000000" pitchFamily="2" charset="-78"/>
            </a:endParaRPr>
          </a:p>
        </p:txBody>
      </p:sp>
      <p:sp>
        <p:nvSpPr>
          <p:cNvPr id="7" name="Title 1"/>
          <p:cNvSpPr txBox="1">
            <a:spLocks/>
          </p:cNvSpPr>
          <p:nvPr/>
        </p:nvSpPr>
        <p:spPr>
          <a:xfrm rot="20316099">
            <a:off x="6569123" y="792558"/>
            <a:ext cx="1728192" cy="1352055"/>
          </a:xfrm>
          <a:prstGeom prst="rect">
            <a:avLst/>
          </a:prstGeom>
          <a:solidFill>
            <a:srgbClr val="FFFF00"/>
          </a:solidFill>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sp>
        <p:nvSpPr>
          <p:cNvPr id="8" name="Title 1"/>
          <p:cNvSpPr txBox="1">
            <a:spLocks/>
          </p:cNvSpPr>
          <p:nvPr/>
        </p:nvSpPr>
        <p:spPr>
          <a:xfrm rot="19838427">
            <a:off x="6047996" y="1815598"/>
            <a:ext cx="2208245" cy="576095"/>
          </a:xfrm>
          <a:prstGeom prst="rect">
            <a:avLst/>
          </a:prstGeom>
          <a:solidFill>
            <a:srgbClr val="7030A0"/>
          </a:solidFill>
        </p:spPr>
        <p:txBody>
          <a:bodyPr vert="horz" lIns="121920" tIns="60960" rIns="121920" bIns="60960" rtlCol="0" anchor="b" anchorCtr="0">
            <a:normAutofit fontScale="775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sp>
        <p:nvSpPr>
          <p:cNvPr id="9" name="Title 1"/>
          <p:cNvSpPr txBox="1">
            <a:spLocks/>
          </p:cNvSpPr>
          <p:nvPr/>
        </p:nvSpPr>
        <p:spPr>
          <a:xfrm rot="2476374">
            <a:off x="6672331" y="408763"/>
            <a:ext cx="864096" cy="768085"/>
          </a:xfrm>
          <a:prstGeom prst="rect">
            <a:avLst/>
          </a:prstGeom>
          <a:solidFill>
            <a:srgbClr val="3672B0"/>
          </a:solidFill>
        </p:spPr>
        <p:txBody>
          <a:bodyPr vert="horz" lIns="121920" tIns="60960" rIns="121920" bIns="60960" rtlCol="0" anchor="b" anchorCtr="0">
            <a:normAutofit fontScale="925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sp>
        <p:nvSpPr>
          <p:cNvPr id="11" name="Title 1"/>
          <p:cNvSpPr txBox="1">
            <a:spLocks/>
          </p:cNvSpPr>
          <p:nvPr/>
        </p:nvSpPr>
        <p:spPr>
          <a:xfrm>
            <a:off x="4367808" y="3332990"/>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b="1" dirty="0">
                <a:solidFill>
                  <a:schemeClr val="bg1"/>
                </a:solidFill>
                <a:cs typeface="B Mitra" panose="00000400000000000000" pitchFamily="2" charset="-78"/>
              </a:rPr>
              <a:t>کلیشه</a:t>
            </a:r>
            <a:endParaRPr lang="en-US" sz="4800" b="1" dirty="0">
              <a:solidFill>
                <a:schemeClr val="bg1"/>
              </a:solidFill>
              <a:cs typeface="B Mitra" panose="00000400000000000000" pitchFamily="2" charset="-78"/>
            </a:endParaRPr>
          </a:p>
        </p:txBody>
      </p:sp>
      <p:sp>
        <p:nvSpPr>
          <p:cNvPr id="12" name="Title 1"/>
          <p:cNvSpPr txBox="1">
            <a:spLocks/>
          </p:cNvSpPr>
          <p:nvPr/>
        </p:nvSpPr>
        <p:spPr>
          <a:xfrm rot="5400000">
            <a:off x="4643480" y="1713171"/>
            <a:ext cx="1687093" cy="894287"/>
          </a:xfrm>
          <a:prstGeom prst="rect">
            <a:avLst/>
          </a:prstGeom>
          <a:solidFill>
            <a:srgbClr val="CA824C"/>
          </a:solidFill>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sp>
        <p:nvSpPr>
          <p:cNvPr id="13" name="Title 1"/>
          <p:cNvSpPr txBox="1">
            <a:spLocks/>
          </p:cNvSpPr>
          <p:nvPr/>
        </p:nvSpPr>
        <p:spPr>
          <a:xfrm rot="1363819">
            <a:off x="3075179" y="1679280"/>
            <a:ext cx="2263157" cy="353875"/>
          </a:xfrm>
          <a:prstGeom prst="rect">
            <a:avLst/>
          </a:prstGeom>
          <a:solidFill>
            <a:srgbClr val="00B0F0"/>
          </a:solidFill>
        </p:spPr>
        <p:txBody>
          <a:bodyPr vert="horz" lIns="121920" tIns="60960" rIns="121920" bIns="60960" rtlCol="0" anchor="b" anchorCtr="0">
            <a:normAutofit fontScale="40000" lnSpcReduction="2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800" dirty="0">
              <a:solidFill>
                <a:srgbClr val="161616"/>
              </a:solidFill>
              <a:cs typeface="B Titr" panose="00000700000000000000" pitchFamily="2" charset="-78"/>
            </a:endParaRPr>
          </a:p>
        </p:txBody>
      </p:sp>
    </p:spTree>
    <p:extLst>
      <p:ext uri="{BB962C8B-B14F-4D97-AF65-F5344CB8AC3E}">
        <p14:creationId xmlns:p14="http://schemas.microsoft.com/office/powerpoint/2010/main" val="14761738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up)">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6" grpId="0" animBg="1"/>
      <p:bldP spid="7" grpId="0" animBg="1"/>
      <p:bldP spid="8" grpId="0" animBg="1"/>
      <p:bldP spid="9" grpId="0" animBg="1"/>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08" y="-123395"/>
            <a:ext cx="12654623" cy="7840597"/>
          </a:xfrm>
          <a:prstGeom prst="rect">
            <a:avLst/>
          </a:prstGeom>
        </p:spPr>
      </p:pic>
      <p:sp>
        <p:nvSpPr>
          <p:cNvPr id="7" name="Title 1"/>
          <p:cNvSpPr txBox="1">
            <a:spLocks/>
          </p:cNvSpPr>
          <p:nvPr/>
        </p:nvSpPr>
        <p:spPr>
          <a:xfrm>
            <a:off x="3686341" y="2756925"/>
            <a:ext cx="6442107" cy="2112235"/>
          </a:xfrm>
          <a:prstGeom prst="rect">
            <a:avLst/>
          </a:prstGeom>
          <a:solidFill>
            <a:schemeClr val="accent4">
              <a:lumMod val="40000"/>
              <a:lumOff val="60000"/>
              <a:alpha val="18000"/>
            </a:schemeClr>
          </a:solidFill>
          <a:ln>
            <a:noFill/>
          </a:ln>
        </p:spPr>
        <p:style>
          <a:lnRef idx="2">
            <a:schemeClr val="dk1"/>
          </a:lnRef>
          <a:fillRef idx="1">
            <a:schemeClr val="lt1"/>
          </a:fillRef>
          <a:effectRef idx="0">
            <a:schemeClr val="dk1"/>
          </a:effectRef>
          <a:fontRef idx="minor">
            <a:schemeClr val="dk1"/>
          </a:fontRef>
        </p:style>
        <p:txBody>
          <a:bodyPr vert="horz" lIns="121920" tIns="60960" rIns="121920" bIns="6096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algn="ctr" rtl="1"/>
            <a:r>
              <a:rPr lang="fa-IR" sz="3733" b="1" dirty="0">
                <a:solidFill>
                  <a:schemeClr val="bg1"/>
                </a:solidFill>
                <a:effectLst>
                  <a:outerShdw blurRad="38100" dist="38100" dir="2700000" algn="tl">
                    <a:srgbClr val="000000">
                      <a:alpha val="43137"/>
                    </a:srgbClr>
                  </a:outerShdw>
                </a:effectLst>
                <a:latin typeface="Circulate BRK" pitchFamily="2" charset="0"/>
                <a:cs typeface="B Nazanin" panose="00000400000000000000" pitchFamily="2" charset="-78"/>
              </a:rPr>
              <a:t>بازنمایی یعنی همین:</a:t>
            </a:r>
          </a:p>
          <a:p>
            <a:pPr algn="ctr" rtl="1"/>
            <a:r>
              <a:rPr lang="fa-IR" sz="3733" b="1" dirty="0">
                <a:solidFill>
                  <a:schemeClr val="bg1"/>
                </a:solidFill>
                <a:effectLst>
                  <a:outerShdw blurRad="38100" dist="38100" dir="2700000" algn="tl">
                    <a:srgbClr val="000000">
                      <a:alpha val="43137"/>
                    </a:srgbClr>
                  </a:outerShdw>
                </a:effectLst>
                <a:latin typeface="Circulate BRK" pitchFamily="2" charset="0"/>
                <a:cs typeface="B Nazanin" panose="00000400000000000000" pitchFamily="2" charset="-78"/>
              </a:rPr>
              <a:t>بازنمایی یعنی قاب بستن روی واقعیت</a:t>
            </a:r>
          </a:p>
          <a:p>
            <a:pPr algn="ctr" rtl="1"/>
            <a:r>
              <a:rPr lang="fa-IR" sz="3733" b="1" dirty="0">
                <a:solidFill>
                  <a:schemeClr val="bg1"/>
                </a:solidFill>
                <a:effectLst>
                  <a:outerShdw blurRad="38100" dist="38100" dir="2700000" algn="tl">
                    <a:srgbClr val="000000">
                      <a:alpha val="43137"/>
                    </a:srgbClr>
                  </a:outerShdw>
                </a:effectLst>
                <a:latin typeface="Circulate BRK" pitchFamily="2" charset="0"/>
                <a:cs typeface="B Nazanin" panose="00000400000000000000" pitchFamily="2" charset="-78"/>
              </a:rPr>
              <a:t>بازنمایی یعنی معرفی دنیا از نگاه خود</a:t>
            </a:r>
          </a:p>
          <a:p>
            <a:pPr algn="ctr" rtl="1"/>
            <a:endParaRPr lang="fa-IR" sz="3733" b="1" dirty="0">
              <a:solidFill>
                <a:schemeClr val="bg1"/>
              </a:solidFill>
              <a:effectLst>
                <a:outerShdw blurRad="38100" dist="38100" dir="2700000" algn="tl">
                  <a:srgbClr val="000000">
                    <a:alpha val="43137"/>
                  </a:srgbClr>
                </a:outerShdw>
              </a:effectLst>
              <a:latin typeface="Circulate BRK" pitchFamily="2" charset="0"/>
              <a:cs typeface="B Nazanin" panose="00000400000000000000" pitchFamily="2" charset="-78"/>
            </a:endParaRPr>
          </a:p>
          <a:p>
            <a:pPr algn="ctr" rtl="1"/>
            <a:r>
              <a:rPr lang="fa-IR" sz="4000" b="1" dirty="0"/>
              <a:t>بازنمایی یعنی نشان دادن واقعیت به شکلی خاص</a:t>
            </a:r>
            <a:r>
              <a:rPr lang="fa-IR" sz="3600" b="1" dirty="0"/>
              <a:t>. </a:t>
            </a:r>
            <a:endParaRPr lang="fa-IR" sz="3733" b="1" dirty="0">
              <a:solidFill>
                <a:schemeClr val="bg1"/>
              </a:solidFill>
              <a:effectLst>
                <a:outerShdw blurRad="38100" dist="38100" dir="2700000" algn="tl">
                  <a:srgbClr val="000000">
                    <a:alpha val="43137"/>
                  </a:srgbClr>
                </a:outerShdw>
              </a:effectLst>
              <a:latin typeface="Circulate BRK" pitchFamily="2" charset="0"/>
              <a:cs typeface="B Nazanin" panose="00000400000000000000" pitchFamily="2" charset="-78"/>
            </a:endParaRPr>
          </a:p>
        </p:txBody>
      </p:sp>
      <p:sp>
        <p:nvSpPr>
          <p:cNvPr id="2" name="Rectangle: Diagonal Corners Snipped 1">
            <a:extLst>
              <a:ext uri="{FF2B5EF4-FFF2-40B4-BE49-F238E27FC236}">
                <a16:creationId xmlns:a16="http://schemas.microsoft.com/office/drawing/2014/main" id="{4BD1829A-5259-4BCE-9875-5B42AB4BC383}"/>
              </a:ext>
            </a:extLst>
          </p:cNvPr>
          <p:cNvSpPr/>
          <p:nvPr/>
        </p:nvSpPr>
        <p:spPr>
          <a:xfrm>
            <a:off x="7297033" y="139279"/>
            <a:ext cx="4959560" cy="1005235"/>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fa-IR"/>
          </a:p>
        </p:txBody>
      </p:sp>
      <p:sp>
        <p:nvSpPr>
          <p:cNvPr id="4" name="TextBox 3">
            <a:extLst>
              <a:ext uri="{FF2B5EF4-FFF2-40B4-BE49-F238E27FC236}">
                <a16:creationId xmlns:a16="http://schemas.microsoft.com/office/drawing/2014/main" id="{32A2BDFE-E5AE-4B7E-8703-9393851B0F08}"/>
              </a:ext>
            </a:extLst>
          </p:cNvPr>
          <p:cNvSpPr txBox="1"/>
          <p:nvPr/>
        </p:nvSpPr>
        <p:spPr>
          <a:xfrm>
            <a:off x="7545314" y="357282"/>
            <a:ext cx="4499332" cy="523220"/>
          </a:xfrm>
          <a:prstGeom prst="rect">
            <a:avLst/>
          </a:prstGeom>
          <a:noFill/>
        </p:spPr>
        <p:txBody>
          <a:bodyPr wrap="square" rtlCol="1">
            <a:spAutoFit/>
          </a:bodyPr>
          <a:lstStyle/>
          <a:p>
            <a:pPr algn="ctr"/>
            <a:r>
              <a:rPr lang="fa-IR" sz="2800" dirty="0">
                <a:solidFill>
                  <a:schemeClr val="bg1"/>
                </a:solidFill>
                <a:cs typeface="Entezar     &lt;---------" panose="00000700000000000000" pitchFamily="2" charset="-78"/>
              </a:rPr>
              <a:t>مروری بر درس قبل و مفهوم بازنمایی</a:t>
            </a:r>
          </a:p>
        </p:txBody>
      </p:sp>
    </p:spTree>
    <p:extLst>
      <p:ext uri="{BB962C8B-B14F-4D97-AF65-F5344CB8AC3E}">
        <p14:creationId xmlns:p14="http://schemas.microsoft.com/office/powerpoint/2010/main" val="18411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5680" y="1316766"/>
            <a:ext cx="5376597" cy="5376597"/>
          </a:xfrm>
        </p:spPr>
      </p:pic>
      <p:sp>
        <p:nvSpPr>
          <p:cNvPr id="2" name="Title 1"/>
          <p:cNvSpPr>
            <a:spLocks noGrp="1"/>
          </p:cNvSpPr>
          <p:nvPr>
            <p:ph type="title"/>
          </p:nvPr>
        </p:nvSpPr>
        <p:spPr>
          <a:xfrm>
            <a:off x="4463819" y="5799077"/>
            <a:ext cx="2935232" cy="894287"/>
          </a:xfrm>
        </p:spPr>
        <p:txBody>
          <a:bodyPr>
            <a:normAutofit/>
          </a:bodyPr>
          <a:lstStyle/>
          <a:p>
            <a:pPr algn="ctr"/>
            <a:r>
              <a:rPr lang="fa-IR" sz="4800" dirty="0">
                <a:solidFill>
                  <a:srgbClr val="FF0000"/>
                </a:solidFill>
                <a:cs typeface="B Titr" panose="00000700000000000000" pitchFamily="2" charset="-78"/>
              </a:rPr>
              <a:t>تروریست!</a:t>
            </a:r>
            <a:endParaRPr lang="en-US" sz="4800" dirty="0">
              <a:solidFill>
                <a:srgbClr val="FF0000"/>
              </a:solidFill>
              <a:cs typeface="B Titr" panose="00000700000000000000" pitchFamily="2" charset="-78"/>
            </a:endParaRPr>
          </a:p>
        </p:txBody>
      </p:sp>
      <p:sp>
        <p:nvSpPr>
          <p:cNvPr id="6" name="Title 1"/>
          <p:cNvSpPr txBox="1">
            <a:spLocks/>
          </p:cNvSpPr>
          <p:nvPr/>
        </p:nvSpPr>
        <p:spPr>
          <a:xfrm>
            <a:off x="4482909" y="51085"/>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اسلام</a:t>
            </a:r>
            <a:endParaRPr lang="en-US" sz="4800" dirty="0">
              <a:solidFill>
                <a:srgbClr val="161616"/>
              </a:solidFill>
              <a:cs typeface="B Titr" panose="00000700000000000000" pitchFamily="2" charset="-78"/>
            </a:endParaRPr>
          </a:p>
        </p:txBody>
      </p:sp>
      <p:sp>
        <p:nvSpPr>
          <p:cNvPr id="7" name="Title 1"/>
          <p:cNvSpPr txBox="1">
            <a:spLocks/>
          </p:cNvSpPr>
          <p:nvPr/>
        </p:nvSpPr>
        <p:spPr>
          <a:xfrm>
            <a:off x="9168341" y="1135923"/>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قرآن</a:t>
            </a:r>
            <a:endParaRPr lang="en-US" sz="4800" dirty="0">
              <a:solidFill>
                <a:srgbClr val="161616"/>
              </a:solidFill>
              <a:cs typeface="B Titr" panose="00000700000000000000" pitchFamily="2" charset="-78"/>
            </a:endParaRPr>
          </a:p>
        </p:txBody>
      </p:sp>
      <p:sp>
        <p:nvSpPr>
          <p:cNvPr id="8" name="Title 1"/>
          <p:cNvSpPr txBox="1">
            <a:spLocks/>
          </p:cNvSpPr>
          <p:nvPr/>
        </p:nvSpPr>
        <p:spPr>
          <a:xfrm>
            <a:off x="7440149" y="1789209"/>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مسجد</a:t>
            </a:r>
            <a:endParaRPr lang="en-US" sz="4800" dirty="0">
              <a:solidFill>
                <a:srgbClr val="161616"/>
              </a:solidFill>
              <a:cs typeface="B Titr" panose="00000700000000000000" pitchFamily="2" charset="-78"/>
            </a:endParaRPr>
          </a:p>
        </p:txBody>
      </p:sp>
      <p:sp>
        <p:nvSpPr>
          <p:cNvPr id="9" name="Title 1"/>
          <p:cNvSpPr txBox="1">
            <a:spLocks/>
          </p:cNvSpPr>
          <p:nvPr/>
        </p:nvSpPr>
        <p:spPr>
          <a:xfrm>
            <a:off x="7632171" y="356659"/>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مکه</a:t>
            </a:r>
            <a:endParaRPr lang="en-US" sz="4800" dirty="0">
              <a:solidFill>
                <a:srgbClr val="161616"/>
              </a:solidFill>
              <a:cs typeface="B Titr" panose="00000700000000000000" pitchFamily="2" charset="-78"/>
            </a:endParaRPr>
          </a:p>
        </p:txBody>
      </p:sp>
      <p:sp>
        <p:nvSpPr>
          <p:cNvPr id="10" name="Title 1"/>
          <p:cNvSpPr txBox="1">
            <a:spLocks/>
          </p:cNvSpPr>
          <p:nvPr/>
        </p:nvSpPr>
        <p:spPr>
          <a:xfrm>
            <a:off x="2063552" y="231013"/>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مسلمان</a:t>
            </a:r>
            <a:endParaRPr lang="en-US" sz="4800" dirty="0">
              <a:solidFill>
                <a:srgbClr val="161616"/>
              </a:solidFill>
              <a:cs typeface="B Titr" panose="00000700000000000000" pitchFamily="2" charset="-78"/>
            </a:endParaRPr>
          </a:p>
        </p:txBody>
      </p:sp>
      <p:sp>
        <p:nvSpPr>
          <p:cNvPr id="12" name="Title 1"/>
          <p:cNvSpPr txBox="1">
            <a:spLocks/>
          </p:cNvSpPr>
          <p:nvPr/>
        </p:nvSpPr>
        <p:spPr>
          <a:xfrm>
            <a:off x="4367808" y="1124745"/>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الله اکبر</a:t>
            </a:r>
            <a:endParaRPr lang="en-US" sz="4800" dirty="0">
              <a:solidFill>
                <a:srgbClr val="161616"/>
              </a:solidFill>
              <a:cs typeface="B Titr" panose="00000700000000000000" pitchFamily="2" charset="-78"/>
            </a:endParaRPr>
          </a:p>
        </p:txBody>
      </p:sp>
      <p:sp>
        <p:nvSpPr>
          <p:cNvPr id="13" name="Title 1"/>
          <p:cNvSpPr txBox="1">
            <a:spLocks/>
          </p:cNvSpPr>
          <p:nvPr/>
        </p:nvSpPr>
        <p:spPr>
          <a:xfrm>
            <a:off x="239349" y="932723"/>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اذان</a:t>
            </a:r>
            <a:endParaRPr lang="en-US" sz="4800" dirty="0">
              <a:solidFill>
                <a:srgbClr val="161616"/>
              </a:solidFill>
              <a:cs typeface="B Titr" panose="00000700000000000000" pitchFamily="2" charset="-78"/>
            </a:endParaRPr>
          </a:p>
        </p:txBody>
      </p:sp>
      <p:sp>
        <p:nvSpPr>
          <p:cNvPr id="14" name="Title 1"/>
          <p:cNvSpPr txBox="1">
            <a:spLocks/>
          </p:cNvSpPr>
          <p:nvPr/>
        </p:nvSpPr>
        <p:spPr>
          <a:xfrm>
            <a:off x="1322039" y="1918161"/>
            <a:ext cx="2935232" cy="894287"/>
          </a:xfrm>
          <a:prstGeom prst="rect">
            <a:avLst/>
          </a:prstGeom>
        </p:spPr>
        <p:txBody>
          <a:bodyPr vert="horz" lIns="121920" tIns="60960" rIns="121920" bIns="6096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a-IR" sz="4800" dirty="0">
                <a:solidFill>
                  <a:srgbClr val="161616"/>
                </a:solidFill>
                <a:cs typeface="B Titr" panose="00000700000000000000" pitchFamily="2" charset="-78"/>
              </a:rPr>
              <a:t>عربی</a:t>
            </a:r>
            <a:endParaRPr lang="en-US" sz="4800" dirty="0">
              <a:solidFill>
                <a:srgbClr val="161616"/>
              </a:solidFill>
              <a:cs typeface="B Titr" panose="00000700000000000000" pitchFamily="2" charset="-78"/>
            </a:endParaRPr>
          </a:p>
        </p:txBody>
      </p:sp>
      <p:pic>
        <p:nvPicPr>
          <p:cNvPr id="1027" name="Picture 3" descr="D:\آموزش\مدرسه هنر و رسانه آینه\باشگاه سواد رسانه ای\ملحقات کتاب تفکر و سواد رسانه ای\5- درس پنجم\پاورپوینت درس پنجم\عکس\red-arrow-left-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110034">
            <a:off x="6385342" y="879031"/>
            <a:ext cx="1392767" cy="12297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آموزش\مدرسه هنر و رسانه آینه\باشگاه سواد رسانه ای\ملحقات کتاب تفکر و سواد رسانه ای\5- درس پنجم\پاورپوینت درس پنجم\عکس\web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655" y="1092851"/>
            <a:ext cx="1761912" cy="12509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D:\آموزش\مدرسه هنر و رسانه آینه\باشگاه سواد رسانه ای\ملحقات کتاب تفکر و سواد رسانه ای\5- درس پنجم\پاورپوینت درس پنجم\عکس\red-arrow-left-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33487" flipH="1">
            <a:off x="1915188" y="2437769"/>
            <a:ext cx="1956525" cy="17275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آموزش\مدرسه هنر و رسانه آینه\باشگاه سواد رسانه ای\ملحقات کتاب تفکر و سواد رسانه ای\5- درس پنجم\پاورپوینت درس پنجم\عکس\web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93056">
            <a:off x="8306328" y="2074201"/>
            <a:ext cx="2057187" cy="146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49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2000"/>
                                        <p:tgtEl>
                                          <p:spTgt spid="2"/>
                                        </p:tgtEl>
                                      </p:cBhvr>
                                    </p:animEffect>
                                    <p:anim calcmode="lin" valueType="num">
                                      <p:cBhvr>
                                        <p:cTn id="64" dur="2000" fill="hold"/>
                                        <p:tgtEl>
                                          <p:spTgt spid="2"/>
                                        </p:tgtEl>
                                        <p:attrNameLst>
                                          <p:attrName>ppt_w</p:attrName>
                                        </p:attrNameLst>
                                      </p:cBhvr>
                                      <p:tavLst>
                                        <p:tav tm="0" fmla="#ppt_w*sin(2.5*pi*$)">
                                          <p:val>
                                            <p:fltVal val="0"/>
                                          </p:val>
                                        </p:tav>
                                        <p:tav tm="100000">
                                          <p:val>
                                            <p:fltVal val="1"/>
                                          </p:val>
                                        </p:tav>
                                      </p:tavLst>
                                    </p:anim>
                                    <p:anim calcmode="lin" valueType="num">
                                      <p:cBhvr>
                                        <p:cTn id="6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7AEE-F81F-4DDD-AA3F-FD3DC7995E98}"/>
              </a:ext>
            </a:extLst>
          </p:cNvPr>
          <p:cNvSpPr>
            <a:spLocks noGrp="1"/>
          </p:cNvSpPr>
          <p:nvPr>
            <p:ph type="title"/>
          </p:nvPr>
        </p:nvSpPr>
        <p:spPr/>
        <p:txBody>
          <a:bodyPr/>
          <a:lstStyle/>
          <a:p>
            <a:endParaRPr lang="fa-IR"/>
          </a:p>
        </p:txBody>
      </p:sp>
      <p:pic>
        <p:nvPicPr>
          <p:cNvPr id="4" name="Do Not Judge Too Early-1">
            <a:hlinkClick r:id="" action="ppaction://media"/>
            <a:extLst>
              <a:ext uri="{FF2B5EF4-FFF2-40B4-BE49-F238E27FC236}">
                <a16:creationId xmlns:a16="http://schemas.microsoft.com/office/drawing/2014/main" id="{80724427-6BA2-4118-BDFB-96EBD70E16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0199" y="307262"/>
            <a:ext cx="10822829" cy="6087703"/>
          </a:xfrm>
        </p:spPr>
      </p:pic>
    </p:spTree>
    <p:extLst>
      <p:ext uri="{BB962C8B-B14F-4D97-AF65-F5344CB8AC3E}">
        <p14:creationId xmlns:p14="http://schemas.microsoft.com/office/powerpoint/2010/main" val="3105386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67749"/>
          </a:xfrm>
        </p:spPr>
      </p:pic>
      <p:sp>
        <p:nvSpPr>
          <p:cNvPr id="2" name="Title 1"/>
          <p:cNvSpPr>
            <a:spLocks noGrp="1"/>
          </p:cNvSpPr>
          <p:nvPr>
            <p:ph type="title"/>
          </p:nvPr>
        </p:nvSpPr>
        <p:spPr>
          <a:xfrm>
            <a:off x="815413" y="4197085"/>
            <a:ext cx="6624736" cy="1600200"/>
          </a:xfrm>
        </p:spPr>
        <p:txBody>
          <a:bodyPr/>
          <a:lstStyle/>
          <a:p>
            <a:r>
              <a:rPr lang="fa-IR" dirty="0">
                <a:solidFill>
                  <a:schemeClr val="bg1"/>
                </a:solidFill>
                <a:cs typeface="B Titr" panose="00000700000000000000" pitchFamily="2" charset="-78"/>
              </a:rPr>
              <a:t>زود قضاوت نکن ...</a:t>
            </a:r>
            <a:endParaRPr lang="en-US" dirty="0">
              <a:solidFill>
                <a:schemeClr val="bg1"/>
              </a:solidFill>
              <a:cs typeface="B Titr" panose="00000700000000000000" pitchFamily="2" charset="-78"/>
            </a:endParaRPr>
          </a:p>
        </p:txBody>
      </p:sp>
    </p:spTree>
    <p:extLst>
      <p:ext uri="{BB962C8B-B14F-4D97-AF65-F5344CB8AC3E}">
        <p14:creationId xmlns:p14="http://schemas.microsoft.com/office/powerpoint/2010/main" val="8111732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54629" y="1"/>
            <a:ext cx="6437372" cy="3621023"/>
          </a:xfr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175" y="3600076"/>
            <a:ext cx="5778260" cy="3243661"/>
          </a:xfrm>
          <a:prstGeom prst="rect">
            <a:avLst/>
          </a:prstGeo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6413175" cy="3621021"/>
          </a:xfrm>
          <a:prstGeom prst="rect">
            <a:avLst/>
          </a:prstGeom>
        </p:spPr>
      </p:pic>
      <p:sp>
        <p:nvSpPr>
          <p:cNvPr id="8" name="Title 1"/>
          <p:cNvSpPr>
            <a:spLocks noGrp="1"/>
          </p:cNvSpPr>
          <p:nvPr>
            <p:ph type="title"/>
          </p:nvPr>
        </p:nvSpPr>
        <p:spPr>
          <a:xfrm>
            <a:off x="439936" y="4005064"/>
            <a:ext cx="5752075" cy="2112235"/>
          </a:xfrm>
        </p:spPr>
        <p:txBody>
          <a:bodyPr>
            <a:noAutofit/>
          </a:bodyPr>
          <a:lstStyle/>
          <a:p>
            <a:pPr algn="ctr"/>
            <a:r>
              <a:rPr lang="fa-IR" sz="3200" b="1" dirty="0">
                <a:solidFill>
                  <a:srgbClr val="002060"/>
                </a:solidFill>
                <a:cs typeface="B Mitra" panose="00000400000000000000" pitchFamily="2" charset="-78"/>
              </a:rPr>
              <a:t>اگر همیشه چنین تصویری از سربازان امریکایی را به شما نشان دهند، چه تصویری از ارتش امریکا در ذهنتان ایجاد می شود؟</a:t>
            </a:r>
            <a:endParaRPr lang="en-US" sz="3200" b="1" dirty="0">
              <a:solidFill>
                <a:srgbClr val="002060"/>
              </a:solidFill>
              <a:cs typeface="B Mitra" panose="00000400000000000000" pitchFamily="2" charset="-78"/>
            </a:endParaRPr>
          </a:p>
        </p:txBody>
      </p:sp>
    </p:spTree>
    <p:extLst>
      <p:ext uri="{BB962C8B-B14F-4D97-AF65-F5344CB8AC3E}">
        <p14:creationId xmlns:p14="http://schemas.microsoft.com/office/powerpoint/2010/main" val="27103896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989" y="3429000"/>
            <a:ext cx="6212447" cy="3478147"/>
          </a:xfrm>
          <a:prstGeom prst="rect">
            <a:avLst/>
          </a:prstGeom>
        </p:spPr>
      </p:pic>
      <p:sp>
        <p:nvSpPr>
          <p:cNvPr id="8" name="Title 1"/>
          <p:cNvSpPr>
            <a:spLocks noGrp="1"/>
          </p:cNvSpPr>
          <p:nvPr>
            <p:ph type="title"/>
          </p:nvPr>
        </p:nvSpPr>
        <p:spPr>
          <a:xfrm>
            <a:off x="6192011" y="356659"/>
            <a:ext cx="5752075" cy="2304256"/>
          </a:xfrm>
        </p:spPr>
        <p:txBody>
          <a:bodyPr>
            <a:noAutofit/>
          </a:bodyPr>
          <a:lstStyle/>
          <a:p>
            <a:pPr algn="ctr" rtl="1"/>
            <a:r>
              <a:rPr lang="fa-IR" sz="3200" b="1" dirty="0">
                <a:solidFill>
                  <a:srgbClr val="002060"/>
                </a:solidFill>
                <a:cs typeface="B Mitra" panose="00000400000000000000" pitchFamily="2" charset="-78"/>
              </a:rPr>
              <a:t>اما آیا سربازان امریکایی همیشه در حال گل دادن و هدیه دادن به عراقیها و افغانیها هستند؟ </a:t>
            </a:r>
            <a:endParaRPr lang="en-US" sz="3200" b="1" dirty="0">
              <a:solidFill>
                <a:srgbClr val="002060"/>
              </a:solidFill>
              <a:cs typeface="B Mitra" panose="00000400000000000000" pitchFamily="2" charset="-78"/>
            </a:endParaRPr>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93" y="0"/>
            <a:ext cx="6144681" cy="3621021"/>
          </a:xfrm>
          <a:prstGeom prst="rect">
            <a:avLst/>
          </a:prstGeom>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694" y="3429000"/>
            <a:ext cx="6144683" cy="3456384"/>
          </a:xfrm>
          <a:prstGeom prst="rect">
            <a:avLst/>
          </a:prstGeom>
        </p:spPr>
      </p:pic>
    </p:spTree>
    <p:extLst>
      <p:ext uri="{BB962C8B-B14F-4D97-AF65-F5344CB8AC3E}">
        <p14:creationId xmlns:p14="http://schemas.microsoft.com/office/powerpoint/2010/main" val="229952280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1585" y="1236550"/>
            <a:ext cx="7919767" cy="3344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758123" y="4677139"/>
            <a:ext cx="9042400" cy="1216157"/>
          </a:xfrm>
        </p:spPr>
        <p:txBody>
          <a:bodyPr>
            <a:normAutofit/>
          </a:bodyPr>
          <a:lstStyle/>
          <a:p>
            <a:pPr algn="ctr"/>
            <a:r>
              <a:rPr lang="fa-IR" sz="5333" dirty="0">
                <a:solidFill>
                  <a:schemeClr val="tx1">
                    <a:lumMod val="75000"/>
                    <a:lumOff val="25000"/>
                  </a:schemeClr>
                </a:solidFill>
                <a:effectLst>
                  <a:outerShdw blurRad="38100" dist="38100" dir="2700000" algn="tl">
                    <a:srgbClr val="000000">
                      <a:alpha val="43137"/>
                    </a:srgbClr>
                  </a:outerShdw>
                </a:effectLst>
                <a:cs typeface="B Titr" panose="00000700000000000000" pitchFamily="2" charset="-78"/>
              </a:rPr>
              <a:t>خودروهای سواری آلمانی</a:t>
            </a:r>
            <a:endParaRPr lang="en-US" sz="5333" dirty="0">
              <a:solidFill>
                <a:schemeClr val="tx1">
                  <a:lumMod val="75000"/>
                  <a:lumOff val="25000"/>
                </a:schemeClr>
              </a:solidFill>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53170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6602" y="1316766"/>
            <a:ext cx="7097193" cy="3074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583499" y="4293096"/>
            <a:ext cx="9042400" cy="1600200"/>
          </a:xfrm>
        </p:spPr>
        <p:txBody>
          <a:bodyPr/>
          <a:lstStyle/>
          <a:p>
            <a:pPr algn="ctr"/>
            <a:r>
              <a:rPr lang="fa-IR" dirty="0">
                <a:solidFill>
                  <a:srgbClr val="FF0000"/>
                </a:solidFill>
                <a:cs typeface="B Titr" panose="00000700000000000000" pitchFamily="2" charset="-78"/>
              </a:rPr>
              <a:t>جنس چینی</a:t>
            </a:r>
            <a:endParaRPr lang="en-US" dirty="0">
              <a:solidFill>
                <a:srgbClr val="FF0000"/>
              </a:solidFill>
              <a:cs typeface="B Titr" panose="00000700000000000000" pitchFamily="2" charset="-78"/>
            </a:endParaRPr>
          </a:p>
        </p:txBody>
      </p:sp>
    </p:spTree>
    <p:extLst>
      <p:ext uri="{BB962C8B-B14F-4D97-AF65-F5344CB8AC3E}">
        <p14:creationId xmlns:p14="http://schemas.microsoft.com/office/powerpoint/2010/main" val="355500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54676" y="685800"/>
            <a:ext cx="5181049"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583499" y="4389107"/>
            <a:ext cx="9042400" cy="1600200"/>
          </a:xfrm>
        </p:spPr>
        <p:txBody>
          <a:bodyPr/>
          <a:lstStyle/>
          <a:p>
            <a:pPr algn="ctr"/>
            <a:r>
              <a:rPr lang="fa-IR" dirty="0">
                <a:solidFill>
                  <a:srgbClr val="0070C0"/>
                </a:solidFill>
                <a:effectLst>
                  <a:outerShdw blurRad="38100" dist="38100" dir="2700000" algn="tl">
                    <a:srgbClr val="000000">
                      <a:alpha val="43137"/>
                    </a:srgbClr>
                  </a:outerShdw>
                </a:effectLst>
                <a:cs typeface="B Titr" panose="00000700000000000000" pitchFamily="2" charset="-78"/>
              </a:rPr>
              <a:t>روسیه</a:t>
            </a:r>
            <a:endParaRPr lang="en-US" dirty="0">
              <a:solidFill>
                <a:srgbClr val="0070C0"/>
              </a:solidFill>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395947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54400" y="685800"/>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662112" y="4572000"/>
            <a:ext cx="9042400" cy="1600200"/>
          </a:xfrm>
        </p:spPr>
        <p:txBody>
          <a:bodyPr/>
          <a:lstStyle/>
          <a:p>
            <a:pPr algn="ctr"/>
            <a:r>
              <a:rPr lang="fa-IR" dirty="0">
                <a:solidFill>
                  <a:srgbClr val="00B0F0"/>
                </a:solidFill>
                <a:cs typeface="B Titr" panose="00000700000000000000" pitchFamily="2" charset="-78"/>
              </a:rPr>
              <a:t>کارمند</a:t>
            </a:r>
            <a:endParaRPr lang="en-US" dirty="0">
              <a:solidFill>
                <a:srgbClr val="00B0F0"/>
              </a:solidFill>
              <a:cs typeface="B Titr" panose="00000700000000000000" pitchFamily="2" charset="-78"/>
            </a:endParaRPr>
          </a:p>
        </p:txBody>
      </p:sp>
    </p:spTree>
    <p:extLst>
      <p:ext uri="{BB962C8B-B14F-4D97-AF65-F5344CB8AC3E}">
        <p14:creationId xmlns:p14="http://schemas.microsoft.com/office/powerpoint/2010/main" val="147098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نمادها">
            <a:hlinkClick r:id="" action="ppaction://media"/>
            <a:extLst>
              <a:ext uri="{FF2B5EF4-FFF2-40B4-BE49-F238E27FC236}">
                <a16:creationId xmlns:a16="http://schemas.microsoft.com/office/drawing/2014/main" id="{AD325F73-85FB-4A47-9B17-67B6D6AB9B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4058" y="102944"/>
            <a:ext cx="11824197" cy="6650959"/>
          </a:xfrm>
        </p:spPr>
      </p:pic>
      <p:sp>
        <p:nvSpPr>
          <p:cNvPr id="2" name="Title 1">
            <a:extLst>
              <a:ext uri="{FF2B5EF4-FFF2-40B4-BE49-F238E27FC236}">
                <a16:creationId xmlns:a16="http://schemas.microsoft.com/office/drawing/2014/main" id="{70553F5C-9BBF-4070-9F59-55E6A943D105}"/>
              </a:ext>
            </a:extLst>
          </p:cNvPr>
          <p:cNvSpPr>
            <a:spLocks noGrp="1"/>
          </p:cNvSpPr>
          <p:nvPr>
            <p:ph type="title"/>
          </p:nvPr>
        </p:nvSpPr>
        <p:spPr>
          <a:xfrm>
            <a:off x="284615" y="6297854"/>
            <a:ext cx="3717651" cy="41366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fa-IR" sz="2800" dirty="0">
                <a:solidFill>
                  <a:schemeClr val="tx1"/>
                </a:solidFill>
                <a:cs typeface="Yekan" panose="00000400000000000000" pitchFamily="2" charset="-78"/>
              </a:rPr>
              <a:t>بازی های رایانه ای</a:t>
            </a:r>
          </a:p>
        </p:txBody>
      </p:sp>
    </p:spTree>
    <p:extLst>
      <p:ext uri="{BB962C8B-B14F-4D97-AF65-F5344CB8AC3E}">
        <p14:creationId xmlns:p14="http://schemas.microsoft.com/office/powerpoint/2010/main" val="274538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773F1-595E-485A-91C0-1051A1C5FD8B}"/>
              </a:ext>
            </a:extLst>
          </p:cNvPr>
          <p:cNvPicPr>
            <a:picLocks noChangeAspect="1"/>
          </p:cNvPicPr>
          <p:nvPr/>
        </p:nvPicPr>
        <p:blipFill rotWithShape="1">
          <a:blip r:embed="rId2">
            <a:extLst>
              <a:ext uri="{28A0092B-C50C-407E-A947-70E740481C1C}">
                <a14:useLocalDpi xmlns:a14="http://schemas.microsoft.com/office/drawing/2010/main" val="0"/>
              </a:ext>
            </a:extLst>
          </a:blip>
          <a:srcRect l="1611" r="80500" b="27150"/>
          <a:stretch/>
        </p:blipFill>
        <p:spPr>
          <a:xfrm>
            <a:off x="543197" y="685009"/>
            <a:ext cx="1868557" cy="500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2431A79-C093-4952-B586-B4D7A8503B05}"/>
              </a:ext>
            </a:extLst>
          </p:cNvPr>
          <p:cNvPicPr>
            <a:picLocks noChangeAspect="1"/>
          </p:cNvPicPr>
          <p:nvPr/>
        </p:nvPicPr>
        <p:blipFill rotWithShape="1">
          <a:blip r:embed="rId2">
            <a:extLst>
              <a:ext uri="{28A0092B-C50C-407E-A947-70E740481C1C}">
                <a14:useLocalDpi xmlns:a14="http://schemas.microsoft.com/office/drawing/2010/main" val="0"/>
              </a:ext>
            </a:extLst>
          </a:blip>
          <a:srcRect l="62207" t="924" r="12443" b="26822"/>
          <a:stretch/>
        </p:blipFill>
        <p:spPr>
          <a:xfrm>
            <a:off x="8934019" y="699477"/>
            <a:ext cx="2647950" cy="4966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0E4E65FB-7B19-4F44-9D70-67E02C9EBEA8}"/>
              </a:ext>
            </a:extLst>
          </p:cNvPr>
          <p:cNvPicPr>
            <a:picLocks noChangeAspect="1"/>
          </p:cNvPicPr>
          <p:nvPr/>
        </p:nvPicPr>
        <p:blipFill rotWithShape="1">
          <a:blip r:embed="rId2">
            <a:extLst>
              <a:ext uri="{28A0092B-C50C-407E-A947-70E740481C1C}">
                <a14:useLocalDpi xmlns:a14="http://schemas.microsoft.com/office/drawing/2010/main" val="0"/>
              </a:ext>
            </a:extLst>
          </a:blip>
          <a:srcRect l="21022" r="39850" b="27708"/>
          <a:stretch/>
        </p:blipFill>
        <p:spPr>
          <a:xfrm>
            <a:off x="3546767" y="790052"/>
            <a:ext cx="4086971" cy="4969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1153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F6A14-B2E7-4774-B8E5-E4503AF35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686" y="230116"/>
            <a:ext cx="9071332" cy="6482542"/>
          </a:xfrm>
          <a:prstGeom prst="rect">
            <a:avLst/>
          </a:prstGeom>
        </p:spPr>
      </p:pic>
    </p:spTree>
    <p:extLst>
      <p:ext uri="{BB962C8B-B14F-4D97-AF65-F5344CB8AC3E}">
        <p14:creationId xmlns:p14="http://schemas.microsoft.com/office/powerpoint/2010/main" val="33392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0A066-22A6-4E6E-A376-AA3EAE1FB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123" y="0"/>
            <a:ext cx="8820918" cy="6619591"/>
          </a:xfrm>
          <a:prstGeom prst="rect">
            <a:avLst/>
          </a:prstGeom>
        </p:spPr>
      </p:pic>
    </p:spTree>
    <p:extLst>
      <p:ext uri="{BB962C8B-B14F-4D97-AF65-F5344CB8AC3E}">
        <p14:creationId xmlns:p14="http://schemas.microsoft.com/office/powerpoint/2010/main" val="4101191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DB843-271E-43B7-B369-71AF8A9A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4" y="320069"/>
            <a:ext cx="10896871" cy="5935396"/>
          </a:xfrm>
          <a:prstGeom prst="rect">
            <a:avLst/>
          </a:prstGeom>
        </p:spPr>
      </p:pic>
    </p:spTree>
    <p:extLst>
      <p:ext uri="{BB962C8B-B14F-4D97-AF65-F5344CB8AC3E}">
        <p14:creationId xmlns:p14="http://schemas.microsoft.com/office/powerpoint/2010/main" val="3385127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1B6EF55-49C6-4DB6-8CE4-F06227651E01}"/>
              </a:ext>
            </a:extLst>
          </p:cNvPr>
          <p:cNvSpPr txBox="1">
            <a:spLocks/>
          </p:cNvSpPr>
          <p:nvPr/>
        </p:nvSpPr>
        <p:spPr>
          <a:xfrm>
            <a:off x="3297445" y="3317569"/>
            <a:ext cx="5532690" cy="11623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a-IR" sz="2000" b="1" dirty="0">
                <a:latin typeface="Nazanin" panose="00000400000000000000" pitchFamily="2" charset="-78"/>
                <a:cs typeface="Nazanin" panose="00000400000000000000" pitchFamily="2" charset="-78"/>
              </a:rPr>
              <a:t>تنظیم و تهیه: مهندس رامین کامجو</a:t>
            </a:r>
          </a:p>
          <a:p>
            <a:pPr marL="0" indent="0" algn="ctr">
              <a:buNone/>
            </a:pPr>
            <a:r>
              <a:rPr lang="en-US" sz="2000" b="1" dirty="0">
                <a:latin typeface="Nazanin" panose="00000400000000000000" pitchFamily="2" charset="-78"/>
                <a:cs typeface="Nazanin" panose="00000400000000000000" pitchFamily="2" charset="-78"/>
              </a:rPr>
              <a:t>www.raminkamjou.ir</a:t>
            </a:r>
            <a:endParaRPr lang="fa-IR" sz="2000" b="1" dirty="0">
              <a:latin typeface="Nazanin" panose="00000400000000000000" pitchFamily="2" charset="-78"/>
              <a:cs typeface="Nazanin" panose="00000400000000000000" pitchFamily="2" charset="-78"/>
            </a:endParaRPr>
          </a:p>
        </p:txBody>
      </p:sp>
    </p:spTree>
    <p:extLst>
      <p:ext uri="{BB962C8B-B14F-4D97-AF65-F5344CB8AC3E}">
        <p14:creationId xmlns:p14="http://schemas.microsoft.com/office/powerpoint/2010/main" val="129491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FCB84-1FFF-48C0-A939-A94EB3027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027" y="318074"/>
            <a:ext cx="4979747" cy="2957967"/>
          </a:xfrm>
          <a:prstGeom prst="rect">
            <a:avLst/>
          </a:prstGeom>
        </p:spPr>
      </p:pic>
      <p:pic>
        <p:nvPicPr>
          <p:cNvPr id="4" name="Picture 3">
            <a:extLst>
              <a:ext uri="{FF2B5EF4-FFF2-40B4-BE49-F238E27FC236}">
                <a16:creationId xmlns:a16="http://schemas.microsoft.com/office/drawing/2014/main" id="{D3F32D6E-E960-437E-ABA8-4230FE8615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7" r="46160"/>
          <a:stretch/>
        </p:blipFill>
        <p:spPr>
          <a:xfrm>
            <a:off x="6093982" y="179804"/>
            <a:ext cx="5637792" cy="6468895"/>
          </a:xfrm>
          <a:prstGeom prst="rect">
            <a:avLst/>
          </a:prstGeom>
        </p:spPr>
      </p:pic>
      <p:pic>
        <p:nvPicPr>
          <p:cNvPr id="5" name="Picture 4">
            <a:extLst>
              <a:ext uri="{FF2B5EF4-FFF2-40B4-BE49-F238E27FC236}">
                <a16:creationId xmlns:a16="http://schemas.microsoft.com/office/drawing/2014/main" id="{985C8CF6-5DC7-4206-93A6-581588B735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586"/>
          <a:stretch/>
        </p:blipFill>
        <p:spPr>
          <a:xfrm>
            <a:off x="393613" y="179804"/>
            <a:ext cx="4317664" cy="6334035"/>
          </a:xfrm>
          <a:prstGeom prst="rect">
            <a:avLst/>
          </a:prstGeom>
        </p:spPr>
      </p:pic>
    </p:spTree>
    <p:extLst>
      <p:ext uri="{BB962C8B-B14F-4D97-AF65-F5344CB8AC3E}">
        <p14:creationId xmlns:p14="http://schemas.microsoft.com/office/powerpoint/2010/main" val="73885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D5F212-9AA1-4003-83E1-7EEB82734B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8220" y="1320633"/>
            <a:ext cx="2628051" cy="3640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C6F8F6F-B1B9-4185-B6CD-E1DD0DCC6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0633"/>
            <a:ext cx="2608220" cy="368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BF01DA8-CDFF-4507-BE6A-F3372027562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6193519" y="1320633"/>
            <a:ext cx="2987312" cy="3568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6FC4117-2D37-45C0-B130-37791CF694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55" r="3625"/>
          <a:stretch/>
        </p:blipFill>
        <p:spPr>
          <a:xfrm>
            <a:off x="9180831" y="1323446"/>
            <a:ext cx="3011169" cy="3622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807062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883" y="1988840"/>
            <a:ext cx="1920213" cy="1152128"/>
          </a:xfrm>
        </p:spPr>
        <p:txBody>
          <a:bodyPr>
            <a:normAutofit/>
          </a:bodyPr>
          <a:lstStyle/>
          <a:p>
            <a:pPr algn="ctr" rtl="1"/>
            <a:r>
              <a:rPr lang="fa-IR" sz="5333" dirty="0">
                <a:solidFill>
                  <a:srgbClr val="00B050"/>
                </a:solidFill>
                <a:effectLst>
                  <a:outerShdw blurRad="38100" dist="38100" dir="2700000" algn="tl">
                    <a:srgbClr val="000000">
                      <a:alpha val="43137"/>
                    </a:srgbClr>
                  </a:outerShdw>
                </a:effectLst>
                <a:cs typeface="B Titr" panose="00000700000000000000" pitchFamily="2" charset="-78"/>
              </a:rPr>
              <a:t>ایران؟</a:t>
            </a:r>
            <a:endParaRPr lang="en-US" sz="5333" dirty="0">
              <a:solidFill>
                <a:srgbClr val="00B050"/>
              </a:solidFill>
              <a:effectLst>
                <a:outerShdw blurRad="38100" dist="38100" dir="2700000" algn="tl">
                  <a:srgbClr val="000000">
                    <a:alpha val="43137"/>
                  </a:srgbClr>
                </a:outerShdw>
              </a:effectLst>
              <a:cs typeface="B Titr" panose="00000700000000000000" pitchFamily="2" charset="-78"/>
            </a:endParaRPr>
          </a:p>
        </p:txBody>
      </p:sp>
      <p:graphicFrame>
        <p:nvGraphicFramePr>
          <p:cNvPr id="4" name="Diagram 3"/>
          <p:cNvGraphicFramePr/>
          <p:nvPr>
            <p:extLst/>
          </p:nvPr>
        </p:nvGraphicFramePr>
        <p:xfrm>
          <a:off x="1199456" y="4005064"/>
          <a:ext cx="4320480"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6960096" y="2276872"/>
          <a:ext cx="4320480" cy="2016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nvPr>
        </p:nvGraphicFramePr>
        <p:xfrm>
          <a:off x="815413" y="2276872"/>
          <a:ext cx="4320480" cy="20162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nvPr>
        </p:nvGraphicFramePr>
        <p:xfrm>
          <a:off x="527381" y="452669"/>
          <a:ext cx="4320480" cy="20162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 name="Diagram 7"/>
          <p:cNvGraphicFramePr/>
          <p:nvPr>
            <p:extLst/>
          </p:nvPr>
        </p:nvGraphicFramePr>
        <p:xfrm>
          <a:off x="6576053" y="4005064"/>
          <a:ext cx="4320480" cy="201622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9" name="Diagram 8"/>
          <p:cNvGraphicFramePr/>
          <p:nvPr>
            <p:extLst/>
          </p:nvPr>
        </p:nvGraphicFramePr>
        <p:xfrm>
          <a:off x="7248128" y="452669"/>
          <a:ext cx="4320480" cy="201622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2455993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09596EBC-AF95-4A73-8648-6BF487555E50}"/>
                                            </p:graphicEl>
                                          </p:spTgt>
                                        </p:tgtEl>
                                        <p:attrNameLst>
                                          <p:attrName>style.visibility</p:attrName>
                                        </p:attrNameLst>
                                      </p:cBhvr>
                                      <p:to>
                                        <p:strVal val="visible"/>
                                      </p:to>
                                    </p:set>
                                    <p:animEffect transition="in" filter="fade">
                                      <p:cBhvr>
                                        <p:cTn id="7" dur="1000"/>
                                        <p:tgtEl>
                                          <p:spTgt spid="9">
                                            <p:graphicEl>
                                              <a:dgm id="{09596EBC-AF95-4A73-8648-6BF487555E50}"/>
                                            </p:graphicEl>
                                          </p:spTgt>
                                        </p:tgtEl>
                                      </p:cBhvr>
                                    </p:animEffect>
                                    <p:anim calcmode="lin" valueType="num">
                                      <p:cBhvr>
                                        <p:cTn id="8" dur="1000" fill="hold"/>
                                        <p:tgtEl>
                                          <p:spTgt spid="9">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DC1B1FBD-3F5D-41EC-8169-06B786B031F8}"/>
                                            </p:graphicEl>
                                          </p:spTgt>
                                        </p:tgtEl>
                                        <p:attrNameLst>
                                          <p:attrName>style.visibility</p:attrName>
                                        </p:attrNameLst>
                                      </p:cBhvr>
                                      <p:to>
                                        <p:strVal val="visible"/>
                                      </p:to>
                                    </p:set>
                                    <p:animEffect transition="in" filter="fade">
                                      <p:cBhvr>
                                        <p:cTn id="14" dur="1000"/>
                                        <p:tgtEl>
                                          <p:spTgt spid="9">
                                            <p:graphicEl>
                                              <a:dgm id="{DC1B1FBD-3F5D-41EC-8169-06B786B031F8}"/>
                                            </p:graphicEl>
                                          </p:spTgt>
                                        </p:tgtEl>
                                      </p:cBhvr>
                                    </p:animEffect>
                                    <p:anim calcmode="lin" valueType="num">
                                      <p:cBhvr>
                                        <p:cTn id="15" dur="1000" fill="hold"/>
                                        <p:tgtEl>
                                          <p:spTgt spid="9">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graphicEl>
                                              <a:dgm id="{09596EBC-AF95-4A73-8648-6BF487555E50}"/>
                                            </p:graphicEl>
                                          </p:spTgt>
                                        </p:tgtEl>
                                        <p:attrNameLst>
                                          <p:attrName>style.visibility</p:attrName>
                                        </p:attrNameLst>
                                      </p:cBhvr>
                                      <p:to>
                                        <p:strVal val="visible"/>
                                      </p:to>
                                    </p:set>
                                    <p:animEffect transition="in" filter="fade">
                                      <p:cBhvr>
                                        <p:cTn id="21" dur="1000"/>
                                        <p:tgtEl>
                                          <p:spTgt spid="7">
                                            <p:graphicEl>
                                              <a:dgm id="{09596EBC-AF95-4A73-8648-6BF487555E50}"/>
                                            </p:graphicEl>
                                          </p:spTgt>
                                        </p:tgtEl>
                                      </p:cBhvr>
                                    </p:animEffect>
                                    <p:anim calcmode="lin" valueType="num">
                                      <p:cBhvr>
                                        <p:cTn id="22" dur="1000" fill="hold"/>
                                        <p:tgtEl>
                                          <p:spTgt spid="7">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graphicEl>
                                              <a:dgm id="{DC1B1FBD-3F5D-41EC-8169-06B786B031F8}"/>
                                            </p:graphicEl>
                                          </p:spTgt>
                                        </p:tgtEl>
                                        <p:attrNameLst>
                                          <p:attrName>style.visibility</p:attrName>
                                        </p:attrNameLst>
                                      </p:cBhvr>
                                      <p:to>
                                        <p:strVal val="visible"/>
                                      </p:to>
                                    </p:set>
                                    <p:animEffect transition="in" filter="fade">
                                      <p:cBhvr>
                                        <p:cTn id="28" dur="1000"/>
                                        <p:tgtEl>
                                          <p:spTgt spid="7">
                                            <p:graphicEl>
                                              <a:dgm id="{DC1B1FBD-3F5D-41EC-8169-06B786B031F8}"/>
                                            </p:graphicEl>
                                          </p:spTgt>
                                        </p:tgtEl>
                                      </p:cBhvr>
                                    </p:animEffect>
                                    <p:anim calcmode="lin" valueType="num">
                                      <p:cBhvr>
                                        <p:cTn id="29" dur="1000" fill="hold"/>
                                        <p:tgtEl>
                                          <p:spTgt spid="7">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30" dur="1000" fill="hold"/>
                                        <p:tgtEl>
                                          <p:spTgt spid="7">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09596EBC-AF95-4A73-8648-6BF487555E50}"/>
                                            </p:graphicEl>
                                          </p:spTgt>
                                        </p:tgtEl>
                                        <p:attrNameLst>
                                          <p:attrName>style.visibility</p:attrName>
                                        </p:attrNameLst>
                                      </p:cBhvr>
                                      <p:to>
                                        <p:strVal val="visible"/>
                                      </p:to>
                                    </p:set>
                                    <p:animEffect transition="in" filter="fade">
                                      <p:cBhvr>
                                        <p:cTn id="35" dur="1000"/>
                                        <p:tgtEl>
                                          <p:spTgt spid="5">
                                            <p:graphicEl>
                                              <a:dgm id="{09596EBC-AF95-4A73-8648-6BF487555E50}"/>
                                            </p:graphicEl>
                                          </p:spTgt>
                                        </p:tgtEl>
                                      </p:cBhvr>
                                    </p:animEffect>
                                    <p:anim calcmode="lin" valueType="num">
                                      <p:cBhvr>
                                        <p:cTn id="36" dur="1000" fill="hold"/>
                                        <p:tgtEl>
                                          <p:spTgt spid="5">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DC1B1FBD-3F5D-41EC-8169-06B786B031F8}"/>
                                            </p:graphicEl>
                                          </p:spTgt>
                                        </p:tgtEl>
                                        <p:attrNameLst>
                                          <p:attrName>style.visibility</p:attrName>
                                        </p:attrNameLst>
                                      </p:cBhvr>
                                      <p:to>
                                        <p:strVal val="visible"/>
                                      </p:to>
                                    </p:set>
                                    <p:animEffect transition="in" filter="fade">
                                      <p:cBhvr>
                                        <p:cTn id="42" dur="1000"/>
                                        <p:tgtEl>
                                          <p:spTgt spid="5">
                                            <p:graphicEl>
                                              <a:dgm id="{DC1B1FBD-3F5D-41EC-8169-06B786B031F8}"/>
                                            </p:graphicEl>
                                          </p:spTgt>
                                        </p:tgtEl>
                                      </p:cBhvr>
                                    </p:animEffect>
                                    <p:anim calcmode="lin" valueType="num">
                                      <p:cBhvr>
                                        <p:cTn id="43" dur="1000" fill="hold"/>
                                        <p:tgtEl>
                                          <p:spTgt spid="5">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graphicEl>
                                              <a:dgm id="{09596EBC-AF95-4A73-8648-6BF487555E50}"/>
                                            </p:graphicEl>
                                          </p:spTgt>
                                        </p:tgtEl>
                                        <p:attrNameLst>
                                          <p:attrName>style.visibility</p:attrName>
                                        </p:attrNameLst>
                                      </p:cBhvr>
                                      <p:to>
                                        <p:strVal val="visible"/>
                                      </p:to>
                                    </p:set>
                                    <p:animEffect transition="in" filter="fade">
                                      <p:cBhvr>
                                        <p:cTn id="49" dur="1000"/>
                                        <p:tgtEl>
                                          <p:spTgt spid="6">
                                            <p:graphicEl>
                                              <a:dgm id="{09596EBC-AF95-4A73-8648-6BF487555E50}"/>
                                            </p:graphicEl>
                                          </p:spTgt>
                                        </p:tgtEl>
                                      </p:cBhvr>
                                    </p:animEffect>
                                    <p:anim calcmode="lin" valueType="num">
                                      <p:cBhvr>
                                        <p:cTn id="50" dur="1000" fill="hold"/>
                                        <p:tgtEl>
                                          <p:spTgt spid="6">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graphicEl>
                                              <a:dgm id="{DC1B1FBD-3F5D-41EC-8169-06B786B031F8}"/>
                                            </p:graphicEl>
                                          </p:spTgt>
                                        </p:tgtEl>
                                        <p:attrNameLst>
                                          <p:attrName>style.visibility</p:attrName>
                                        </p:attrNameLst>
                                      </p:cBhvr>
                                      <p:to>
                                        <p:strVal val="visible"/>
                                      </p:to>
                                    </p:set>
                                    <p:animEffect transition="in" filter="fade">
                                      <p:cBhvr>
                                        <p:cTn id="56" dur="1000"/>
                                        <p:tgtEl>
                                          <p:spTgt spid="6">
                                            <p:graphicEl>
                                              <a:dgm id="{DC1B1FBD-3F5D-41EC-8169-06B786B031F8}"/>
                                            </p:graphicEl>
                                          </p:spTgt>
                                        </p:tgtEl>
                                      </p:cBhvr>
                                    </p:animEffect>
                                    <p:anim calcmode="lin" valueType="num">
                                      <p:cBhvr>
                                        <p:cTn id="57" dur="1000" fill="hold"/>
                                        <p:tgtEl>
                                          <p:spTgt spid="6">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58" dur="1000" fill="hold"/>
                                        <p:tgtEl>
                                          <p:spTgt spid="6">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graphicEl>
                                              <a:dgm id="{09596EBC-AF95-4A73-8648-6BF487555E50}"/>
                                            </p:graphicEl>
                                          </p:spTgt>
                                        </p:tgtEl>
                                        <p:attrNameLst>
                                          <p:attrName>style.visibility</p:attrName>
                                        </p:attrNameLst>
                                      </p:cBhvr>
                                      <p:to>
                                        <p:strVal val="visible"/>
                                      </p:to>
                                    </p:set>
                                    <p:animEffect transition="in" filter="fade">
                                      <p:cBhvr>
                                        <p:cTn id="63" dur="1000"/>
                                        <p:tgtEl>
                                          <p:spTgt spid="8">
                                            <p:graphicEl>
                                              <a:dgm id="{09596EBC-AF95-4A73-8648-6BF487555E50}"/>
                                            </p:graphicEl>
                                          </p:spTgt>
                                        </p:tgtEl>
                                      </p:cBhvr>
                                    </p:animEffect>
                                    <p:anim calcmode="lin" valueType="num">
                                      <p:cBhvr>
                                        <p:cTn id="64" dur="1000" fill="hold"/>
                                        <p:tgtEl>
                                          <p:spTgt spid="8">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65" dur="1000" fill="hold"/>
                                        <p:tgtEl>
                                          <p:spTgt spid="8">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graphicEl>
                                              <a:dgm id="{DC1B1FBD-3F5D-41EC-8169-06B786B031F8}"/>
                                            </p:graphicEl>
                                          </p:spTgt>
                                        </p:tgtEl>
                                        <p:attrNameLst>
                                          <p:attrName>style.visibility</p:attrName>
                                        </p:attrNameLst>
                                      </p:cBhvr>
                                      <p:to>
                                        <p:strVal val="visible"/>
                                      </p:to>
                                    </p:set>
                                    <p:animEffect transition="in" filter="fade">
                                      <p:cBhvr>
                                        <p:cTn id="70" dur="1000"/>
                                        <p:tgtEl>
                                          <p:spTgt spid="8">
                                            <p:graphicEl>
                                              <a:dgm id="{DC1B1FBD-3F5D-41EC-8169-06B786B031F8}"/>
                                            </p:graphicEl>
                                          </p:spTgt>
                                        </p:tgtEl>
                                      </p:cBhvr>
                                    </p:animEffect>
                                    <p:anim calcmode="lin" valueType="num">
                                      <p:cBhvr>
                                        <p:cTn id="71" dur="1000" fill="hold"/>
                                        <p:tgtEl>
                                          <p:spTgt spid="8">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72" dur="1000" fill="hold"/>
                                        <p:tgtEl>
                                          <p:spTgt spid="8">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graphicEl>
                                              <a:dgm id="{09596EBC-AF95-4A73-8648-6BF487555E50}"/>
                                            </p:graphicEl>
                                          </p:spTgt>
                                        </p:tgtEl>
                                        <p:attrNameLst>
                                          <p:attrName>style.visibility</p:attrName>
                                        </p:attrNameLst>
                                      </p:cBhvr>
                                      <p:to>
                                        <p:strVal val="visible"/>
                                      </p:to>
                                    </p:set>
                                    <p:animEffect transition="in" filter="fade">
                                      <p:cBhvr>
                                        <p:cTn id="77" dur="1000"/>
                                        <p:tgtEl>
                                          <p:spTgt spid="4">
                                            <p:graphicEl>
                                              <a:dgm id="{09596EBC-AF95-4A73-8648-6BF487555E50}"/>
                                            </p:graphicEl>
                                          </p:spTgt>
                                        </p:tgtEl>
                                      </p:cBhvr>
                                    </p:animEffect>
                                    <p:anim calcmode="lin" valueType="num">
                                      <p:cBhvr>
                                        <p:cTn id="78" dur="1000" fill="hold"/>
                                        <p:tgtEl>
                                          <p:spTgt spid="4">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79" dur="1000" fill="hold"/>
                                        <p:tgtEl>
                                          <p:spTgt spid="4">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graphicEl>
                                              <a:dgm id="{DC1B1FBD-3F5D-41EC-8169-06B786B031F8}"/>
                                            </p:graphicEl>
                                          </p:spTgt>
                                        </p:tgtEl>
                                        <p:attrNameLst>
                                          <p:attrName>style.visibility</p:attrName>
                                        </p:attrNameLst>
                                      </p:cBhvr>
                                      <p:to>
                                        <p:strVal val="visible"/>
                                      </p:to>
                                    </p:set>
                                    <p:animEffect transition="in" filter="fade">
                                      <p:cBhvr>
                                        <p:cTn id="84" dur="1000"/>
                                        <p:tgtEl>
                                          <p:spTgt spid="4">
                                            <p:graphicEl>
                                              <a:dgm id="{DC1B1FBD-3F5D-41EC-8169-06B786B031F8}"/>
                                            </p:graphicEl>
                                          </p:spTgt>
                                        </p:tgtEl>
                                      </p:cBhvr>
                                    </p:animEffect>
                                    <p:anim calcmode="lin" valueType="num">
                                      <p:cBhvr>
                                        <p:cTn id="85" dur="1000" fill="hold"/>
                                        <p:tgtEl>
                                          <p:spTgt spid="4">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5" grpId="0">
        <p:bldSub>
          <a:bldDgm bld="one"/>
        </p:bldSub>
      </p:bldGraphic>
      <p:bldGraphic spid="6" grpId="0">
        <p:bldSub>
          <a:bldDgm bld="one"/>
        </p:bldSub>
      </p:bldGraphic>
      <p:bldGraphic spid="7" grpId="0">
        <p:bldSub>
          <a:bldDgm bld="one"/>
        </p:bldSub>
      </p:bldGraphic>
      <p:bldGraphic spid="8" grpId="0">
        <p:bldSub>
          <a:bldDgm bld="one"/>
        </p:bldSub>
      </p:bldGraphic>
      <p:bldGraphic spid="9"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883" y="3429000"/>
            <a:ext cx="1920213" cy="1152128"/>
          </a:xfrm>
        </p:spPr>
        <p:txBody>
          <a:bodyPr>
            <a:normAutofit fontScale="90000"/>
          </a:bodyPr>
          <a:lstStyle/>
          <a:p>
            <a:pPr algn="ctr" rtl="1"/>
            <a:r>
              <a:rPr lang="fa-IR" sz="5333" dirty="0">
                <a:solidFill>
                  <a:srgbClr val="C00000"/>
                </a:solidFill>
                <a:effectLst>
                  <a:outerShdw blurRad="38100" dist="38100" dir="2700000" algn="tl">
                    <a:srgbClr val="000000">
                      <a:alpha val="43137"/>
                    </a:srgbClr>
                  </a:outerShdw>
                </a:effectLst>
                <a:cs typeface="B Titr" panose="00000700000000000000" pitchFamily="2" charset="-78"/>
              </a:rPr>
              <a:t>امریکا؟</a:t>
            </a:r>
            <a:endParaRPr lang="en-US" sz="5333" dirty="0">
              <a:solidFill>
                <a:srgbClr val="C00000"/>
              </a:solidFill>
              <a:effectLst>
                <a:outerShdw blurRad="38100" dist="38100" dir="2700000" algn="tl">
                  <a:srgbClr val="000000">
                    <a:alpha val="43137"/>
                  </a:srgbClr>
                </a:outerShdw>
              </a:effectLst>
              <a:cs typeface="B Titr" panose="00000700000000000000" pitchFamily="2" charset="-78"/>
            </a:endParaRPr>
          </a:p>
        </p:txBody>
      </p:sp>
      <p:graphicFrame>
        <p:nvGraphicFramePr>
          <p:cNvPr id="4" name="Diagram 3"/>
          <p:cNvGraphicFramePr/>
          <p:nvPr>
            <p:extLst/>
          </p:nvPr>
        </p:nvGraphicFramePr>
        <p:xfrm>
          <a:off x="431371" y="4005064"/>
          <a:ext cx="4320480" cy="201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6960096" y="2276872"/>
          <a:ext cx="4320480" cy="20162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nvPr>
        </p:nvGraphicFramePr>
        <p:xfrm>
          <a:off x="815413" y="2276872"/>
          <a:ext cx="4320480" cy="201622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nvPr>
        </p:nvGraphicFramePr>
        <p:xfrm>
          <a:off x="1103445" y="452669"/>
          <a:ext cx="4320480" cy="201622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8" name="Diagram 7"/>
          <p:cNvGraphicFramePr/>
          <p:nvPr>
            <p:extLst/>
          </p:nvPr>
        </p:nvGraphicFramePr>
        <p:xfrm>
          <a:off x="7344139" y="4005064"/>
          <a:ext cx="4320480" cy="201622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9" name="Diagram 8"/>
          <p:cNvGraphicFramePr/>
          <p:nvPr>
            <p:extLst/>
          </p:nvPr>
        </p:nvGraphicFramePr>
        <p:xfrm>
          <a:off x="6672064" y="452669"/>
          <a:ext cx="4320480" cy="201622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296595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09596EBC-AF95-4A73-8648-6BF487555E50}"/>
                                            </p:graphicEl>
                                          </p:spTgt>
                                        </p:tgtEl>
                                        <p:attrNameLst>
                                          <p:attrName>style.visibility</p:attrName>
                                        </p:attrNameLst>
                                      </p:cBhvr>
                                      <p:to>
                                        <p:strVal val="visible"/>
                                      </p:to>
                                    </p:set>
                                    <p:animEffect transition="in" filter="fade">
                                      <p:cBhvr>
                                        <p:cTn id="7" dur="1000"/>
                                        <p:tgtEl>
                                          <p:spTgt spid="7">
                                            <p:graphicEl>
                                              <a:dgm id="{09596EBC-AF95-4A73-8648-6BF487555E50}"/>
                                            </p:graphicEl>
                                          </p:spTgt>
                                        </p:tgtEl>
                                      </p:cBhvr>
                                    </p:animEffect>
                                    <p:anim calcmode="lin" valueType="num">
                                      <p:cBhvr>
                                        <p:cTn id="8" dur="1000" fill="hold"/>
                                        <p:tgtEl>
                                          <p:spTgt spid="7">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graphicEl>
                                              <a:dgm id="{DC1B1FBD-3F5D-41EC-8169-06B786B031F8}"/>
                                            </p:graphicEl>
                                          </p:spTgt>
                                        </p:tgtEl>
                                        <p:attrNameLst>
                                          <p:attrName>style.visibility</p:attrName>
                                        </p:attrNameLst>
                                      </p:cBhvr>
                                      <p:to>
                                        <p:strVal val="visible"/>
                                      </p:to>
                                    </p:set>
                                    <p:animEffect transition="in" filter="fade">
                                      <p:cBhvr>
                                        <p:cTn id="14" dur="1000"/>
                                        <p:tgtEl>
                                          <p:spTgt spid="7">
                                            <p:graphicEl>
                                              <a:dgm id="{DC1B1FBD-3F5D-41EC-8169-06B786B031F8}"/>
                                            </p:graphicEl>
                                          </p:spTgt>
                                        </p:tgtEl>
                                      </p:cBhvr>
                                    </p:animEffect>
                                    <p:anim calcmode="lin" valueType="num">
                                      <p:cBhvr>
                                        <p:cTn id="15" dur="1000" fill="hold"/>
                                        <p:tgtEl>
                                          <p:spTgt spid="7">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16" dur="1000" fill="hold"/>
                                        <p:tgtEl>
                                          <p:spTgt spid="7">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graphicEl>
                                              <a:dgm id="{09596EBC-AF95-4A73-8648-6BF487555E50}"/>
                                            </p:graphicEl>
                                          </p:spTgt>
                                        </p:tgtEl>
                                        <p:attrNameLst>
                                          <p:attrName>style.visibility</p:attrName>
                                        </p:attrNameLst>
                                      </p:cBhvr>
                                      <p:to>
                                        <p:strVal val="visible"/>
                                      </p:to>
                                    </p:set>
                                    <p:animEffect transition="in" filter="fade">
                                      <p:cBhvr>
                                        <p:cTn id="21" dur="1000"/>
                                        <p:tgtEl>
                                          <p:spTgt spid="9">
                                            <p:graphicEl>
                                              <a:dgm id="{09596EBC-AF95-4A73-8648-6BF487555E50}"/>
                                            </p:graphicEl>
                                          </p:spTgt>
                                        </p:tgtEl>
                                      </p:cBhvr>
                                    </p:animEffect>
                                    <p:anim calcmode="lin" valueType="num">
                                      <p:cBhvr>
                                        <p:cTn id="22" dur="1000" fill="hold"/>
                                        <p:tgtEl>
                                          <p:spTgt spid="9">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23" dur="1000" fill="hold"/>
                                        <p:tgtEl>
                                          <p:spTgt spid="9">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graphicEl>
                                              <a:dgm id="{DC1B1FBD-3F5D-41EC-8169-06B786B031F8}"/>
                                            </p:graphicEl>
                                          </p:spTgt>
                                        </p:tgtEl>
                                        <p:attrNameLst>
                                          <p:attrName>style.visibility</p:attrName>
                                        </p:attrNameLst>
                                      </p:cBhvr>
                                      <p:to>
                                        <p:strVal val="visible"/>
                                      </p:to>
                                    </p:set>
                                    <p:animEffect transition="in" filter="fade">
                                      <p:cBhvr>
                                        <p:cTn id="28" dur="1000"/>
                                        <p:tgtEl>
                                          <p:spTgt spid="9">
                                            <p:graphicEl>
                                              <a:dgm id="{DC1B1FBD-3F5D-41EC-8169-06B786B031F8}"/>
                                            </p:graphicEl>
                                          </p:spTgt>
                                        </p:tgtEl>
                                      </p:cBhvr>
                                    </p:animEffect>
                                    <p:anim calcmode="lin" valueType="num">
                                      <p:cBhvr>
                                        <p:cTn id="29" dur="1000" fill="hold"/>
                                        <p:tgtEl>
                                          <p:spTgt spid="9">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30" dur="1000" fill="hold"/>
                                        <p:tgtEl>
                                          <p:spTgt spid="9">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09596EBC-AF95-4A73-8648-6BF487555E50}"/>
                                            </p:graphicEl>
                                          </p:spTgt>
                                        </p:tgtEl>
                                        <p:attrNameLst>
                                          <p:attrName>style.visibility</p:attrName>
                                        </p:attrNameLst>
                                      </p:cBhvr>
                                      <p:to>
                                        <p:strVal val="visible"/>
                                      </p:to>
                                    </p:set>
                                    <p:animEffect transition="in" filter="fade">
                                      <p:cBhvr>
                                        <p:cTn id="35" dur="1000"/>
                                        <p:tgtEl>
                                          <p:spTgt spid="6">
                                            <p:graphicEl>
                                              <a:dgm id="{09596EBC-AF95-4A73-8648-6BF487555E50}"/>
                                            </p:graphicEl>
                                          </p:spTgt>
                                        </p:tgtEl>
                                      </p:cBhvr>
                                    </p:animEffect>
                                    <p:anim calcmode="lin" valueType="num">
                                      <p:cBhvr>
                                        <p:cTn id="36" dur="1000" fill="hold"/>
                                        <p:tgtEl>
                                          <p:spTgt spid="6">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graphicEl>
                                              <a:dgm id="{DC1B1FBD-3F5D-41EC-8169-06B786B031F8}"/>
                                            </p:graphicEl>
                                          </p:spTgt>
                                        </p:tgtEl>
                                        <p:attrNameLst>
                                          <p:attrName>style.visibility</p:attrName>
                                        </p:attrNameLst>
                                      </p:cBhvr>
                                      <p:to>
                                        <p:strVal val="visible"/>
                                      </p:to>
                                    </p:set>
                                    <p:animEffect transition="in" filter="fade">
                                      <p:cBhvr>
                                        <p:cTn id="42" dur="1000"/>
                                        <p:tgtEl>
                                          <p:spTgt spid="6">
                                            <p:graphicEl>
                                              <a:dgm id="{DC1B1FBD-3F5D-41EC-8169-06B786B031F8}"/>
                                            </p:graphicEl>
                                          </p:spTgt>
                                        </p:tgtEl>
                                      </p:cBhvr>
                                    </p:animEffect>
                                    <p:anim calcmode="lin" valueType="num">
                                      <p:cBhvr>
                                        <p:cTn id="43" dur="1000" fill="hold"/>
                                        <p:tgtEl>
                                          <p:spTgt spid="6">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09596EBC-AF95-4A73-8648-6BF487555E50}"/>
                                            </p:graphicEl>
                                          </p:spTgt>
                                        </p:tgtEl>
                                        <p:attrNameLst>
                                          <p:attrName>style.visibility</p:attrName>
                                        </p:attrNameLst>
                                      </p:cBhvr>
                                      <p:to>
                                        <p:strVal val="visible"/>
                                      </p:to>
                                    </p:set>
                                    <p:animEffect transition="in" filter="fade">
                                      <p:cBhvr>
                                        <p:cTn id="49" dur="1000"/>
                                        <p:tgtEl>
                                          <p:spTgt spid="5">
                                            <p:graphicEl>
                                              <a:dgm id="{09596EBC-AF95-4A73-8648-6BF487555E50}"/>
                                            </p:graphicEl>
                                          </p:spTgt>
                                        </p:tgtEl>
                                      </p:cBhvr>
                                    </p:animEffect>
                                    <p:anim calcmode="lin" valueType="num">
                                      <p:cBhvr>
                                        <p:cTn id="50" dur="1000" fill="hold"/>
                                        <p:tgtEl>
                                          <p:spTgt spid="5">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graphicEl>
                                              <a:dgm id="{DC1B1FBD-3F5D-41EC-8169-06B786B031F8}"/>
                                            </p:graphicEl>
                                          </p:spTgt>
                                        </p:tgtEl>
                                        <p:attrNameLst>
                                          <p:attrName>style.visibility</p:attrName>
                                        </p:attrNameLst>
                                      </p:cBhvr>
                                      <p:to>
                                        <p:strVal val="visible"/>
                                      </p:to>
                                    </p:set>
                                    <p:animEffect transition="in" filter="fade">
                                      <p:cBhvr>
                                        <p:cTn id="56" dur="1000"/>
                                        <p:tgtEl>
                                          <p:spTgt spid="5">
                                            <p:graphicEl>
                                              <a:dgm id="{DC1B1FBD-3F5D-41EC-8169-06B786B031F8}"/>
                                            </p:graphicEl>
                                          </p:spTgt>
                                        </p:tgtEl>
                                      </p:cBhvr>
                                    </p:animEffect>
                                    <p:anim calcmode="lin" valueType="num">
                                      <p:cBhvr>
                                        <p:cTn id="57" dur="1000" fill="hold"/>
                                        <p:tgtEl>
                                          <p:spTgt spid="5">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graphicEl>
                                              <a:dgm id="{09596EBC-AF95-4A73-8648-6BF487555E50}"/>
                                            </p:graphicEl>
                                          </p:spTgt>
                                        </p:tgtEl>
                                        <p:attrNameLst>
                                          <p:attrName>style.visibility</p:attrName>
                                        </p:attrNameLst>
                                      </p:cBhvr>
                                      <p:to>
                                        <p:strVal val="visible"/>
                                      </p:to>
                                    </p:set>
                                    <p:animEffect transition="in" filter="fade">
                                      <p:cBhvr>
                                        <p:cTn id="63" dur="1000"/>
                                        <p:tgtEl>
                                          <p:spTgt spid="4">
                                            <p:graphicEl>
                                              <a:dgm id="{09596EBC-AF95-4A73-8648-6BF487555E50}"/>
                                            </p:graphicEl>
                                          </p:spTgt>
                                        </p:tgtEl>
                                      </p:cBhvr>
                                    </p:animEffect>
                                    <p:anim calcmode="lin" valueType="num">
                                      <p:cBhvr>
                                        <p:cTn id="64" dur="1000" fill="hold"/>
                                        <p:tgtEl>
                                          <p:spTgt spid="4">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graphicEl>
                                              <a:dgm id="{DC1B1FBD-3F5D-41EC-8169-06B786B031F8}"/>
                                            </p:graphicEl>
                                          </p:spTgt>
                                        </p:tgtEl>
                                        <p:attrNameLst>
                                          <p:attrName>style.visibility</p:attrName>
                                        </p:attrNameLst>
                                      </p:cBhvr>
                                      <p:to>
                                        <p:strVal val="visible"/>
                                      </p:to>
                                    </p:set>
                                    <p:animEffect transition="in" filter="fade">
                                      <p:cBhvr>
                                        <p:cTn id="70" dur="1000"/>
                                        <p:tgtEl>
                                          <p:spTgt spid="4">
                                            <p:graphicEl>
                                              <a:dgm id="{DC1B1FBD-3F5D-41EC-8169-06B786B031F8}"/>
                                            </p:graphicEl>
                                          </p:spTgt>
                                        </p:tgtEl>
                                      </p:cBhvr>
                                    </p:animEffect>
                                    <p:anim calcmode="lin" valueType="num">
                                      <p:cBhvr>
                                        <p:cTn id="71" dur="1000" fill="hold"/>
                                        <p:tgtEl>
                                          <p:spTgt spid="4">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8">
                                            <p:graphicEl>
                                              <a:dgm id="{09596EBC-AF95-4A73-8648-6BF487555E50}"/>
                                            </p:graphicEl>
                                          </p:spTgt>
                                        </p:tgtEl>
                                        <p:attrNameLst>
                                          <p:attrName>style.visibility</p:attrName>
                                        </p:attrNameLst>
                                      </p:cBhvr>
                                      <p:to>
                                        <p:strVal val="visible"/>
                                      </p:to>
                                    </p:set>
                                    <p:animEffect transition="in" filter="fade">
                                      <p:cBhvr>
                                        <p:cTn id="77" dur="1000"/>
                                        <p:tgtEl>
                                          <p:spTgt spid="8">
                                            <p:graphicEl>
                                              <a:dgm id="{09596EBC-AF95-4A73-8648-6BF487555E50}"/>
                                            </p:graphicEl>
                                          </p:spTgt>
                                        </p:tgtEl>
                                      </p:cBhvr>
                                    </p:animEffect>
                                    <p:anim calcmode="lin" valueType="num">
                                      <p:cBhvr>
                                        <p:cTn id="78" dur="1000" fill="hold"/>
                                        <p:tgtEl>
                                          <p:spTgt spid="8">
                                            <p:graphicEl>
                                              <a:dgm id="{09596EBC-AF95-4A73-8648-6BF487555E50}"/>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09596EBC-AF95-4A73-8648-6BF487555E50}"/>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8">
                                            <p:graphicEl>
                                              <a:dgm id="{DC1B1FBD-3F5D-41EC-8169-06B786B031F8}"/>
                                            </p:graphicEl>
                                          </p:spTgt>
                                        </p:tgtEl>
                                        <p:attrNameLst>
                                          <p:attrName>style.visibility</p:attrName>
                                        </p:attrNameLst>
                                      </p:cBhvr>
                                      <p:to>
                                        <p:strVal val="visible"/>
                                      </p:to>
                                    </p:set>
                                    <p:animEffect transition="in" filter="fade">
                                      <p:cBhvr>
                                        <p:cTn id="84" dur="1000"/>
                                        <p:tgtEl>
                                          <p:spTgt spid="8">
                                            <p:graphicEl>
                                              <a:dgm id="{DC1B1FBD-3F5D-41EC-8169-06B786B031F8}"/>
                                            </p:graphicEl>
                                          </p:spTgt>
                                        </p:tgtEl>
                                      </p:cBhvr>
                                    </p:animEffect>
                                    <p:anim calcmode="lin" valueType="num">
                                      <p:cBhvr>
                                        <p:cTn id="85" dur="1000" fill="hold"/>
                                        <p:tgtEl>
                                          <p:spTgt spid="8">
                                            <p:graphicEl>
                                              <a:dgm id="{DC1B1FBD-3F5D-41EC-8169-06B786B031F8}"/>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DC1B1FBD-3F5D-41EC-8169-06B786B031F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5" grpId="0">
        <p:bldSub>
          <a:bldDgm bld="one"/>
        </p:bldSub>
      </p:bldGraphic>
      <p:bldGraphic spid="6" grpId="0">
        <p:bldSub>
          <a:bldDgm bld="one"/>
        </p:bldSub>
      </p:bldGraphic>
      <p:bldGraphic spid="7" grpId="0">
        <p:bldSub>
          <a:bldDgm bld="one"/>
        </p:bldSub>
      </p:bldGraphic>
      <p:bldGraphic spid="8" grpId="0">
        <p:bldSub>
          <a:bldDgm bld="one"/>
        </p:bldSub>
      </p:bldGraphic>
      <p:bldGraphic spid="9"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B71AF-4CFE-4273-8EA7-64C96C6D5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373" y="4988829"/>
            <a:ext cx="9548813" cy="1676400"/>
          </a:xfrm>
          <a:prstGeom prst="rect">
            <a:avLst/>
          </a:prstGeom>
        </p:spPr>
      </p:pic>
      <p:pic>
        <p:nvPicPr>
          <p:cNvPr id="1026" name="Picture 2" descr="Image result for note 7">
            <a:extLst>
              <a:ext uri="{FF2B5EF4-FFF2-40B4-BE49-F238E27FC236}">
                <a16:creationId xmlns:a16="http://schemas.microsoft.com/office/drawing/2014/main" id="{BC8A9D28-2B50-443F-A7CE-160D4B6DAD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27" t="2370" r="5485" b="442"/>
          <a:stretch/>
        </p:blipFill>
        <p:spPr bwMode="auto">
          <a:xfrm>
            <a:off x="2670532" y="714563"/>
            <a:ext cx="7430257" cy="399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4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9C34B-F8E8-4A94-A38F-0F959646A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91" y="332022"/>
            <a:ext cx="9489223" cy="6195945"/>
          </a:xfrm>
          <a:prstGeom prst="rect">
            <a:avLst/>
          </a:prstGeom>
        </p:spPr>
      </p:pic>
    </p:spTree>
    <p:extLst>
      <p:ext uri="{BB962C8B-B14F-4D97-AF65-F5344CB8AC3E}">
        <p14:creationId xmlns:p14="http://schemas.microsoft.com/office/powerpoint/2010/main" val="859309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1182</Words>
  <Application>Microsoft Office PowerPoint</Application>
  <PresentationFormat>Widescreen</PresentationFormat>
  <Paragraphs>164</Paragraphs>
  <Slides>33</Slides>
  <Notes>29</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B Mitra</vt:lpstr>
      <vt:lpstr>B Nazanin</vt:lpstr>
      <vt:lpstr>B Titr</vt:lpstr>
      <vt:lpstr>Calibri</vt:lpstr>
      <vt:lpstr>Calibri Light</vt:lpstr>
      <vt:lpstr>Circulate BRK</vt:lpstr>
      <vt:lpstr>Entezar     &lt;---------</vt:lpstr>
      <vt:lpstr>Nazanin</vt:lpstr>
      <vt:lpstr>Times New Roman</vt:lpstr>
      <vt:lpstr>Yekan</vt:lpstr>
      <vt:lpstr>Office Theme</vt:lpstr>
      <vt:lpstr>PowerPoint Presentation</vt:lpstr>
      <vt:lpstr>PowerPoint Presentation</vt:lpstr>
      <vt:lpstr>PowerPoint Presentation</vt:lpstr>
      <vt:lpstr>PowerPoint Presentation</vt:lpstr>
      <vt:lpstr>PowerPoint Presentation</vt:lpstr>
      <vt:lpstr>ایران؟</vt:lpstr>
      <vt:lpstr>امریکا؟</vt:lpstr>
      <vt:lpstr>PowerPoint Presentation</vt:lpstr>
      <vt:lpstr>PowerPoint Presentation</vt:lpstr>
      <vt:lpstr>PowerPoint Presentation</vt:lpstr>
      <vt:lpstr>PowerPoint Presentation</vt:lpstr>
      <vt:lpstr>PowerPoint Presentation</vt:lpstr>
      <vt:lpstr>PowerPoint Presentation</vt:lpstr>
      <vt:lpstr>چه تصویری از ایران ساخته شده است؟</vt:lpstr>
      <vt:lpstr>PowerPoint Presentation</vt:lpstr>
      <vt:lpstr>چه تصویری از ایران تکرار شده است؟</vt:lpstr>
      <vt:lpstr>PowerPoint Presentation</vt:lpstr>
      <vt:lpstr>امروز در دنیا بمب هسته ای  بیشتر مردم را یاد کدامیک از دو کلمه زیر می اندازد؟ چرا؟</vt:lpstr>
      <vt:lpstr>ب</vt:lpstr>
      <vt:lpstr>تروریست!</vt:lpstr>
      <vt:lpstr>PowerPoint Presentation</vt:lpstr>
      <vt:lpstr>زود قضاوت نکن ...</vt:lpstr>
      <vt:lpstr>اگر همیشه چنین تصویری از سربازان امریکایی را به شما نشان دهند، چه تصویری از ارتش امریکا در ذهنتان ایجاد می شود؟</vt:lpstr>
      <vt:lpstr>اما آیا سربازان امریکایی همیشه در حال گل دادن و هدیه دادن به عراقیها و افغانیها هستند؟ </vt:lpstr>
      <vt:lpstr>خودروهای سواری آلمانی</vt:lpstr>
      <vt:lpstr>جنس چینی</vt:lpstr>
      <vt:lpstr>روسیه</vt:lpstr>
      <vt:lpstr>کارمند</vt:lpstr>
      <vt:lpstr>بازی های رایانه ای</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Kamjou</dc:creator>
  <cp:lastModifiedBy>Kamjou</cp:lastModifiedBy>
  <cp:revision>20</cp:revision>
  <dcterms:created xsi:type="dcterms:W3CDTF">2017-10-14T07:29:17Z</dcterms:created>
  <dcterms:modified xsi:type="dcterms:W3CDTF">2017-10-24T06:54:16Z</dcterms:modified>
</cp:coreProperties>
</file>