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10" r:id="rId1"/>
  </p:sldMasterIdLst>
  <p:notesMasterIdLst>
    <p:notesMasterId r:id="rId8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9" r:id="rId62"/>
    <p:sldId id="320" r:id="rId63"/>
    <p:sldId id="321" r:id="rId64"/>
    <p:sldId id="322" r:id="rId65"/>
    <p:sldId id="323" r:id="rId66"/>
    <p:sldId id="318"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90" autoAdjust="0"/>
    <p:restoredTop sz="94660"/>
  </p:normalViewPr>
  <p:slideViewPr>
    <p:cSldViewPr snapToGrid="0">
      <p:cViewPr varScale="1">
        <p:scale>
          <a:sx n="85" d="100"/>
          <a:sy n="85" d="100"/>
        </p:scale>
        <p:origin x="7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78EA83-5AB1-410F-8274-F4909F860948}" type="doc">
      <dgm:prSet loTypeId="urn:microsoft.com/office/officeart/2005/8/layout/vList3" loCatId="list" qsTypeId="urn:microsoft.com/office/officeart/2005/8/quickstyle/3d3" qsCatId="3D" csTypeId="urn:microsoft.com/office/officeart/2005/8/colors/accent1_2" csCatId="accent1" phldr="1"/>
      <dgm:spPr/>
      <dgm:t>
        <a:bodyPr/>
        <a:lstStyle/>
        <a:p>
          <a:pPr rtl="1"/>
          <a:endParaRPr lang="fa-IR"/>
        </a:p>
      </dgm:t>
    </dgm:pt>
    <dgm:pt modelId="{F5453C59-7356-4162-AE69-2F866544C89D}">
      <dgm:prSet phldrT="[Text]" custT="1"/>
      <dgm:spPr/>
      <dgm:t>
        <a:bodyPr/>
        <a:lstStyle/>
        <a:p>
          <a:pPr rtl="1"/>
          <a:r>
            <a:rPr lang="fa-IR" sz="6000" b="1" dirty="0" smtClean="0">
              <a:solidFill>
                <a:schemeClr val="tx1"/>
              </a:solidFill>
              <a:effectLst>
                <a:outerShdw blurRad="38100" dist="38100" dir="2700000" algn="tl">
                  <a:srgbClr val="000000">
                    <a:alpha val="43137"/>
                  </a:srgbClr>
                </a:outerShdw>
              </a:effectLst>
              <a:cs typeface="B Badr" panose="00000400000000000000" pitchFamily="2" charset="-78"/>
            </a:rPr>
            <a:t>رکن </a:t>
          </a:r>
          <a:r>
            <a:rPr lang="fa-IR" sz="6000" b="1" dirty="0" smtClean="0">
              <a:solidFill>
                <a:schemeClr val="tx1"/>
              </a:solidFill>
              <a:effectLst>
                <a:outerShdw blurRad="38100" dist="38100" dir="2700000" algn="tl">
                  <a:srgbClr val="000000">
                    <a:alpha val="43137"/>
                  </a:srgbClr>
                </a:outerShdw>
              </a:effectLst>
              <a:cs typeface="B Badr" panose="00000400000000000000" pitchFamily="2" charset="-78"/>
            </a:rPr>
            <a:t>اصلی در تبلیغ</a:t>
          </a:r>
          <a:endParaRPr lang="fa-IR" sz="6000" dirty="0">
            <a:solidFill>
              <a:schemeClr val="tx1"/>
            </a:solidFill>
          </a:endParaRPr>
        </a:p>
      </dgm:t>
    </dgm:pt>
    <dgm:pt modelId="{B41417B3-0C6A-45AB-9C48-60607777DB46}" type="parTrans" cxnId="{0A48D009-FA31-4EEB-B755-21E08F2E8808}">
      <dgm:prSet/>
      <dgm:spPr/>
      <dgm:t>
        <a:bodyPr/>
        <a:lstStyle/>
        <a:p>
          <a:pPr rtl="1"/>
          <a:endParaRPr lang="fa-IR"/>
        </a:p>
      </dgm:t>
    </dgm:pt>
    <dgm:pt modelId="{8F145B02-5043-44CE-B3E5-A034851A1FA8}" type="sibTrans" cxnId="{0A48D009-FA31-4EEB-B755-21E08F2E8808}">
      <dgm:prSet/>
      <dgm:spPr/>
      <dgm:t>
        <a:bodyPr/>
        <a:lstStyle/>
        <a:p>
          <a:pPr rtl="1"/>
          <a:endParaRPr lang="fa-IR"/>
        </a:p>
      </dgm:t>
    </dgm:pt>
    <dgm:pt modelId="{A04B73ED-4DA5-41EB-9F3C-B729E5827026}">
      <dgm:prSet phldrT="[Text]" custT="1"/>
      <dgm:spPr/>
      <dgm:t>
        <a:bodyPr/>
        <a:lstStyle/>
        <a:p>
          <a:pPr rtl="1"/>
          <a:r>
            <a:rPr lang="fa-IR" sz="6000" b="1" dirty="0" smtClean="0">
              <a:solidFill>
                <a:schemeClr val="tx1"/>
              </a:solidFill>
              <a:effectLst>
                <a:outerShdw blurRad="38100" dist="38100" dir="2700000" algn="tl">
                  <a:srgbClr val="000000">
                    <a:alpha val="43137"/>
                  </a:srgbClr>
                </a:outerShdw>
              </a:effectLst>
              <a:cs typeface="B Badr" panose="00000400000000000000" pitchFamily="2" charset="-78"/>
            </a:rPr>
            <a:t>تصمیم گیرنده نهایی</a:t>
          </a:r>
          <a:endParaRPr lang="fa-IR" sz="6000" dirty="0">
            <a:solidFill>
              <a:schemeClr val="tx1"/>
            </a:solidFill>
          </a:endParaRPr>
        </a:p>
      </dgm:t>
    </dgm:pt>
    <dgm:pt modelId="{0910B8CE-3AE4-4D1A-91A3-C060F35E3A21}" type="parTrans" cxnId="{D7D1EBFA-9B5D-436B-84AB-A3D56080D7DD}">
      <dgm:prSet/>
      <dgm:spPr/>
      <dgm:t>
        <a:bodyPr/>
        <a:lstStyle/>
        <a:p>
          <a:pPr rtl="1"/>
          <a:endParaRPr lang="fa-IR"/>
        </a:p>
      </dgm:t>
    </dgm:pt>
    <dgm:pt modelId="{5169DA46-15C0-45C7-81DF-FF2D69BE651F}" type="sibTrans" cxnId="{D7D1EBFA-9B5D-436B-84AB-A3D56080D7DD}">
      <dgm:prSet/>
      <dgm:spPr/>
      <dgm:t>
        <a:bodyPr/>
        <a:lstStyle/>
        <a:p>
          <a:pPr rtl="1"/>
          <a:endParaRPr lang="fa-IR"/>
        </a:p>
      </dgm:t>
    </dgm:pt>
    <dgm:pt modelId="{83CF7197-0723-4E9E-89A5-47926B2AEFD6}">
      <dgm:prSet phldrT="[Text]" custT="1"/>
      <dgm:spPr/>
      <dgm:t>
        <a:bodyPr/>
        <a:lstStyle/>
        <a:p>
          <a:pPr rtl="1"/>
          <a:r>
            <a:rPr lang="fa-IR" sz="6000" b="1" dirty="0" smtClean="0">
              <a:solidFill>
                <a:schemeClr val="tx1"/>
              </a:solidFill>
              <a:effectLst>
                <a:outerShdw blurRad="38100" dist="38100" dir="2700000" algn="tl">
                  <a:srgbClr val="000000">
                    <a:alpha val="43137"/>
                  </a:srgbClr>
                </a:outerShdw>
              </a:effectLst>
              <a:cs typeface="B Badr" panose="00000400000000000000" pitchFamily="2" charset="-78"/>
            </a:rPr>
            <a:t>پذیرنده پیام</a:t>
          </a:r>
          <a:endParaRPr lang="fa-IR" sz="6000" dirty="0">
            <a:solidFill>
              <a:schemeClr val="tx1"/>
            </a:solidFill>
          </a:endParaRPr>
        </a:p>
      </dgm:t>
    </dgm:pt>
    <dgm:pt modelId="{C6EC488D-C349-4262-B622-95DBA358AA86}" type="parTrans" cxnId="{55396F40-E94B-45EF-B474-D4EEA1460748}">
      <dgm:prSet/>
      <dgm:spPr/>
      <dgm:t>
        <a:bodyPr/>
        <a:lstStyle/>
        <a:p>
          <a:pPr rtl="1"/>
          <a:endParaRPr lang="fa-IR"/>
        </a:p>
      </dgm:t>
    </dgm:pt>
    <dgm:pt modelId="{419E5B76-34AA-430F-939E-ADFE4621F584}" type="sibTrans" cxnId="{55396F40-E94B-45EF-B474-D4EEA1460748}">
      <dgm:prSet/>
      <dgm:spPr/>
      <dgm:t>
        <a:bodyPr/>
        <a:lstStyle/>
        <a:p>
          <a:pPr rtl="1"/>
          <a:endParaRPr lang="fa-IR"/>
        </a:p>
      </dgm:t>
    </dgm:pt>
    <dgm:pt modelId="{06F3154A-0714-479D-B8E4-4BE04EF4A9F3}" type="pres">
      <dgm:prSet presAssocID="{EF78EA83-5AB1-410F-8274-F4909F860948}" presName="linearFlow" presStyleCnt="0">
        <dgm:presLayoutVars>
          <dgm:dir val="rev"/>
          <dgm:resizeHandles val="exact"/>
        </dgm:presLayoutVars>
      </dgm:prSet>
      <dgm:spPr/>
      <dgm:t>
        <a:bodyPr/>
        <a:lstStyle/>
        <a:p>
          <a:pPr rtl="1"/>
          <a:endParaRPr lang="fa-IR"/>
        </a:p>
      </dgm:t>
    </dgm:pt>
    <dgm:pt modelId="{8693BAE2-A051-48C0-9160-C2E24C56F087}" type="pres">
      <dgm:prSet presAssocID="{F5453C59-7356-4162-AE69-2F866544C89D}" presName="composite" presStyleCnt="0"/>
      <dgm:spPr/>
    </dgm:pt>
    <dgm:pt modelId="{95199D58-9111-4703-BC42-2F467B077D72}" type="pres">
      <dgm:prSet presAssocID="{F5453C59-7356-4162-AE69-2F866544C89D}" presName="imgShp" presStyleLbl="fgImgPlace1" presStyleIdx="0" presStyleCnt="3"/>
      <dgm:spPr/>
    </dgm:pt>
    <dgm:pt modelId="{4A67C4FB-4451-4174-95F7-75DA81AF8005}" type="pres">
      <dgm:prSet presAssocID="{F5453C59-7356-4162-AE69-2F866544C89D}" presName="txShp" presStyleLbl="node1" presStyleIdx="0" presStyleCnt="3" custScaleX="81233">
        <dgm:presLayoutVars>
          <dgm:bulletEnabled val="1"/>
        </dgm:presLayoutVars>
      </dgm:prSet>
      <dgm:spPr/>
      <dgm:t>
        <a:bodyPr/>
        <a:lstStyle/>
        <a:p>
          <a:pPr rtl="1"/>
          <a:endParaRPr lang="fa-IR"/>
        </a:p>
      </dgm:t>
    </dgm:pt>
    <dgm:pt modelId="{9D6DA2E5-2ABD-4896-B71E-80B329381172}" type="pres">
      <dgm:prSet presAssocID="{8F145B02-5043-44CE-B3E5-A034851A1FA8}" presName="spacing" presStyleCnt="0"/>
      <dgm:spPr/>
    </dgm:pt>
    <dgm:pt modelId="{1D1C954F-8EA3-408C-A9C8-EBF8ED23B91F}" type="pres">
      <dgm:prSet presAssocID="{A04B73ED-4DA5-41EB-9F3C-B729E5827026}" presName="composite" presStyleCnt="0"/>
      <dgm:spPr/>
    </dgm:pt>
    <dgm:pt modelId="{09D9C948-EA06-4B7C-979B-02E85D8C926B}" type="pres">
      <dgm:prSet presAssocID="{A04B73ED-4DA5-41EB-9F3C-B729E5827026}" presName="imgShp" presStyleLbl="fgImgPlace1" presStyleIdx="1" presStyleCnt="3"/>
      <dgm:spPr/>
    </dgm:pt>
    <dgm:pt modelId="{60FBDC83-D256-49EB-AF22-B8C20D82A05A}" type="pres">
      <dgm:prSet presAssocID="{A04B73ED-4DA5-41EB-9F3C-B729E5827026}" presName="txShp" presStyleLbl="node1" presStyleIdx="1" presStyleCnt="3" custScaleX="81233">
        <dgm:presLayoutVars>
          <dgm:bulletEnabled val="1"/>
        </dgm:presLayoutVars>
      </dgm:prSet>
      <dgm:spPr/>
      <dgm:t>
        <a:bodyPr/>
        <a:lstStyle/>
        <a:p>
          <a:pPr rtl="1"/>
          <a:endParaRPr lang="fa-IR"/>
        </a:p>
      </dgm:t>
    </dgm:pt>
    <dgm:pt modelId="{45604659-49A5-4BF3-B005-688A82606CEE}" type="pres">
      <dgm:prSet presAssocID="{5169DA46-15C0-45C7-81DF-FF2D69BE651F}" presName="spacing" presStyleCnt="0"/>
      <dgm:spPr/>
    </dgm:pt>
    <dgm:pt modelId="{FE2A63A0-DF01-458A-B030-87147CAADBCD}" type="pres">
      <dgm:prSet presAssocID="{83CF7197-0723-4E9E-89A5-47926B2AEFD6}" presName="composite" presStyleCnt="0"/>
      <dgm:spPr/>
    </dgm:pt>
    <dgm:pt modelId="{2047918C-E9FD-4B3A-A2F2-D2BA7C66363B}" type="pres">
      <dgm:prSet presAssocID="{83CF7197-0723-4E9E-89A5-47926B2AEFD6}" presName="imgShp" presStyleLbl="fgImgPlace1" presStyleIdx="2" presStyleCnt="3"/>
      <dgm:spPr/>
    </dgm:pt>
    <dgm:pt modelId="{17F663C8-EDC4-4293-9715-E283F7C1EF3E}" type="pres">
      <dgm:prSet presAssocID="{83CF7197-0723-4E9E-89A5-47926B2AEFD6}" presName="txShp" presStyleLbl="node1" presStyleIdx="2" presStyleCnt="3" custScaleX="81233">
        <dgm:presLayoutVars>
          <dgm:bulletEnabled val="1"/>
        </dgm:presLayoutVars>
      </dgm:prSet>
      <dgm:spPr/>
      <dgm:t>
        <a:bodyPr/>
        <a:lstStyle/>
        <a:p>
          <a:pPr rtl="1"/>
          <a:endParaRPr lang="fa-IR"/>
        </a:p>
      </dgm:t>
    </dgm:pt>
  </dgm:ptLst>
  <dgm:cxnLst>
    <dgm:cxn modelId="{B12BCC1E-C915-4F4C-AD7D-F8F74F588BFE}" type="presOf" srcId="{EF78EA83-5AB1-410F-8274-F4909F860948}" destId="{06F3154A-0714-479D-B8E4-4BE04EF4A9F3}" srcOrd="0" destOrd="0" presId="urn:microsoft.com/office/officeart/2005/8/layout/vList3"/>
    <dgm:cxn modelId="{C79984FD-39B9-4701-8DE0-688FFC909C1C}" type="presOf" srcId="{83CF7197-0723-4E9E-89A5-47926B2AEFD6}" destId="{17F663C8-EDC4-4293-9715-E283F7C1EF3E}" srcOrd="0" destOrd="0" presId="urn:microsoft.com/office/officeart/2005/8/layout/vList3"/>
    <dgm:cxn modelId="{0A48D009-FA31-4EEB-B755-21E08F2E8808}" srcId="{EF78EA83-5AB1-410F-8274-F4909F860948}" destId="{F5453C59-7356-4162-AE69-2F866544C89D}" srcOrd="0" destOrd="0" parTransId="{B41417B3-0C6A-45AB-9C48-60607777DB46}" sibTransId="{8F145B02-5043-44CE-B3E5-A034851A1FA8}"/>
    <dgm:cxn modelId="{5D63AA26-9217-4C5A-B4CF-A5387299F52D}" type="presOf" srcId="{F5453C59-7356-4162-AE69-2F866544C89D}" destId="{4A67C4FB-4451-4174-95F7-75DA81AF8005}" srcOrd="0" destOrd="0" presId="urn:microsoft.com/office/officeart/2005/8/layout/vList3"/>
    <dgm:cxn modelId="{D7D1EBFA-9B5D-436B-84AB-A3D56080D7DD}" srcId="{EF78EA83-5AB1-410F-8274-F4909F860948}" destId="{A04B73ED-4DA5-41EB-9F3C-B729E5827026}" srcOrd="1" destOrd="0" parTransId="{0910B8CE-3AE4-4D1A-91A3-C060F35E3A21}" sibTransId="{5169DA46-15C0-45C7-81DF-FF2D69BE651F}"/>
    <dgm:cxn modelId="{55396F40-E94B-45EF-B474-D4EEA1460748}" srcId="{EF78EA83-5AB1-410F-8274-F4909F860948}" destId="{83CF7197-0723-4E9E-89A5-47926B2AEFD6}" srcOrd="2" destOrd="0" parTransId="{C6EC488D-C349-4262-B622-95DBA358AA86}" sibTransId="{419E5B76-34AA-430F-939E-ADFE4621F584}"/>
    <dgm:cxn modelId="{D8CBE93B-B93E-4EB7-8CF7-299569D010D6}" type="presOf" srcId="{A04B73ED-4DA5-41EB-9F3C-B729E5827026}" destId="{60FBDC83-D256-49EB-AF22-B8C20D82A05A}" srcOrd="0" destOrd="0" presId="urn:microsoft.com/office/officeart/2005/8/layout/vList3"/>
    <dgm:cxn modelId="{04DAE345-5E2F-49AD-896E-CAE3D5AC0985}" type="presParOf" srcId="{06F3154A-0714-479D-B8E4-4BE04EF4A9F3}" destId="{8693BAE2-A051-48C0-9160-C2E24C56F087}" srcOrd="0" destOrd="0" presId="urn:microsoft.com/office/officeart/2005/8/layout/vList3"/>
    <dgm:cxn modelId="{3AFB9667-22C5-48CE-AB79-050A1E451857}" type="presParOf" srcId="{8693BAE2-A051-48C0-9160-C2E24C56F087}" destId="{95199D58-9111-4703-BC42-2F467B077D72}" srcOrd="0" destOrd="0" presId="urn:microsoft.com/office/officeart/2005/8/layout/vList3"/>
    <dgm:cxn modelId="{E8F7E8D2-8CE8-4389-B406-1E882ED71FFB}" type="presParOf" srcId="{8693BAE2-A051-48C0-9160-C2E24C56F087}" destId="{4A67C4FB-4451-4174-95F7-75DA81AF8005}" srcOrd="1" destOrd="0" presId="urn:microsoft.com/office/officeart/2005/8/layout/vList3"/>
    <dgm:cxn modelId="{803CBCCE-DFEA-4C95-A7F9-AB34599416E1}" type="presParOf" srcId="{06F3154A-0714-479D-B8E4-4BE04EF4A9F3}" destId="{9D6DA2E5-2ABD-4896-B71E-80B329381172}" srcOrd="1" destOrd="0" presId="urn:microsoft.com/office/officeart/2005/8/layout/vList3"/>
    <dgm:cxn modelId="{2690EE6A-58F1-47F7-9C2C-9F5BD7DBFA7A}" type="presParOf" srcId="{06F3154A-0714-479D-B8E4-4BE04EF4A9F3}" destId="{1D1C954F-8EA3-408C-A9C8-EBF8ED23B91F}" srcOrd="2" destOrd="0" presId="urn:microsoft.com/office/officeart/2005/8/layout/vList3"/>
    <dgm:cxn modelId="{DA2A31FE-5B44-4228-9A64-BD59B0B44A53}" type="presParOf" srcId="{1D1C954F-8EA3-408C-A9C8-EBF8ED23B91F}" destId="{09D9C948-EA06-4B7C-979B-02E85D8C926B}" srcOrd="0" destOrd="0" presId="urn:microsoft.com/office/officeart/2005/8/layout/vList3"/>
    <dgm:cxn modelId="{43305906-C81B-42B9-A7C9-F5C58A04D553}" type="presParOf" srcId="{1D1C954F-8EA3-408C-A9C8-EBF8ED23B91F}" destId="{60FBDC83-D256-49EB-AF22-B8C20D82A05A}" srcOrd="1" destOrd="0" presId="urn:microsoft.com/office/officeart/2005/8/layout/vList3"/>
    <dgm:cxn modelId="{71D5EBFF-5D67-4DCD-ABD6-7C5A14E958E5}" type="presParOf" srcId="{06F3154A-0714-479D-B8E4-4BE04EF4A9F3}" destId="{45604659-49A5-4BF3-B005-688A82606CEE}" srcOrd="3" destOrd="0" presId="urn:microsoft.com/office/officeart/2005/8/layout/vList3"/>
    <dgm:cxn modelId="{937C5A67-B2B0-4C84-AF0B-D5EE55392AE4}" type="presParOf" srcId="{06F3154A-0714-479D-B8E4-4BE04EF4A9F3}" destId="{FE2A63A0-DF01-458A-B030-87147CAADBCD}" srcOrd="4" destOrd="0" presId="urn:microsoft.com/office/officeart/2005/8/layout/vList3"/>
    <dgm:cxn modelId="{10DD78AD-E300-4365-B163-17AFFE28939D}" type="presParOf" srcId="{FE2A63A0-DF01-458A-B030-87147CAADBCD}" destId="{2047918C-E9FD-4B3A-A2F2-D2BA7C66363B}" srcOrd="0" destOrd="0" presId="urn:microsoft.com/office/officeart/2005/8/layout/vList3"/>
    <dgm:cxn modelId="{B3E3CD39-1DE3-4AD1-A686-D063259A6CC2}" type="presParOf" srcId="{FE2A63A0-DF01-458A-B030-87147CAADBCD}" destId="{17F663C8-EDC4-4293-9715-E283F7C1EF3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78EA83-5AB1-410F-8274-F4909F860948}" type="doc">
      <dgm:prSet loTypeId="urn:microsoft.com/office/officeart/2005/8/layout/vList3" loCatId="list" qsTypeId="urn:microsoft.com/office/officeart/2005/8/quickstyle/3d3" qsCatId="3D" csTypeId="urn:microsoft.com/office/officeart/2005/8/colors/accent1_2" csCatId="accent1" phldr="1"/>
      <dgm:spPr/>
      <dgm:t>
        <a:bodyPr/>
        <a:lstStyle/>
        <a:p>
          <a:pPr rtl="1"/>
          <a:endParaRPr lang="fa-IR"/>
        </a:p>
      </dgm:t>
    </dgm:pt>
    <dgm:pt modelId="{F5453C59-7356-4162-AE69-2F866544C89D}">
      <dgm:prSet phldrT="[Text]" custT="1"/>
      <dgm:spPr/>
      <dgm:t>
        <a:bodyPr/>
        <a:lstStyle/>
        <a:p>
          <a:pPr rtl="1"/>
          <a:r>
            <a:rPr lang="fa-IR" sz="5400" b="1" dirty="0" smtClean="0">
              <a:solidFill>
                <a:schemeClr val="tx1"/>
              </a:solidFill>
              <a:cs typeface="B Baran" panose="00000400000000000000" pitchFamily="2" charset="-78"/>
            </a:rPr>
            <a:t>مبلغ</a:t>
          </a:r>
          <a:endParaRPr lang="fa-IR" sz="5400" dirty="0">
            <a:solidFill>
              <a:schemeClr val="tx1"/>
            </a:solidFill>
          </a:endParaRPr>
        </a:p>
      </dgm:t>
    </dgm:pt>
    <dgm:pt modelId="{B41417B3-0C6A-45AB-9C48-60607777DB46}" type="parTrans" cxnId="{0A48D009-FA31-4EEB-B755-21E08F2E8808}">
      <dgm:prSet/>
      <dgm:spPr/>
      <dgm:t>
        <a:bodyPr/>
        <a:lstStyle/>
        <a:p>
          <a:pPr rtl="1"/>
          <a:endParaRPr lang="fa-IR"/>
        </a:p>
      </dgm:t>
    </dgm:pt>
    <dgm:pt modelId="{8F145B02-5043-44CE-B3E5-A034851A1FA8}" type="sibTrans" cxnId="{0A48D009-FA31-4EEB-B755-21E08F2E8808}">
      <dgm:prSet/>
      <dgm:spPr/>
      <dgm:t>
        <a:bodyPr/>
        <a:lstStyle/>
        <a:p>
          <a:pPr rtl="1"/>
          <a:endParaRPr lang="fa-IR"/>
        </a:p>
      </dgm:t>
    </dgm:pt>
    <dgm:pt modelId="{A04B73ED-4DA5-41EB-9F3C-B729E5827026}">
      <dgm:prSet phldrT="[Text]" custT="1"/>
      <dgm:spPr/>
      <dgm:t>
        <a:bodyPr/>
        <a:lstStyle/>
        <a:p>
          <a:pPr rtl="1"/>
          <a:r>
            <a:rPr lang="fa-IR" sz="5400" b="1" dirty="0" smtClean="0">
              <a:solidFill>
                <a:schemeClr val="tx1"/>
              </a:solidFill>
              <a:cs typeface="B Baran" panose="00000400000000000000" pitchFamily="2" charset="-78"/>
            </a:rPr>
            <a:t>محتوا</a:t>
          </a:r>
          <a:endParaRPr lang="fa-IR" sz="5400" dirty="0">
            <a:solidFill>
              <a:schemeClr val="tx1"/>
            </a:solidFill>
          </a:endParaRPr>
        </a:p>
      </dgm:t>
    </dgm:pt>
    <dgm:pt modelId="{0910B8CE-3AE4-4D1A-91A3-C060F35E3A21}" type="parTrans" cxnId="{D7D1EBFA-9B5D-436B-84AB-A3D56080D7DD}">
      <dgm:prSet/>
      <dgm:spPr/>
      <dgm:t>
        <a:bodyPr/>
        <a:lstStyle/>
        <a:p>
          <a:pPr rtl="1"/>
          <a:endParaRPr lang="fa-IR"/>
        </a:p>
      </dgm:t>
    </dgm:pt>
    <dgm:pt modelId="{5169DA46-15C0-45C7-81DF-FF2D69BE651F}" type="sibTrans" cxnId="{D7D1EBFA-9B5D-436B-84AB-A3D56080D7DD}">
      <dgm:prSet/>
      <dgm:spPr/>
      <dgm:t>
        <a:bodyPr/>
        <a:lstStyle/>
        <a:p>
          <a:pPr rtl="1"/>
          <a:endParaRPr lang="fa-IR"/>
        </a:p>
      </dgm:t>
    </dgm:pt>
    <dgm:pt modelId="{83CF7197-0723-4E9E-89A5-47926B2AEFD6}">
      <dgm:prSet phldrT="[Text]" custT="1"/>
      <dgm:spPr/>
      <dgm:t>
        <a:bodyPr/>
        <a:lstStyle/>
        <a:p>
          <a:pPr rtl="1"/>
          <a:r>
            <a:rPr lang="fa-IR" sz="5400" b="1" dirty="0" smtClean="0">
              <a:solidFill>
                <a:schemeClr val="tx1"/>
              </a:solidFill>
              <a:cs typeface="B Baran" panose="00000400000000000000" pitchFamily="2" charset="-78"/>
            </a:rPr>
            <a:t>روش</a:t>
          </a:r>
          <a:endParaRPr lang="fa-IR" sz="5400" dirty="0">
            <a:solidFill>
              <a:schemeClr val="tx1"/>
            </a:solidFill>
          </a:endParaRPr>
        </a:p>
      </dgm:t>
    </dgm:pt>
    <dgm:pt modelId="{C6EC488D-C349-4262-B622-95DBA358AA86}" type="parTrans" cxnId="{55396F40-E94B-45EF-B474-D4EEA1460748}">
      <dgm:prSet/>
      <dgm:spPr/>
      <dgm:t>
        <a:bodyPr/>
        <a:lstStyle/>
        <a:p>
          <a:pPr rtl="1"/>
          <a:endParaRPr lang="fa-IR"/>
        </a:p>
      </dgm:t>
    </dgm:pt>
    <dgm:pt modelId="{419E5B76-34AA-430F-939E-ADFE4621F584}" type="sibTrans" cxnId="{55396F40-E94B-45EF-B474-D4EEA1460748}">
      <dgm:prSet/>
      <dgm:spPr/>
      <dgm:t>
        <a:bodyPr/>
        <a:lstStyle/>
        <a:p>
          <a:pPr rtl="1"/>
          <a:endParaRPr lang="fa-IR"/>
        </a:p>
      </dgm:t>
    </dgm:pt>
    <dgm:pt modelId="{2DED0B2C-C900-45F0-A2D4-327C77706A7F}">
      <dgm:prSet phldrT="[Text]" custT="1"/>
      <dgm:spPr/>
      <dgm:t>
        <a:bodyPr/>
        <a:lstStyle/>
        <a:p>
          <a:pPr rtl="1"/>
          <a:r>
            <a:rPr lang="fa-IR" sz="5400" b="1" dirty="0" smtClean="0">
              <a:solidFill>
                <a:schemeClr val="tx1"/>
              </a:solidFill>
              <a:cs typeface="B Baran" panose="00000400000000000000" pitchFamily="2" charset="-78"/>
            </a:rPr>
            <a:t>مخاطب</a:t>
          </a:r>
          <a:endParaRPr lang="fa-IR" sz="5400" dirty="0">
            <a:solidFill>
              <a:schemeClr val="tx1"/>
            </a:solidFill>
          </a:endParaRPr>
        </a:p>
      </dgm:t>
    </dgm:pt>
    <dgm:pt modelId="{A0171B00-7BDA-4EBF-B8A0-D60B1A82D266}" type="parTrans" cxnId="{53A491A8-8218-4029-832C-BCA5FE7370A0}">
      <dgm:prSet/>
      <dgm:spPr/>
      <dgm:t>
        <a:bodyPr/>
        <a:lstStyle/>
        <a:p>
          <a:pPr rtl="1"/>
          <a:endParaRPr lang="fa-IR"/>
        </a:p>
      </dgm:t>
    </dgm:pt>
    <dgm:pt modelId="{E12416DB-DA98-4DEF-A685-83E7578F4147}" type="sibTrans" cxnId="{53A491A8-8218-4029-832C-BCA5FE7370A0}">
      <dgm:prSet/>
      <dgm:spPr/>
      <dgm:t>
        <a:bodyPr/>
        <a:lstStyle/>
        <a:p>
          <a:pPr rtl="1"/>
          <a:endParaRPr lang="fa-IR"/>
        </a:p>
      </dgm:t>
    </dgm:pt>
    <dgm:pt modelId="{06F3154A-0714-479D-B8E4-4BE04EF4A9F3}" type="pres">
      <dgm:prSet presAssocID="{EF78EA83-5AB1-410F-8274-F4909F860948}" presName="linearFlow" presStyleCnt="0">
        <dgm:presLayoutVars>
          <dgm:dir val="rev"/>
          <dgm:resizeHandles val="exact"/>
        </dgm:presLayoutVars>
      </dgm:prSet>
      <dgm:spPr/>
      <dgm:t>
        <a:bodyPr/>
        <a:lstStyle/>
        <a:p>
          <a:pPr rtl="1"/>
          <a:endParaRPr lang="fa-IR"/>
        </a:p>
      </dgm:t>
    </dgm:pt>
    <dgm:pt modelId="{8693BAE2-A051-48C0-9160-C2E24C56F087}" type="pres">
      <dgm:prSet presAssocID="{F5453C59-7356-4162-AE69-2F866544C89D}" presName="composite" presStyleCnt="0"/>
      <dgm:spPr/>
    </dgm:pt>
    <dgm:pt modelId="{95199D58-9111-4703-BC42-2F467B077D72}" type="pres">
      <dgm:prSet presAssocID="{F5453C59-7356-4162-AE69-2F866544C89D}" presName="imgShp" presStyleLbl="fgImgPlace1" presStyleIdx="0" presStyleCnt="4"/>
      <dgm:spPr/>
    </dgm:pt>
    <dgm:pt modelId="{4A67C4FB-4451-4174-95F7-75DA81AF8005}" type="pres">
      <dgm:prSet presAssocID="{F5453C59-7356-4162-AE69-2F866544C89D}" presName="txShp" presStyleLbl="node1" presStyleIdx="0" presStyleCnt="4">
        <dgm:presLayoutVars>
          <dgm:bulletEnabled val="1"/>
        </dgm:presLayoutVars>
      </dgm:prSet>
      <dgm:spPr/>
      <dgm:t>
        <a:bodyPr/>
        <a:lstStyle/>
        <a:p>
          <a:pPr rtl="1"/>
          <a:endParaRPr lang="fa-IR"/>
        </a:p>
      </dgm:t>
    </dgm:pt>
    <dgm:pt modelId="{9D6DA2E5-2ABD-4896-B71E-80B329381172}" type="pres">
      <dgm:prSet presAssocID="{8F145B02-5043-44CE-B3E5-A034851A1FA8}" presName="spacing" presStyleCnt="0"/>
      <dgm:spPr/>
    </dgm:pt>
    <dgm:pt modelId="{1D1C954F-8EA3-408C-A9C8-EBF8ED23B91F}" type="pres">
      <dgm:prSet presAssocID="{A04B73ED-4DA5-41EB-9F3C-B729E5827026}" presName="composite" presStyleCnt="0"/>
      <dgm:spPr/>
    </dgm:pt>
    <dgm:pt modelId="{09D9C948-EA06-4B7C-979B-02E85D8C926B}" type="pres">
      <dgm:prSet presAssocID="{A04B73ED-4DA5-41EB-9F3C-B729E5827026}" presName="imgShp" presStyleLbl="fgImgPlace1" presStyleIdx="1" presStyleCnt="4"/>
      <dgm:spPr/>
    </dgm:pt>
    <dgm:pt modelId="{60FBDC83-D256-49EB-AF22-B8C20D82A05A}" type="pres">
      <dgm:prSet presAssocID="{A04B73ED-4DA5-41EB-9F3C-B729E5827026}" presName="txShp" presStyleLbl="node1" presStyleIdx="1" presStyleCnt="4">
        <dgm:presLayoutVars>
          <dgm:bulletEnabled val="1"/>
        </dgm:presLayoutVars>
      </dgm:prSet>
      <dgm:spPr/>
      <dgm:t>
        <a:bodyPr/>
        <a:lstStyle/>
        <a:p>
          <a:pPr rtl="1"/>
          <a:endParaRPr lang="fa-IR"/>
        </a:p>
      </dgm:t>
    </dgm:pt>
    <dgm:pt modelId="{45604659-49A5-4BF3-B005-688A82606CEE}" type="pres">
      <dgm:prSet presAssocID="{5169DA46-15C0-45C7-81DF-FF2D69BE651F}" presName="spacing" presStyleCnt="0"/>
      <dgm:spPr/>
    </dgm:pt>
    <dgm:pt modelId="{FE2A63A0-DF01-458A-B030-87147CAADBCD}" type="pres">
      <dgm:prSet presAssocID="{83CF7197-0723-4E9E-89A5-47926B2AEFD6}" presName="composite" presStyleCnt="0"/>
      <dgm:spPr/>
    </dgm:pt>
    <dgm:pt modelId="{2047918C-E9FD-4B3A-A2F2-D2BA7C66363B}" type="pres">
      <dgm:prSet presAssocID="{83CF7197-0723-4E9E-89A5-47926B2AEFD6}" presName="imgShp" presStyleLbl="fgImgPlace1" presStyleIdx="2" presStyleCnt="4"/>
      <dgm:spPr/>
    </dgm:pt>
    <dgm:pt modelId="{17F663C8-EDC4-4293-9715-E283F7C1EF3E}" type="pres">
      <dgm:prSet presAssocID="{83CF7197-0723-4E9E-89A5-47926B2AEFD6}" presName="txShp" presStyleLbl="node1" presStyleIdx="2" presStyleCnt="4">
        <dgm:presLayoutVars>
          <dgm:bulletEnabled val="1"/>
        </dgm:presLayoutVars>
      </dgm:prSet>
      <dgm:spPr/>
      <dgm:t>
        <a:bodyPr/>
        <a:lstStyle/>
        <a:p>
          <a:pPr rtl="1"/>
          <a:endParaRPr lang="fa-IR"/>
        </a:p>
      </dgm:t>
    </dgm:pt>
    <dgm:pt modelId="{14831644-D4C5-4B89-BAAD-3D59E6619A23}" type="pres">
      <dgm:prSet presAssocID="{419E5B76-34AA-430F-939E-ADFE4621F584}" presName="spacing" presStyleCnt="0"/>
      <dgm:spPr/>
    </dgm:pt>
    <dgm:pt modelId="{B0C902D9-53AE-4ACC-917E-7C8026BC4542}" type="pres">
      <dgm:prSet presAssocID="{2DED0B2C-C900-45F0-A2D4-327C77706A7F}" presName="composite" presStyleCnt="0"/>
      <dgm:spPr/>
    </dgm:pt>
    <dgm:pt modelId="{CF199681-3678-46BB-935C-284DBBA1D41A}" type="pres">
      <dgm:prSet presAssocID="{2DED0B2C-C900-45F0-A2D4-327C77706A7F}" presName="imgShp" presStyleLbl="fgImgPlace1" presStyleIdx="3" presStyleCnt="4"/>
      <dgm:spPr/>
    </dgm:pt>
    <dgm:pt modelId="{266AA6D3-38CB-4AF6-84E0-A16F8282B389}" type="pres">
      <dgm:prSet presAssocID="{2DED0B2C-C900-45F0-A2D4-327C77706A7F}" presName="txShp" presStyleLbl="node1" presStyleIdx="3" presStyleCnt="4">
        <dgm:presLayoutVars>
          <dgm:bulletEnabled val="1"/>
        </dgm:presLayoutVars>
      </dgm:prSet>
      <dgm:spPr/>
      <dgm:t>
        <a:bodyPr/>
        <a:lstStyle/>
        <a:p>
          <a:pPr rtl="1"/>
          <a:endParaRPr lang="fa-IR"/>
        </a:p>
      </dgm:t>
    </dgm:pt>
  </dgm:ptLst>
  <dgm:cxnLst>
    <dgm:cxn modelId="{2D6FB94C-8CB5-4E1D-949A-1DC65937480E}" type="presOf" srcId="{2DED0B2C-C900-45F0-A2D4-327C77706A7F}" destId="{266AA6D3-38CB-4AF6-84E0-A16F8282B389}" srcOrd="0" destOrd="0" presId="urn:microsoft.com/office/officeart/2005/8/layout/vList3"/>
    <dgm:cxn modelId="{8C49AE71-42D8-4247-A7D8-DBD7AFC9C137}" type="presOf" srcId="{F5453C59-7356-4162-AE69-2F866544C89D}" destId="{4A67C4FB-4451-4174-95F7-75DA81AF8005}" srcOrd="0" destOrd="0" presId="urn:microsoft.com/office/officeart/2005/8/layout/vList3"/>
    <dgm:cxn modelId="{D7D1EBFA-9B5D-436B-84AB-A3D56080D7DD}" srcId="{EF78EA83-5AB1-410F-8274-F4909F860948}" destId="{A04B73ED-4DA5-41EB-9F3C-B729E5827026}" srcOrd="1" destOrd="0" parTransId="{0910B8CE-3AE4-4D1A-91A3-C060F35E3A21}" sibTransId="{5169DA46-15C0-45C7-81DF-FF2D69BE651F}"/>
    <dgm:cxn modelId="{0A48D009-FA31-4EEB-B755-21E08F2E8808}" srcId="{EF78EA83-5AB1-410F-8274-F4909F860948}" destId="{F5453C59-7356-4162-AE69-2F866544C89D}" srcOrd="0" destOrd="0" parTransId="{B41417B3-0C6A-45AB-9C48-60607777DB46}" sibTransId="{8F145B02-5043-44CE-B3E5-A034851A1FA8}"/>
    <dgm:cxn modelId="{23568E51-E05B-4A8B-9D86-ACDE8BCD1194}" type="presOf" srcId="{EF78EA83-5AB1-410F-8274-F4909F860948}" destId="{06F3154A-0714-479D-B8E4-4BE04EF4A9F3}" srcOrd="0" destOrd="0" presId="urn:microsoft.com/office/officeart/2005/8/layout/vList3"/>
    <dgm:cxn modelId="{55396F40-E94B-45EF-B474-D4EEA1460748}" srcId="{EF78EA83-5AB1-410F-8274-F4909F860948}" destId="{83CF7197-0723-4E9E-89A5-47926B2AEFD6}" srcOrd="2" destOrd="0" parTransId="{C6EC488D-C349-4262-B622-95DBA358AA86}" sibTransId="{419E5B76-34AA-430F-939E-ADFE4621F584}"/>
    <dgm:cxn modelId="{CD5FAFBA-FD95-41D7-8088-6997D6A7C593}" type="presOf" srcId="{A04B73ED-4DA5-41EB-9F3C-B729E5827026}" destId="{60FBDC83-D256-49EB-AF22-B8C20D82A05A}" srcOrd="0" destOrd="0" presId="urn:microsoft.com/office/officeart/2005/8/layout/vList3"/>
    <dgm:cxn modelId="{A5707573-83EC-4932-A4F1-C286D3EFD169}" type="presOf" srcId="{83CF7197-0723-4E9E-89A5-47926B2AEFD6}" destId="{17F663C8-EDC4-4293-9715-E283F7C1EF3E}" srcOrd="0" destOrd="0" presId="urn:microsoft.com/office/officeart/2005/8/layout/vList3"/>
    <dgm:cxn modelId="{53A491A8-8218-4029-832C-BCA5FE7370A0}" srcId="{EF78EA83-5AB1-410F-8274-F4909F860948}" destId="{2DED0B2C-C900-45F0-A2D4-327C77706A7F}" srcOrd="3" destOrd="0" parTransId="{A0171B00-7BDA-4EBF-B8A0-D60B1A82D266}" sibTransId="{E12416DB-DA98-4DEF-A685-83E7578F4147}"/>
    <dgm:cxn modelId="{5DD6BA17-AA19-4E03-A490-E5D301353542}" type="presParOf" srcId="{06F3154A-0714-479D-B8E4-4BE04EF4A9F3}" destId="{8693BAE2-A051-48C0-9160-C2E24C56F087}" srcOrd="0" destOrd="0" presId="urn:microsoft.com/office/officeart/2005/8/layout/vList3"/>
    <dgm:cxn modelId="{B3962911-E46E-4C65-AC34-6AD8E7CDCCDA}" type="presParOf" srcId="{8693BAE2-A051-48C0-9160-C2E24C56F087}" destId="{95199D58-9111-4703-BC42-2F467B077D72}" srcOrd="0" destOrd="0" presId="urn:microsoft.com/office/officeart/2005/8/layout/vList3"/>
    <dgm:cxn modelId="{FCE06DA3-D464-4E82-ABF9-6A6CE7B6BE23}" type="presParOf" srcId="{8693BAE2-A051-48C0-9160-C2E24C56F087}" destId="{4A67C4FB-4451-4174-95F7-75DA81AF8005}" srcOrd="1" destOrd="0" presId="urn:microsoft.com/office/officeart/2005/8/layout/vList3"/>
    <dgm:cxn modelId="{006456FF-1CBE-44DD-8895-31F0427A918C}" type="presParOf" srcId="{06F3154A-0714-479D-B8E4-4BE04EF4A9F3}" destId="{9D6DA2E5-2ABD-4896-B71E-80B329381172}" srcOrd="1" destOrd="0" presId="urn:microsoft.com/office/officeart/2005/8/layout/vList3"/>
    <dgm:cxn modelId="{455D6F4D-3020-4F7C-9249-C77E37F81F00}" type="presParOf" srcId="{06F3154A-0714-479D-B8E4-4BE04EF4A9F3}" destId="{1D1C954F-8EA3-408C-A9C8-EBF8ED23B91F}" srcOrd="2" destOrd="0" presId="urn:microsoft.com/office/officeart/2005/8/layout/vList3"/>
    <dgm:cxn modelId="{43360E3E-2432-4C6B-82B2-2DF2B849B807}" type="presParOf" srcId="{1D1C954F-8EA3-408C-A9C8-EBF8ED23B91F}" destId="{09D9C948-EA06-4B7C-979B-02E85D8C926B}" srcOrd="0" destOrd="0" presId="urn:microsoft.com/office/officeart/2005/8/layout/vList3"/>
    <dgm:cxn modelId="{F93F54FB-B360-4EC3-BEFD-22C4D55A1E3B}" type="presParOf" srcId="{1D1C954F-8EA3-408C-A9C8-EBF8ED23B91F}" destId="{60FBDC83-D256-49EB-AF22-B8C20D82A05A}" srcOrd="1" destOrd="0" presId="urn:microsoft.com/office/officeart/2005/8/layout/vList3"/>
    <dgm:cxn modelId="{B3EC9B70-13AE-4706-BF16-7CBE82F812C2}" type="presParOf" srcId="{06F3154A-0714-479D-B8E4-4BE04EF4A9F3}" destId="{45604659-49A5-4BF3-B005-688A82606CEE}" srcOrd="3" destOrd="0" presId="urn:microsoft.com/office/officeart/2005/8/layout/vList3"/>
    <dgm:cxn modelId="{F7D3F5B7-BA87-4597-8AE7-BA4F03405B56}" type="presParOf" srcId="{06F3154A-0714-479D-B8E4-4BE04EF4A9F3}" destId="{FE2A63A0-DF01-458A-B030-87147CAADBCD}" srcOrd="4" destOrd="0" presId="urn:microsoft.com/office/officeart/2005/8/layout/vList3"/>
    <dgm:cxn modelId="{201B50D9-8CBE-4CCA-BACA-6F08B5239073}" type="presParOf" srcId="{FE2A63A0-DF01-458A-B030-87147CAADBCD}" destId="{2047918C-E9FD-4B3A-A2F2-D2BA7C66363B}" srcOrd="0" destOrd="0" presId="urn:microsoft.com/office/officeart/2005/8/layout/vList3"/>
    <dgm:cxn modelId="{18A98DA6-2A60-48BC-A7EA-62A4FC475F4C}" type="presParOf" srcId="{FE2A63A0-DF01-458A-B030-87147CAADBCD}" destId="{17F663C8-EDC4-4293-9715-E283F7C1EF3E}" srcOrd="1" destOrd="0" presId="urn:microsoft.com/office/officeart/2005/8/layout/vList3"/>
    <dgm:cxn modelId="{EC758415-C6C0-43FA-A591-427D3DD86026}" type="presParOf" srcId="{06F3154A-0714-479D-B8E4-4BE04EF4A9F3}" destId="{14831644-D4C5-4B89-BAAD-3D59E6619A23}" srcOrd="5" destOrd="0" presId="urn:microsoft.com/office/officeart/2005/8/layout/vList3"/>
    <dgm:cxn modelId="{513A718C-066F-495D-82DC-C08AB48E5DD9}" type="presParOf" srcId="{06F3154A-0714-479D-B8E4-4BE04EF4A9F3}" destId="{B0C902D9-53AE-4ACC-917E-7C8026BC4542}" srcOrd="6" destOrd="0" presId="urn:microsoft.com/office/officeart/2005/8/layout/vList3"/>
    <dgm:cxn modelId="{FA81CF04-EBB3-4E57-8160-DFA227B18638}" type="presParOf" srcId="{B0C902D9-53AE-4ACC-917E-7C8026BC4542}" destId="{CF199681-3678-46BB-935C-284DBBA1D41A}" srcOrd="0" destOrd="0" presId="urn:microsoft.com/office/officeart/2005/8/layout/vList3"/>
    <dgm:cxn modelId="{FD784A44-02B2-484A-BC00-516961F61998}" type="presParOf" srcId="{B0C902D9-53AE-4ACC-917E-7C8026BC4542}" destId="{266AA6D3-38CB-4AF6-84E0-A16F8282B38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7C4FB-4451-4174-95F7-75DA81AF8005}">
      <dsp:nvSpPr>
        <dsp:cNvPr id="0" name=""/>
        <dsp:cNvSpPr/>
      </dsp:nvSpPr>
      <dsp:spPr>
        <a:xfrm>
          <a:off x="1974346" y="3169"/>
          <a:ext cx="6328841" cy="1414299"/>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6720" tIns="228600" rIns="623667" bIns="228600" numCol="1" spcCol="1270" anchor="ctr" anchorCtr="0">
          <a:noAutofit/>
        </a:bodyPr>
        <a:lstStyle/>
        <a:p>
          <a:pPr lvl="0" algn="ctr" defTabSz="2667000" rtl="1">
            <a:lnSpc>
              <a:spcPct val="90000"/>
            </a:lnSpc>
            <a:spcBef>
              <a:spcPct val="0"/>
            </a:spcBef>
            <a:spcAft>
              <a:spcPct val="35000"/>
            </a:spcAft>
          </a:pPr>
          <a:r>
            <a:rPr lang="fa-IR" sz="6000" b="1" kern="1200" dirty="0" smtClean="0">
              <a:solidFill>
                <a:schemeClr val="tx1"/>
              </a:solidFill>
              <a:effectLst>
                <a:outerShdw blurRad="38100" dist="38100" dir="2700000" algn="tl">
                  <a:srgbClr val="000000">
                    <a:alpha val="43137"/>
                  </a:srgbClr>
                </a:outerShdw>
              </a:effectLst>
              <a:cs typeface="B Badr" panose="00000400000000000000" pitchFamily="2" charset="-78"/>
            </a:rPr>
            <a:t>رکن </a:t>
          </a:r>
          <a:r>
            <a:rPr lang="fa-IR" sz="6000" b="1" kern="1200" dirty="0" smtClean="0">
              <a:solidFill>
                <a:schemeClr val="tx1"/>
              </a:solidFill>
              <a:effectLst>
                <a:outerShdw blurRad="38100" dist="38100" dir="2700000" algn="tl">
                  <a:srgbClr val="000000">
                    <a:alpha val="43137"/>
                  </a:srgbClr>
                </a:outerShdw>
              </a:effectLst>
              <a:cs typeface="B Badr" panose="00000400000000000000" pitchFamily="2" charset="-78"/>
            </a:rPr>
            <a:t>اصلی در تبلیغ</a:t>
          </a:r>
          <a:endParaRPr lang="fa-IR" sz="6000" kern="1200" dirty="0">
            <a:solidFill>
              <a:schemeClr val="tx1"/>
            </a:solidFill>
          </a:endParaRPr>
        </a:p>
      </dsp:txBody>
      <dsp:txXfrm>
        <a:off x="1974346" y="3169"/>
        <a:ext cx="5975266" cy="1414299"/>
      </dsp:txXfrm>
    </dsp:sp>
    <dsp:sp modelId="{95199D58-9111-4703-BC42-2F467B077D72}">
      <dsp:nvSpPr>
        <dsp:cNvPr id="0" name=""/>
        <dsp:cNvSpPr/>
      </dsp:nvSpPr>
      <dsp:spPr>
        <a:xfrm>
          <a:off x="8327104" y="3169"/>
          <a:ext cx="1414299" cy="1414299"/>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0FBDC83-D256-49EB-AF22-B8C20D82A05A}">
      <dsp:nvSpPr>
        <dsp:cNvPr id="0" name=""/>
        <dsp:cNvSpPr/>
      </dsp:nvSpPr>
      <dsp:spPr>
        <a:xfrm>
          <a:off x="1974346" y="1839647"/>
          <a:ext cx="6328841" cy="1414299"/>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6720" tIns="228600" rIns="623667" bIns="228600" numCol="1" spcCol="1270" anchor="ctr" anchorCtr="0">
          <a:noAutofit/>
        </a:bodyPr>
        <a:lstStyle/>
        <a:p>
          <a:pPr lvl="0" algn="ctr" defTabSz="2667000" rtl="1">
            <a:lnSpc>
              <a:spcPct val="90000"/>
            </a:lnSpc>
            <a:spcBef>
              <a:spcPct val="0"/>
            </a:spcBef>
            <a:spcAft>
              <a:spcPct val="35000"/>
            </a:spcAft>
          </a:pPr>
          <a:r>
            <a:rPr lang="fa-IR" sz="6000" b="1" kern="1200" dirty="0" smtClean="0">
              <a:solidFill>
                <a:schemeClr val="tx1"/>
              </a:solidFill>
              <a:effectLst>
                <a:outerShdw blurRad="38100" dist="38100" dir="2700000" algn="tl">
                  <a:srgbClr val="000000">
                    <a:alpha val="43137"/>
                  </a:srgbClr>
                </a:outerShdw>
              </a:effectLst>
              <a:cs typeface="B Badr" panose="00000400000000000000" pitchFamily="2" charset="-78"/>
            </a:rPr>
            <a:t>تصمیم گیرنده نهایی</a:t>
          </a:r>
          <a:endParaRPr lang="fa-IR" sz="6000" kern="1200" dirty="0">
            <a:solidFill>
              <a:schemeClr val="tx1"/>
            </a:solidFill>
          </a:endParaRPr>
        </a:p>
      </dsp:txBody>
      <dsp:txXfrm>
        <a:off x="1974346" y="1839647"/>
        <a:ext cx="5975266" cy="1414299"/>
      </dsp:txXfrm>
    </dsp:sp>
    <dsp:sp modelId="{09D9C948-EA06-4B7C-979B-02E85D8C926B}">
      <dsp:nvSpPr>
        <dsp:cNvPr id="0" name=""/>
        <dsp:cNvSpPr/>
      </dsp:nvSpPr>
      <dsp:spPr>
        <a:xfrm>
          <a:off x="8327104" y="1839647"/>
          <a:ext cx="1414299" cy="1414299"/>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7F663C8-EDC4-4293-9715-E283F7C1EF3E}">
      <dsp:nvSpPr>
        <dsp:cNvPr id="0" name=""/>
        <dsp:cNvSpPr/>
      </dsp:nvSpPr>
      <dsp:spPr>
        <a:xfrm>
          <a:off x="1974346" y="3676125"/>
          <a:ext cx="6328841" cy="1414299"/>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26720" tIns="228600" rIns="623667" bIns="228600" numCol="1" spcCol="1270" anchor="ctr" anchorCtr="0">
          <a:noAutofit/>
        </a:bodyPr>
        <a:lstStyle/>
        <a:p>
          <a:pPr lvl="0" algn="ctr" defTabSz="2667000" rtl="1">
            <a:lnSpc>
              <a:spcPct val="90000"/>
            </a:lnSpc>
            <a:spcBef>
              <a:spcPct val="0"/>
            </a:spcBef>
            <a:spcAft>
              <a:spcPct val="35000"/>
            </a:spcAft>
          </a:pPr>
          <a:r>
            <a:rPr lang="fa-IR" sz="6000" b="1" kern="1200" dirty="0" smtClean="0">
              <a:solidFill>
                <a:schemeClr val="tx1"/>
              </a:solidFill>
              <a:effectLst>
                <a:outerShdw blurRad="38100" dist="38100" dir="2700000" algn="tl">
                  <a:srgbClr val="000000">
                    <a:alpha val="43137"/>
                  </a:srgbClr>
                </a:outerShdw>
              </a:effectLst>
              <a:cs typeface="B Badr" panose="00000400000000000000" pitchFamily="2" charset="-78"/>
            </a:rPr>
            <a:t>پذیرنده پیام</a:t>
          </a:r>
          <a:endParaRPr lang="fa-IR" sz="6000" kern="1200" dirty="0">
            <a:solidFill>
              <a:schemeClr val="tx1"/>
            </a:solidFill>
          </a:endParaRPr>
        </a:p>
      </dsp:txBody>
      <dsp:txXfrm>
        <a:off x="1974346" y="3676125"/>
        <a:ext cx="5975266" cy="1414299"/>
      </dsp:txXfrm>
    </dsp:sp>
    <dsp:sp modelId="{2047918C-E9FD-4B3A-A2F2-D2BA7C66363B}">
      <dsp:nvSpPr>
        <dsp:cNvPr id="0" name=""/>
        <dsp:cNvSpPr/>
      </dsp:nvSpPr>
      <dsp:spPr>
        <a:xfrm>
          <a:off x="8327104" y="3676125"/>
          <a:ext cx="1414299" cy="1414299"/>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7C4FB-4451-4174-95F7-75DA81AF8005}">
      <dsp:nvSpPr>
        <dsp:cNvPr id="0" name=""/>
        <dsp:cNvSpPr/>
      </dsp:nvSpPr>
      <dsp:spPr>
        <a:xfrm>
          <a:off x="683347" y="3974"/>
          <a:ext cx="3744077" cy="1038836"/>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4048" tIns="205740" rIns="458098" bIns="205740" numCol="1" spcCol="1270" anchor="ctr" anchorCtr="0">
          <a:noAutofit/>
        </a:bodyPr>
        <a:lstStyle/>
        <a:p>
          <a:pPr lvl="0" algn="ctr" defTabSz="2400300" rtl="1">
            <a:lnSpc>
              <a:spcPct val="90000"/>
            </a:lnSpc>
            <a:spcBef>
              <a:spcPct val="0"/>
            </a:spcBef>
            <a:spcAft>
              <a:spcPct val="35000"/>
            </a:spcAft>
          </a:pPr>
          <a:r>
            <a:rPr lang="fa-IR" sz="5400" b="1" kern="1200" dirty="0" smtClean="0">
              <a:solidFill>
                <a:schemeClr val="tx1"/>
              </a:solidFill>
              <a:cs typeface="B Baran" panose="00000400000000000000" pitchFamily="2" charset="-78"/>
            </a:rPr>
            <a:t>مبلغ</a:t>
          </a:r>
          <a:endParaRPr lang="fa-IR" sz="5400" kern="1200" dirty="0">
            <a:solidFill>
              <a:schemeClr val="tx1"/>
            </a:solidFill>
          </a:endParaRPr>
        </a:p>
      </dsp:txBody>
      <dsp:txXfrm>
        <a:off x="683347" y="3974"/>
        <a:ext cx="3484368" cy="1038836"/>
      </dsp:txXfrm>
    </dsp:sp>
    <dsp:sp modelId="{95199D58-9111-4703-BC42-2F467B077D72}">
      <dsp:nvSpPr>
        <dsp:cNvPr id="0" name=""/>
        <dsp:cNvSpPr/>
      </dsp:nvSpPr>
      <dsp:spPr>
        <a:xfrm>
          <a:off x="3908006" y="3974"/>
          <a:ext cx="1038836" cy="1038836"/>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60FBDC83-D256-49EB-AF22-B8C20D82A05A}">
      <dsp:nvSpPr>
        <dsp:cNvPr id="0" name=""/>
        <dsp:cNvSpPr/>
      </dsp:nvSpPr>
      <dsp:spPr>
        <a:xfrm>
          <a:off x="683347" y="1352910"/>
          <a:ext cx="3744077" cy="1038836"/>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4048" tIns="205740" rIns="458098" bIns="205740" numCol="1" spcCol="1270" anchor="ctr" anchorCtr="0">
          <a:noAutofit/>
        </a:bodyPr>
        <a:lstStyle/>
        <a:p>
          <a:pPr lvl="0" algn="ctr" defTabSz="2400300" rtl="1">
            <a:lnSpc>
              <a:spcPct val="90000"/>
            </a:lnSpc>
            <a:spcBef>
              <a:spcPct val="0"/>
            </a:spcBef>
            <a:spcAft>
              <a:spcPct val="35000"/>
            </a:spcAft>
          </a:pPr>
          <a:r>
            <a:rPr lang="fa-IR" sz="5400" b="1" kern="1200" dirty="0" smtClean="0">
              <a:solidFill>
                <a:schemeClr val="tx1"/>
              </a:solidFill>
              <a:cs typeface="B Baran" panose="00000400000000000000" pitchFamily="2" charset="-78"/>
            </a:rPr>
            <a:t>محتوا</a:t>
          </a:r>
          <a:endParaRPr lang="fa-IR" sz="5400" kern="1200" dirty="0">
            <a:solidFill>
              <a:schemeClr val="tx1"/>
            </a:solidFill>
          </a:endParaRPr>
        </a:p>
      </dsp:txBody>
      <dsp:txXfrm>
        <a:off x="683347" y="1352910"/>
        <a:ext cx="3484368" cy="1038836"/>
      </dsp:txXfrm>
    </dsp:sp>
    <dsp:sp modelId="{09D9C948-EA06-4B7C-979B-02E85D8C926B}">
      <dsp:nvSpPr>
        <dsp:cNvPr id="0" name=""/>
        <dsp:cNvSpPr/>
      </dsp:nvSpPr>
      <dsp:spPr>
        <a:xfrm>
          <a:off x="3908006" y="1352910"/>
          <a:ext cx="1038836" cy="1038836"/>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17F663C8-EDC4-4293-9715-E283F7C1EF3E}">
      <dsp:nvSpPr>
        <dsp:cNvPr id="0" name=""/>
        <dsp:cNvSpPr/>
      </dsp:nvSpPr>
      <dsp:spPr>
        <a:xfrm>
          <a:off x="683347" y="2701847"/>
          <a:ext cx="3744077" cy="1038836"/>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4048" tIns="205740" rIns="458098" bIns="205740" numCol="1" spcCol="1270" anchor="ctr" anchorCtr="0">
          <a:noAutofit/>
        </a:bodyPr>
        <a:lstStyle/>
        <a:p>
          <a:pPr lvl="0" algn="ctr" defTabSz="2400300" rtl="1">
            <a:lnSpc>
              <a:spcPct val="90000"/>
            </a:lnSpc>
            <a:spcBef>
              <a:spcPct val="0"/>
            </a:spcBef>
            <a:spcAft>
              <a:spcPct val="35000"/>
            </a:spcAft>
          </a:pPr>
          <a:r>
            <a:rPr lang="fa-IR" sz="5400" b="1" kern="1200" dirty="0" smtClean="0">
              <a:solidFill>
                <a:schemeClr val="tx1"/>
              </a:solidFill>
              <a:cs typeface="B Baran" panose="00000400000000000000" pitchFamily="2" charset="-78"/>
            </a:rPr>
            <a:t>روش</a:t>
          </a:r>
          <a:endParaRPr lang="fa-IR" sz="5400" kern="1200" dirty="0">
            <a:solidFill>
              <a:schemeClr val="tx1"/>
            </a:solidFill>
          </a:endParaRPr>
        </a:p>
      </dsp:txBody>
      <dsp:txXfrm>
        <a:off x="683347" y="2701847"/>
        <a:ext cx="3484368" cy="1038836"/>
      </dsp:txXfrm>
    </dsp:sp>
    <dsp:sp modelId="{2047918C-E9FD-4B3A-A2F2-D2BA7C66363B}">
      <dsp:nvSpPr>
        <dsp:cNvPr id="0" name=""/>
        <dsp:cNvSpPr/>
      </dsp:nvSpPr>
      <dsp:spPr>
        <a:xfrm>
          <a:off x="3908006" y="2701847"/>
          <a:ext cx="1038836" cy="1038836"/>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 modelId="{266AA6D3-38CB-4AF6-84E0-A16F8282B389}">
      <dsp:nvSpPr>
        <dsp:cNvPr id="0" name=""/>
        <dsp:cNvSpPr/>
      </dsp:nvSpPr>
      <dsp:spPr>
        <a:xfrm>
          <a:off x="683347" y="4050783"/>
          <a:ext cx="3744077" cy="1038836"/>
        </a:xfrm>
        <a:prstGeom prst="homePlate">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4048" tIns="205740" rIns="458098" bIns="205740" numCol="1" spcCol="1270" anchor="ctr" anchorCtr="0">
          <a:noAutofit/>
        </a:bodyPr>
        <a:lstStyle/>
        <a:p>
          <a:pPr lvl="0" algn="ctr" defTabSz="2400300" rtl="1">
            <a:lnSpc>
              <a:spcPct val="90000"/>
            </a:lnSpc>
            <a:spcBef>
              <a:spcPct val="0"/>
            </a:spcBef>
            <a:spcAft>
              <a:spcPct val="35000"/>
            </a:spcAft>
          </a:pPr>
          <a:r>
            <a:rPr lang="fa-IR" sz="5400" b="1" kern="1200" dirty="0" smtClean="0">
              <a:solidFill>
                <a:schemeClr val="tx1"/>
              </a:solidFill>
              <a:cs typeface="B Baran" panose="00000400000000000000" pitchFamily="2" charset="-78"/>
            </a:rPr>
            <a:t>مخاطب</a:t>
          </a:r>
          <a:endParaRPr lang="fa-IR" sz="5400" kern="1200" dirty="0">
            <a:solidFill>
              <a:schemeClr val="tx1"/>
            </a:solidFill>
          </a:endParaRPr>
        </a:p>
      </dsp:txBody>
      <dsp:txXfrm>
        <a:off x="683347" y="4050783"/>
        <a:ext cx="3484368" cy="1038836"/>
      </dsp:txXfrm>
    </dsp:sp>
    <dsp:sp modelId="{CF199681-3678-46BB-935C-284DBBA1D41A}">
      <dsp:nvSpPr>
        <dsp:cNvPr id="0" name=""/>
        <dsp:cNvSpPr/>
      </dsp:nvSpPr>
      <dsp:spPr>
        <a:xfrm>
          <a:off x="3908006" y="4050783"/>
          <a:ext cx="1038836" cy="1038836"/>
        </a:xfrm>
        <a:prstGeom prst="ellipse">
          <a:avLst/>
        </a:prstGeom>
        <a:solidFill>
          <a:schemeClr val="accent1">
            <a:tint val="5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393E8-4DD4-497F-97D6-5D36C0CBB9B3}" type="datetimeFigureOut">
              <a:rPr lang="en-US" smtClean="0"/>
              <a:t>3/9/2023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D2DBA-4966-41EF-A43A-C0A988B6182A}" type="slidenum">
              <a:rPr lang="en-US" smtClean="0"/>
              <a:t>‹#›</a:t>
            </a:fld>
            <a:endParaRPr lang="en-US"/>
          </a:p>
        </p:txBody>
      </p:sp>
    </p:spTree>
    <p:extLst>
      <p:ext uri="{BB962C8B-B14F-4D97-AF65-F5344CB8AC3E}">
        <p14:creationId xmlns:p14="http://schemas.microsoft.com/office/powerpoint/2010/main" val="1812252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BD2DBA-4966-41EF-A43A-C0A988B6182A}" type="slidenum">
              <a:rPr lang="en-US" smtClean="0"/>
              <a:t>5</a:t>
            </a:fld>
            <a:endParaRPr lang="en-US"/>
          </a:p>
        </p:txBody>
      </p:sp>
    </p:spTree>
    <p:extLst>
      <p:ext uri="{BB962C8B-B14F-4D97-AF65-F5344CB8AC3E}">
        <p14:creationId xmlns:p14="http://schemas.microsoft.com/office/powerpoint/2010/main" val="307708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sz="1200" dirty="0" smtClean="0">
                <a:cs typeface="B Baran" panose="00000400000000000000" pitchFamily="2" charset="-78"/>
              </a:rPr>
              <a:t>	</a:t>
            </a:r>
            <a:endParaRPr lang="en-US" dirty="0"/>
          </a:p>
        </p:txBody>
      </p:sp>
      <p:sp>
        <p:nvSpPr>
          <p:cNvPr id="4" name="Slide Number Placeholder 3"/>
          <p:cNvSpPr>
            <a:spLocks noGrp="1"/>
          </p:cNvSpPr>
          <p:nvPr>
            <p:ph type="sldNum" sz="quarter" idx="10"/>
          </p:nvPr>
        </p:nvSpPr>
        <p:spPr/>
        <p:txBody>
          <a:bodyPr/>
          <a:lstStyle/>
          <a:p>
            <a:fld id="{A5BD2DBA-4966-41EF-A43A-C0A988B6182A}" type="slidenum">
              <a:rPr lang="en-US" smtClean="0"/>
              <a:t>8</a:t>
            </a:fld>
            <a:endParaRPr lang="en-US"/>
          </a:p>
        </p:txBody>
      </p:sp>
    </p:spTree>
    <p:extLst>
      <p:ext uri="{BB962C8B-B14F-4D97-AF65-F5344CB8AC3E}">
        <p14:creationId xmlns:p14="http://schemas.microsoft.com/office/powerpoint/2010/main" val="214815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5BD2DBA-4966-41EF-A43A-C0A988B6182A}" type="slidenum">
              <a:rPr lang="en-US" smtClean="0"/>
              <a:t>9</a:t>
            </a:fld>
            <a:endParaRPr lang="en-US"/>
          </a:p>
        </p:txBody>
      </p:sp>
    </p:spTree>
    <p:extLst>
      <p:ext uri="{BB962C8B-B14F-4D97-AF65-F5344CB8AC3E}">
        <p14:creationId xmlns:p14="http://schemas.microsoft.com/office/powerpoint/2010/main" val="306535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5BD2DBA-4966-41EF-A43A-C0A988B6182A}" type="slidenum">
              <a:rPr lang="en-US" smtClean="0"/>
              <a:t>17</a:t>
            </a:fld>
            <a:endParaRPr lang="en-US"/>
          </a:p>
        </p:txBody>
      </p:sp>
    </p:spTree>
    <p:extLst>
      <p:ext uri="{BB962C8B-B14F-4D97-AF65-F5344CB8AC3E}">
        <p14:creationId xmlns:p14="http://schemas.microsoft.com/office/powerpoint/2010/main" val="186115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5BD2DBA-4966-41EF-A43A-C0A988B6182A}" type="slidenum">
              <a:rPr lang="en-US" smtClean="0"/>
              <a:t>30</a:t>
            </a:fld>
            <a:endParaRPr lang="en-US"/>
          </a:p>
        </p:txBody>
      </p:sp>
    </p:spTree>
    <p:extLst>
      <p:ext uri="{BB962C8B-B14F-4D97-AF65-F5344CB8AC3E}">
        <p14:creationId xmlns:p14="http://schemas.microsoft.com/office/powerpoint/2010/main" val="2314938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A5BD2DBA-4966-41EF-A43A-C0A988B6182A}" type="slidenum">
              <a:rPr lang="en-US" smtClean="0"/>
              <a:t>35</a:t>
            </a:fld>
            <a:endParaRPr lang="en-US"/>
          </a:p>
        </p:txBody>
      </p:sp>
    </p:spTree>
    <p:extLst>
      <p:ext uri="{BB962C8B-B14F-4D97-AF65-F5344CB8AC3E}">
        <p14:creationId xmlns:p14="http://schemas.microsoft.com/office/powerpoint/2010/main" val="3772845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C2FDA079-BDF9-47FE-9C8E-20E9A95D4630}" type="slidenum">
              <a:rPr lang="en-US" smtClean="0"/>
              <a:t>‹#›</a:t>
            </a:fld>
            <a:endParaRPr lang="en-US"/>
          </a:p>
        </p:txBody>
      </p:sp>
    </p:spTree>
    <p:extLst>
      <p:ext uri="{BB962C8B-B14F-4D97-AF65-F5344CB8AC3E}">
        <p14:creationId xmlns:p14="http://schemas.microsoft.com/office/powerpoint/2010/main" val="406449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74C9E-6093-4EC9-B540-45CB6FD165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331068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3711362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3260293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376282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4E74C9E-6093-4EC9-B540-45CB6FD165D4}"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760845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4E74C9E-6093-4EC9-B540-45CB6FD165D4}"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1253520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500024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49985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30459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74C9E-6093-4EC9-B540-45CB6FD165D4}" type="datetimeFigureOut">
              <a:rPr lang="en-US" smtClean="0"/>
              <a:t>3/9/2023</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53729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E74C9E-6093-4EC9-B540-45CB6FD165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003939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E74C9E-6093-4EC9-B540-45CB6FD165D4}" type="datetimeFigureOut">
              <a:rPr lang="en-US" smtClean="0"/>
              <a:t>3/9/2023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246523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E74C9E-6093-4EC9-B540-45CB6FD165D4}" type="datetimeFigureOut">
              <a:rPr lang="en-US" smtClean="0"/>
              <a:t>3/9/2023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186182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74C9E-6093-4EC9-B540-45CB6FD165D4}" type="datetimeFigureOut">
              <a:rPr lang="en-US" smtClean="0"/>
              <a:t>3/9/2023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371432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74C9E-6093-4EC9-B540-45CB6FD165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1278859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74C9E-6093-4EC9-B540-45CB6FD165D4}" type="datetimeFigureOut">
              <a:rPr lang="en-US" smtClean="0"/>
              <a:t>3/9/2023</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2FDA079-BDF9-47FE-9C8E-20E9A95D4630}" type="slidenum">
              <a:rPr lang="en-US" smtClean="0"/>
              <a:t>‹#›</a:t>
            </a:fld>
            <a:endParaRPr lang="en-US"/>
          </a:p>
        </p:txBody>
      </p:sp>
    </p:spTree>
    <p:extLst>
      <p:ext uri="{BB962C8B-B14F-4D97-AF65-F5344CB8AC3E}">
        <p14:creationId xmlns:p14="http://schemas.microsoft.com/office/powerpoint/2010/main" val="97077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F4E74C9E-6093-4EC9-B540-45CB6FD165D4}" type="datetimeFigureOut">
              <a:rPr lang="en-US" smtClean="0"/>
              <a:t>3/9/2023</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C2FDA079-BDF9-47FE-9C8E-20E9A95D4630}" type="slidenum">
              <a:rPr lang="en-US" smtClean="0"/>
              <a:t>‹#›</a:t>
            </a:fld>
            <a:endParaRPr lang="en-US"/>
          </a:p>
        </p:txBody>
      </p:sp>
    </p:spTree>
    <p:extLst>
      <p:ext uri="{BB962C8B-B14F-4D97-AF65-F5344CB8AC3E}">
        <p14:creationId xmlns:p14="http://schemas.microsoft.com/office/powerpoint/2010/main" val="1927265781"/>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 id="2147484427" r:id="rId17"/>
  </p:sldLayoutIdLst>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1446" y="1211885"/>
            <a:ext cx="7851226" cy="2588935"/>
          </a:xfrm>
        </p:spPr>
        <p:style>
          <a:lnRef idx="2">
            <a:schemeClr val="accent3"/>
          </a:lnRef>
          <a:fillRef idx="1">
            <a:schemeClr val="lt1"/>
          </a:fillRef>
          <a:effectRef idx="0">
            <a:schemeClr val="accent3"/>
          </a:effectRef>
          <a:fontRef idx="minor">
            <a:schemeClr val="dk1"/>
          </a:fontRef>
        </p:style>
        <p:txBody>
          <a:bodyPr>
            <a:noAutofit/>
          </a:bodyPr>
          <a:lstStyle/>
          <a:p>
            <a:pPr algn="ctr">
              <a:lnSpc>
                <a:spcPct val="150000"/>
              </a:lnSpc>
            </a:pPr>
            <a:r>
              <a:rPr lang="fa-IR" sz="4400" dirty="0" smtClean="0">
                <a:ln>
                  <a:solidFill>
                    <a:srgbClr val="FFFF00"/>
                  </a:solidFill>
                </a:ln>
                <a:solidFill>
                  <a:schemeClr val="accent4">
                    <a:lumMod val="75000"/>
                  </a:schemeClr>
                </a:solidFill>
                <a:effectLst>
                  <a:glow rad="63500">
                    <a:schemeClr val="accent2">
                      <a:satMod val="175000"/>
                      <a:alpha val="40000"/>
                    </a:schemeClr>
                  </a:glow>
                  <a:outerShdw blurRad="38100" dist="38100" dir="2700000" algn="tl">
                    <a:srgbClr val="000000">
                      <a:alpha val="43137"/>
                    </a:srgbClr>
                  </a:outerShdw>
                </a:effectLst>
                <a:cs typeface="B Titr" panose="00000700000000000000" pitchFamily="2" charset="-78"/>
              </a:rPr>
              <a:t>مخاطب </a:t>
            </a:r>
            <a:r>
              <a:rPr lang="fa-IR" sz="4400" dirty="0">
                <a:ln>
                  <a:solidFill>
                    <a:srgbClr val="FFFF00"/>
                  </a:solidFill>
                </a:ln>
                <a:solidFill>
                  <a:schemeClr val="accent4">
                    <a:lumMod val="75000"/>
                  </a:schemeClr>
                </a:solidFill>
                <a:effectLst>
                  <a:glow rad="63500">
                    <a:schemeClr val="accent2">
                      <a:satMod val="175000"/>
                      <a:alpha val="40000"/>
                    </a:schemeClr>
                  </a:glow>
                  <a:outerShdw blurRad="38100" dist="38100" dir="2700000" algn="tl">
                    <a:srgbClr val="000000">
                      <a:alpha val="43137"/>
                    </a:srgbClr>
                  </a:outerShdw>
                </a:effectLst>
                <a:cs typeface="B Titr" panose="00000700000000000000" pitchFamily="2" charset="-78"/>
              </a:rPr>
              <a:t>شناسی </a:t>
            </a:r>
            <a:br>
              <a:rPr lang="fa-IR" sz="4400" dirty="0">
                <a:ln>
                  <a:solidFill>
                    <a:srgbClr val="FFFF00"/>
                  </a:solidFill>
                </a:ln>
                <a:solidFill>
                  <a:schemeClr val="accent4">
                    <a:lumMod val="75000"/>
                  </a:schemeClr>
                </a:solidFill>
                <a:effectLst>
                  <a:glow rad="63500">
                    <a:schemeClr val="accent2">
                      <a:satMod val="175000"/>
                      <a:alpha val="40000"/>
                    </a:schemeClr>
                  </a:glow>
                  <a:outerShdw blurRad="38100" dist="38100" dir="2700000" algn="tl">
                    <a:srgbClr val="000000">
                      <a:alpha val="43137"/>
                    </a:srgbClr>
                  </a:outerShdw>
                </a:effectLst>
                <a:cs typeface="B Titr" panose="00000700000000000000" pitchFamily="2" charset="-78"/>
              </a:rPr>
            </a:br>
            <a:r>
              <a:rPr lang="fa-IR" sz="4400" dirty="0">
                <a:ln>
                  <a:solidFill>
                    <a:srgbClr val="FFFF00"/>
                  </a:solidFill>
                </a:ln>
                <a:solidFill>
                  <a:schemeClr val="accent4">
                    <a:lumMod val="75000"/>
                  </a:schemeClr>
                </a:solidFill>
                <a:effectLst>
                  <a:glow rad="63500">
                    <a:schemeClr val="accent2">
                      <a:satMod val="175000"/>
                      <a:alpha val="40000"/>
                    </a:schemeClr>
                  </a:glow>
                  <a:outerShdw blurRad="38100" dist="38100" dir="2700000" algn="tl">
                    <a:srgbClr val="000000">
                      <a:alpha val="43137"/>
                    </a:srgbClr>
                  </a:outerShdw>
                </a:effectLst>
                <a:cs typeface="B Titr" panose="00000700000000000000" pitchFamily="2" charset="-78"/>
              </a:rPr>
              <a:t>با محوریت کودک و </a:t>
            </a:r>
            <a:r>
              <a:rPr lang="fa-IR" sz="4400" dirty="0" smtClean="0">
                <a:ln>
                  <a:solidFill>
                    <a:srgbClr val="FFFF00"/>
                  </a:solidFill>
                </a:ln>
                <a:solidFill>
                  <a:schemeClr val="accent4">
                    <a:lumMod val="75000"/>
                  </a:schemeClr>
                </a:solidFill>
                <a:effectLst>
                  <a:glow rad="63500">
                    <a:schemeClr val="accent2">
                      <a:satMod val="175000"/>
                      <a:alpha val="40000"/>
                    </a:schemeClr>
                  </a:glow>
                  <a:outerShdw blurRad="38100" dist="38100" dir="2700000" algn="tl">
                    <a:srgbClr val="000000">
                      <a:alpha val="43137"/>
                    </a:srgbClr>
                  </a:outerShdw>
                </a:effectLst>
                <a:cs typeface="B Titr" panose="00000700000000000000" pitchFamily="2" charset="-78"/>
              </a:rPr>
              <a:t>نوجوان</a:t>
            </a:r>
            <a:r>
              <a:rPr lang="fa-IR" sz="4000" dirty="0">
                <a:solidFill>
                  <a:srgbClr val="002060"/>
                </a:solidFill>
                <a:cs typeface="A Araz" panose="00000400000000000000" pitchFamily="2" charset="-78"/>
              </a:rPr>
              <a:t/>
            </a:r>
            <a:br>
              <a:rPr lang="fa-IR" sz="4000" dirty="0">
                <a:solidFill>
                  <a:srgbClr val="002060"/>
                </a:solidFill>
                <a:cs typeface="A Araz" panose="00000400000000000000" pitchFamily="2" charset="-78"/>
              </a:rPr>
            </a:br>
            <a:endParaRPr lang="en-US" sz="4000" dirty="0">
              <a:solidFill>
                <a:srgbClr val="002060"/>
              </a:solidFill>
              <a:cs typeface="A Araz" panose="00000400000000000000" pitchFamily="2" charset="-78"/>
            </a:endParaRPr>
          </a:p>
        </p:txBody>
      </p:sp>
      <p:sp>
        <p:nvSpPr>
          <p:cNvPr id="3" name="Subtitle 2"/>
          <p:cNvSpPr>
            <a:spLocks noGrp="1"/>
          </p:cNvSpPr>
          <p:nvPr>
            <p:ph type="subTitle" idx="1"/>
          </p:nvPr>
        </p:nvSpPr>
        <p:spPr>
          <a:xfrm>
            <a:off x="3966072" y="4098275"/>
            <a:ext cx="3415230" cy="854184"/>
          </a:xfr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pPr algn="ctr"/>
            <a:endParaRPr lang="fa-IR" sz="3200" dirty="0" smtClean="0">
              <a:solidFill>
                <a:schemeClr val="accent3">
                  <a:lumMod val="75000"/>
                </a:schemeClr>
              </a:solidFill>
              <a:cs typeface="B Titr" panose="00000700000000000000" pitchFamily="2" charset="-78"/>
            </a:endParaRPr>
          </a:p>
          <a:p>
            <a:pPr algn="ctr"/>
            <a:r>
              <a:rPr lang="fa-IR" sz="3200" dirty="0" smtClean="0">
                <a:solidFill>
                  <a:schemeClr val="accent3">
                    <a:lumMod val="75000"/>
                  </a:schemeClr>
                </a:solidFill>
                <a:cs typeface="B Titr" panose="00000700000000000000" pitchFamily="2" charset="-78"/>
              </a:rPr>
              <a:t>مردانپور</a:t>
            </a:r>
          </a:p>
          <a:p>
            <a:pPr algn="ctr"/>
            <a:r>
              <a:rPr lang="fa-IR" sz="3200" dirty="0" smtClean="0">
                <a:solidFill>
                  <a:schemeClr val="accent3">
                    <a:lumMod val="75000"/>
                  </a:schemeClr>
                </a:solidFill>
                <a:cs typeface="B Titr" panose="00000700000000000000" pitchFamily="2" charset="-78"/>
              </a:rPr>
              <a:t> </a:t>
            </a:r>
            <a:endParaRPr lang="en-US" sz="3200" dirty="0">
              <a:solidFill>
                <a:schemeClr val="accent3">
                  <a:lumMod val="75000"/>
                </a:schemeClr>
              </a:solidFill>
              <a:cs typeface="B Titr" panose="00000700000000000000" pitchFamily="2" charset="-78"/>
            </a:endParaRPr>
          </a:p>
        </p:txBody>
      </p:sp>
      <p:sp>
        <p:nvSpPr>
          <p:cNvPr id="5" name="Rectangle 4"/>
          <p:cNvSpPr/>
          <p:nvPr/>
        </p:nvSpPr>
        <p:spPr>
          <a:xfrm>
            <a:off x="4889449" y="339891"/>
            <a:ext cx="1975221" cy="707886"/>
          </a:xfrm>
          <a:prstGeom prst="rect">
            <a:avLst/>
          </a:prstGeom>
        </p:spPr>
        <p:style>
          <a:lnRef idx="2">
            <a:schemeClr val="accent5"/>
          </a:lnRef>
          <a:fillRef idx="1">
            <a:schemeClr val="lt1"/>
          </a:fillRef>
          <a:effectRef idx="0">
            <a:schemeClr val="accent5"/>
          </a:effectRef>
          <a:fontRef idx="minor">
            <a:schemeClr val="dk1"/>
          </a:fontRef>
        </p:style>
        <p:txBody>
          <a:bodyPr wrap="none">
            <a:spAutoFit/>
          </a:bodyPr>
          <a:lstStyle/>
          <a:p>
            <a:r>
              <a:rPr lang="fa-IR" sz="4000" b="1" dirty="0">
                <a:solidFill>
                  <a:srgbClr val="E66C7D">
                    <a:lumMod val="75000"/>
                  </a:srgbClr>
                </a:solidFill>
                <a:cs typeface="B Badr" panose="00000400000000000000" pitchFamily="2" charset="-78"/>
              </a:rPr>
              <a:t>باسمه تعالی</a:t>
            </a:r>
            <a:endParaRPr lang="fa-IR" dirty="0"/>
          </a:p>
        </p:txBody>
      </p:sp>
    </p:spTree>
    <p:extLst>
      <p:ext uri="{BB962C8B-B14F-4D97-AF65-F5344CB8AC3E}">
        <p14:creationId xmlns:p14="http://schemas.microsoft.com/office/powerpoint/2010/main" val="103673389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3558448" y="187286"/>
            <a:ext cx="5912220" cy="1460283"/>
          </a:xfrm>
        </p:spPr>
        <p:style>
          <a:lnRef idx="2">
            <a:schemeClr val="accent6"/>
          </a:lnRef>
          <a:fillRef idx="1">
            <a:schemeClr val="lt1"/>
          </a:fillRef>
          <a:effectRef idx="0">
            <a:schemeClr val="accent6"/>
          </a:effectRef>
          <a:fontRef idx="minor">
            <a:schemeClr val="dk1"/>
          </a:fontRef>
        </p:style>
        <p:txBody>
          <a:bodyPr>
            <a:normAutofit fontScale="90000"/>
          </a:bodyPr>
          <a:lstStyle/>
          <a:p>
            <a:pPr algn="r"/>
            <a:r>
              <a:rPr lang="fa-IR" sz="6000" dirty="0">
                <a:cs typeface="B Badr" panose="00000400000000000000" pitchFamily="2" charset="-78"/>
              </a:rPr>
              <a:t>روش های شناخت </a:t>
            </a:r>
            <a:r>
              <a:rPr lang="fa-IR" sz="6000" dirty="0" smtClean="0">
                <a:cs typeface="B Badr" panose="00000400000000000000" pitchFamily="2" charset="-78"/>
              </a:rPr>
              <a:t>مخاطب</a:t>
            </a:r>
            <a:endParaRPr lang="en-US" sz="6000" dirty="0">
              <a:cs typeface="B Badr" panose="00000400000000000000" pitchFamily="2" charset="-78"/>
            </a:endParaRPr>
          </a:p>
        </p:txBody>
      </p:sp>
      <p:sp>
        <p:nvSpPr>
          <p:cNvPr id="3" name="Content Placeholder 2"/>
          <p:cNvSpPr>
            <a:spLocks noGrp="1"/>
          </p:cNvSpPr>
          <p:nvPr>
            <p:ph idx="1"/>
          </p:nvPr>
        </p:nvSpPr>
        <p:spPr>
          <a:xfrm>
            <a:off x="0" y="1500570"/>
            <a:ext cx="12192000" cy="5281230"/>
          </a:xfrm>
        </p:spPr>
        <p:style>
          <a:lnRef idx="2">
            <a:schemeClr val="accent2"/>
          </a:lnRef>
          <a:fillRef idx="1">
            <a:schemeClr val="lt1"/>
          </a:fillRef>
          <a:effectRef idx="0">
            <a:schemeClr val="accent2"/>
          </a:effectRef>
          <a:fontRef idx="minor">
            <a:schemeClr val="dk1"/>
          </a:fontRef>
        </p:style>
        <p:txBody>
          <a:bodyPr>
            <a:noAutofit/>
          </a:bodyPr>
          <a:lstStyle/>
          <a:p>
            <a:pPr marL="0" indent="0" algn="r">
              <a:lnSpc>
                <a:spcPct val="150000"/>
              </a:lnSpc>
              <a:buNone/>
            </a:pPr>
            <a:r>
              <a:rPr lang="fa-IR" b="1" dirty="0">
                <a:cs typeface="0 Badr" panose="00000400000000000000" pitchFamily="2" charset="-78"/>
              </a:rPr>
              <a:t>	  </a:t>
            </a:r>
            <a:r>
              <a:rPr lang="fa-IR" b="1" dirty="0" smtClean="0">
                <a:cs typeface="0 Badr" panose="00000400000000000000" pitchFamily="2" charset="-78"/>
              </a:rPr>
              <a:t> </a:t>
            </a:r>
            <a:r>
              <a:rPr lang="fa-IR" b="1" dirty="0" smtClean="0">
                <a:cs typeface="0 Badr" panose="00000400000000000000" pitchFamily="2" charset="-78"/>
              </a:rPr>
              <a:t>3. </a:t>
            </a:r>
            <a:r>
              <a:rPr lang="fa-IR" b="1" dirty="0" smtClean="0">
                <a:cs typeface="0 Badr" panose="00000400000000000000" pitchFamily="2" charset="-78"/>
              </a:rPr>
              <a:t>روش </a:t>
            </a:r>
            <a:r>
              <a:rPr lang="fa-IR" b="1" dirty="0">
                <a:cs typeface="0 Badr" panose="00000400000000000000" pitchFamily="2" charset="-78"/>
              </a:rPr>
              <a:t>مصاحبه یا گفتگو</a:t>
            </a:r>
          </a:p>
          <a:p>
            <a:pPr marL="0" indent="0" algn="r">
              <a:lnSpc>
                <a:spcPct val="150000"/>
              </a:lnSpc>
              <a:buNone/>
            </a:pPr>
            <a:r>
              <a:rPr lang="fa-IR" b="1" dirty="0" smtClean="0">
                <a:cs typeface="0 Badr" panose="00000400000000000000" pitchFamily="2" charset="-78"/>
              </a:rPr>
              <a:t>                             می </a:t>
            </a:r>
            <a:r>
              <a:rPr lang="fa-IR" b="1" dirty="0">
                <a:cs typeface="0 Badr" panose="00000400000000000000" pitchFamily="2" charset="-78"/>
              </a:rPr>
              <a:t>توان به دو صورت سئوالات آزاد و یا سئوالات از پیش تعیین شده مخاطب را ارزیابی کرد</a:t>
            </a:r>
          </a:p>
          <a:p>
            <a:pPr marL="0" indent="0" algn="r">
              <a:lnSpc>
                <a:spcPct val="150000"/>
              </a:lnSpc>
              <a:buNone/>
            </a:pPr>
            <a:r>
              <a:rPr lang="fa-IR" b="1" dirty="0" smtClean="0">
                <a:cs typeface="0 Badr" panose="00000400000000000000" pitchFamily="2" charset="-78"/>
              </a:rPr>
              <a:t>                      نکته ها:</a:t>
            </a:r>
          </a:p>
          <a:p>
            <a:pPr marL="0" indent="0" algn="r">
              <a:lnSpc>
                <a:spcPct val="150000"/>
              </a:lnSpc>
              <a:buNone/>
            </a:pPr>
            <a:r>
              <a:rPr lang="fa-IR" b="1" dirty="0" smtClean="0">
                <a:cs typeface="0 Badr" panose="00000400000000000000" pitchFamily="2" charset="-78"/>
              </a:rPr>
              <a:t>	                             </a:t>
            </a:r>
            <a:r>
              <a:rPr lang="fa-IR" b="1" dirty="0" smtClean="0">
                <a:cs typeface="0 Badr" panose="00000400000000000000" pitchFamily="2" charset="-78"/>
              </a:rPr>
              <a:t>      در </a:t>
            </a:r>
            <a:r>
              <a:rPr lang="fa-IR" b="1" dirty="0" smtClean="0">
                <a:cs typeface="0 Badr" panose="00000400000000000000" pitchFamily="2" charset="-78"/>
              </a:rPr>
              <a:t>این روش نمی توان به همه ابعاد شخصیتی مخاطب رسید   </a:t>
            </a:r>
          </a:p>
          <a:p>
            <a:pPr marL="0" indent="0" algn="r">
              <a:lnSpc>
                <a:spcPct val="150000"/>
              </a:lnSpc>
              <a:buNone/>
            </a:pPr>
            <a:r>
              <a:rPr lang="fa-IR" b="1" dirty="0" smtClean="0">
                <a:cs typeface="0 Badr" panose="00000400000000000000" pitchFamily="2" charset="-78"/>
              </a:rPr>
              <a:t>	                            </a:t>
            </a:r>
            <a:r>
              <a:rPr lang="fa-IR" b="1" dirty="0" smtClean="0">
                <a:cs typeface="0 Badr" panose="00000400000000000000" pitchFamily="2" charset="-78"/>
              </a:rPr>
              <a:t>       </a:t>
            </a:r>
            <a:r>
              <a:rPr lang="fa-IR" b="1" dirty="0" smtClean="0">
                <a:cs typeface="0 Badr" panose="00000400000000000000" pitchFamily="2" charset="-78"/>
              </a:rPr>
              <a:t>باید با هنرمندی باب گفتگو را باز کرد</a:t>
            </a:r>
          </a:p>
          <a:p>
            <a:pPr marL="0" indent="0" algn="r">
              <a:lnSpc>
                <a:spcPct val="150000"/>
              </a:lnSpc>
              <a:buNone/>
            </a:pPr>
            <a:r>
              <a:rPr lang="fa-IR" b="1" dirty="0" smtClean="0">
                <a:cs typeface="0 Badr" panose="00000400000000000000" pitchFamily="2" charset="-78"/>
              </a:rPr>
              <a:t>	                            </a:t>
            </a:r>
            <a:r>
              <a:rPr lang="fa-IR" b="1" dirty="0" smtClean="0">
                <a:cs typeface="0 Badr" panose="00000400000000000000" pitchFamily="2" charset="-78"/>
              </a:rPr>
              <a:t>     </a:t>
            </a:r>
            <a:r>
              <a:rPr lang="fa-IR" b="1" dirty="0" err="1" smtClean="0">
                <a:cs typeface="0 Badr" panose="00000400000000000000" pitchFamily="2" charset="-78"/>
              </a:rPr>
              <a:t>بصورت</a:t>
            </a:r>
            <a:r>
              <a:rPr lang="fa-IR" b="1" dirty="0" smtClean="0">
                <a:cs typeface="0 Badr" panose="00000400000000000000" pitchFamily="2" charset="-78"/>
              </a:rPr>
              <a:t> </a:t>
            </a:r>
            <a:r>
              <a:rPr lang="fa-IR" b="1" dirty="0" smtClean="0">
                <a:cs typeface="0 Badr" panose="00000400000000000000" pitchFamily="2" charset="-78"/>
              </a:rPr>
              <a:t>غیر مستقیم باید به علاقه مندی ها و افکار و اندیشه های مخاطب وارد شد                 </a:t>
            </a:r>
          </a:p>
          <a:p>
            <a:pPr marL="0" indent="0" algn="r">
              <a:lnSpc>
                <a:spcPct val="150000"/>
              </a:lnSpc>
              <a:buNone/>
            </a:pPr>
            <a:r>
              <a:rPr lang="fa-IR" b="1" dirty="0">
                <a:cs typeface="0 Badr" panose="00000400000000000000" pitchFamily="2" charset="-78"/>
              </a:rPr>
              <a:t>	</a:t>
            </a:r>
            <a:r>
              <a:rPr lang="fa-IR" b="1" dirty="0" smtClean="0">
                <a:cs typeface="0 Badr" panose="00000400000000000000" pitchFamily="2" charset="-78"/>
              </a:rPr>
              <a:t>                          </a:t>
            </a:r>
            <a:r>
              <a:rPr lang="fa-IR" b="1" dirty="0" smtClean="0">
                <a:cs typeface="0 Badr" panose="00000400000000000000" pitchFamily="2" charset="-78"/>
              </a:rPr>
              <a:t>       باید </a:t>
            </a:r>
            <a:r>
              <a:rPr lang="fa-IR" b="1" dirty="0">
                <a:cs typeface="0 Badr" panose="00000400000000000000" pitchFamily="2" charset="-78"/>
              </a:rPr>
              <a:t>اعتماد مخاطب را جلب </a:t>
            </a:r>
            <a:r>
              <a:rPr lang="fa-IR" b="1" dirty="0" smtClean="0">
                <a:cs typeface="0 Badr" panose="00000400000000000000" pitchFamily="2" charset="-78"/>
              </a:rPr>
              <a:t>کرد</a:t>
            </a:r>
          </a:p>
          <a:p>
            <a:pPr marL="0" indent="0" algn="r">
              <a:lnSpc>
                <a:spcPct val="150000"/>
              </a:lnSpc>
              <a:buNone/>
            </a:pPr>
            <a:r>
              <a:rPr lang="fa-IR" b="1" dirty="0" smtClean="0">
                <a:cs typeface="0 Badr" panose="00000400000000000000" pitchFamily="2" charset="-78"/>
              </a:rPr>
              <a:t>             	                      </a:t>
            </a:r>
            <a:r>
              <a:rPr lang="fa-IR" b="1" dirty="0" smtClean="0">
                <a:cs typeface="0 Badr" panose="00000400000000000000" pitchFamily="2" charset="-78"/>
              </a:rPr>
              <a:t>   </a:t>
            </a:r>
            <a:r>
              <a:rPr lang="fa-IR" b="1" dirty="0" smtClean="0">
                <a:cs typeface="0 Badr" panose="00000400000000000000" pitchFamily="2" charset="-78"/>
              </a:rPr>
              <a:t>از سئوالات واضح و روشن استفاده کرد  </a:t>
            </a:r>
          </a:p>
          <a:p>
            <a:pPr marL="0" indent="0" algn="r">
              <a:lnSpc>
                <a:spcPct val="150000"/>
              </a:lnSpc>
              <a:buNone/>
            </a:pPr>
            <a:r>
              <a:rPr lang="fa-IR" b="1" dirty="0" smtClean="0">
                <a:cs typeface="0 Badr" panose="00000400000000000000" pitchFamily="2" charset="-78"/>
              </a:rPr>
              <a:t>	                            </a:t>
            </a:r>
            <a:r>
              <a:rPr lang="fa-IR" b="1" dirty="0" smtClean="0">
                <a:cs typeface="0 Badr" panose="00000400000000000000" pitchFamily="2" charset="-78"/>
              </a:rPr>
              <a:t>     توان </a:t>
            </a:r>
            <a:r>
              <a:rPr lang="fa-IR" b="1" dirty="0" smtClean="0">
                <a:cs typeface="0 Badr" panose="00000400000000000000" pitchFamily="2" charset="-78"/>
              </a:rPr>
              <a:t>تجزیه و تحلیل جواب های مخاطب باید وجود داشته باشد</a:t>
            </a:r>
          </a:p>
          <a:p>
            <a:pPr algn="r">
              <a:lnSpc>
                <a:spcPct val="150000"/>
              </a:lnSpc>
            </a:pPr>
            <a:endParaRPr lang="en-US" sz="1800" dirty="0">
              <a:cs typeface="0 Badr" panose="00000400000000000000" pitchFamily="2" charset="-78"/>
            </a:endParaRPr>
          </a:p>
        </p:txBody>
      </p:sp>
      <p:sp>
        <p:nvSpPr>
          <p:cNvPr id="12" name="Left Arrow 11"/>
          <p:cNvSpPr/>
          <p:nvPr/>
        </p:nvSpPr>
        <p:spPr>
          <a:xfrm>
            <a:off x="9977444" y="377714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3" name="Left Arrow 12"/>
          <p:cNvSpPr/>
          <p:nvPr/>
        </p:nvSpPr>
        <p:spPr>
          <a:xfrm>
            <a:off x="9977444" y="3230021"/>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 name="Left Arrow 13"/>
          <p:cNvSpPr/>
          <p:nvPr/>
        </p:nvSpPr>
        <p:spPr>
          <a:xfrm>
            <a:off x="9977444" y="4324271"/>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5" name="Left Arrow 14"/>
          <p:cNvSpPr/>
          <p:nvPr/>
        </p:nvSpPr>
        <p:spPr>
          <a:xfrm>
            <a:off x="10037614" y="494795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6" name="Left Arrow 15"/>
          <p:cNvSpPr/>
          <p:nvPr/>
        </p:nvSpPr>
        <p:spPr>
          <a:xfrm>
            <a:off x="9977444" y="560857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7" name="Left Arrow 16"/>
          <p:cNvSpPr/>
          <p:nvPr/>
        </p:nvSpPr>
        <p:spPr>
          <a:xfrm>
            <a:off x="9977444" y="6123491"/>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2938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normAutofit fontScale="90000"/>
          </a:bodyPr>
          <a:lstStyle/>
          <a:p>
            <a:pPr algn="r"/>
            <a:r>
              <a:rPr lang="fa-IR" sz="6000" dirty="0">
                <a:cs typeface="B Badr" panose="00000400000000000000" pitchFamily="2" charset="-78"/>
              </a:rPr>
              <a:t>روش های شناخت </a:t>
            </a:r>
            <a:r>
              <a:rPr lang="fa-IR" sz="6000" dirty="0" smtClean="0">
                <a:cs typeface="B Badr" panose="00000400000000000000" pitchFamily="2" charset="-78"/>
              </a:rPr>
              <a:t>مخاطب</a:t>
            </a:r>
            <a:endParaRPr lang="en-US" sz="6000" dirty="0">
              <a:cs typeface="B Badr" panose="00000400000000000000" pitchFamily="2" charset="-78"/>
            </a:endParaRPr>
          </a:p>
        </p:txBody>
      </p:sp>
      <p:sp>
        <p:nvSpPr>
          <p:cNvPr id="3" name="Content Placeholder 2"/>
          <p:cNvSpPr>
            <a:spLocks noGrp="1"/>
          </p:cNvSpPr>
          <p:nvPr>
            <p:ph idx="1"/>
          </p:nvPr>
        </p:nvSpPr>
        <p:spPr>
          <a:xfrm>
            <a:off x="323850" y="1572888"/>
            <a:ext cx="11610099" cy="4942212"/>
          </a:xfrm>
        </p:spPr>
        <p:txBody>
          <a:bodyPr>
            <a:noAutofit/>
          </a:bodyPr>
          <a:lstStyle/>
          <a:p>
            <a:pPr marL="0" indent="0" algn="r">
              <a:lnSpc>
                <a:spcPct val="150000"/>
              </a:lnSpc>
              <a:buNone/>
            </a:pPr>
            <a:r>
              <a:rPr lang="fa-IR" sz="2000" dirty="0"/>
              <a:t>	</a:t>
            </a:r>
            <a:r>
              <a:rPr lang="fa-IR" sz="1600" dirty="0">
                <a:cs typeface="B Baran" panose="00000400000000000000" pitchFamily="2" charset="-78"/>
              </a:rPr>
              <a:t> </a:t>
            </a:r>
            <a:endParaRPr lang="fa-IR" sz="1600" dirty="0" smtClean="0">
              <a:cs typeface="B Baran" panose="00000400000000000000" pitchFamily="2" charset="-78"/>
            </a:endParaRPr>
          </a:p>
          <a:p>
            <a:pPr marL="0" indent="0" algn="r">
              <a:lnSpc>
                <a:spcPct val="150000"/>
              </a:lnSpc>
              <a:buNone/>
            </a:pPr>
            <a:r>
              <a:rPr lang="fa-IR" sz="2000" b="1" dirty="0">
                <a:effectLst>
                  <a:outerShdw blurRad="38100" dist="38100" dir="2700000" algn="tl">
                    <a:srgbClr val="000000">
                      <a:alpha val="43137"/>
                    </a:srgbClr>
                  </a:outerShdw>
                </a:effectLst>
              </a:rPr>
              <a:t>4.  </a:t>
            </a:r>
            <a:r>
              <a:rPr lang="fa-IR" sz="2000" b="1" dirty="0">
                <a:effectLst>
                  <a:outerShdw blurRad="38100" dist="38100" dir="2700000" algn="tl">
                    <a:srgbClr val="000000">
                      <a:alpha val="43137"/>
                    </a:srgbClr>
                  </a:outerShdw>
                </a:effectLst>
              </a:rPr>
              <a:t>روش پرسشنامه:</a:t>
            </a:r>
          </a:p>
          <a:p>
            <a:pPr marL="0" indent="0" algn="r">
              <a:lnSpc>
                <a:spcPct val="150000"/>
              </a:lnSpc>
              <a:buNone/>
            </a:pPr>
            <a:r>
              <a:rPr lang="fa-IR" sz="1600" dirty="0" smtClean="0">
                <a:cs typeface="B Baran" panose="00000400000000000000" pitchFamily="2" charset="-78"/>
              </a:rPr>
              <a:t>                </a:t>
            </a:r>
            <a:r>
              <a:rPr lang="fa-IR" sz="2000" b="1" dirty="0">
                <a:effectLst>
                  <a:outerShdw blurRad="38100" dist="38100" dir="2700000" algn="tl">
                    <a:srgbClr val="000000">
                      <a:alpha val="43137"/>
                    </a:srgbClr>
                  </a:outerShdw>
                </a:effectLst>
                <a:cs typeface="0 Badr" panose="00000400000000000000" pitchFamily="2" charset="-78"/>
              </a:rPr>
              <a:t>در </a:t>
            </a:r>
            <a:r>
              <a:rPr lang="fa-IR" sz="2000" b="1" dirty="0">
                <a:effectLst>
                  <a:outerShdw blurRad="38100" dist="38100" dir="2700000" algn="tl">
                    <a:srgbClr val="000000">
                      <a:alpha val="43137"/>
                    </a:srgbClr>
                  </a:outerShdw>
                </a:effectLst>
                <a:cs typeface="0 Badr" panose="00000400000000000000" pitchFamily="2" charset="-78"/>
              </a:rPr>
              <a:t>این روش هم به برخی جنبه های مختلف شخصیتی مخاطب می توان دست پیدا کرد</a:t>
            </a:r>
          </a:p>
          <a:p>
            <a:pPr marL="0" indent="0" algn="r">
              <a:lnSpc>
                <a:spcPct val="150000"/>
              </a:lnSpc>
              <a:buNone/>
            </a:pPr>
            <a:r>
              <a:rPr lang="fa-IR" sz="2000" b="1" dirty="0">
                <a:effectLst>
                  <a:outerShdw blurRad="38100" dist="38100" dir="2700000" algn="tl">
                    <a:srgbClr val="000000">
                      <a:alpha val="43137"/>
                    </a:srgbClr>
                  </a:outerShdw>
                </a:effectLst>
              </a:rPr>
              <a:t>	</a:t>
            </a:r>
            <a:r>
              <a:rPr lang="fa-IR" sz="2000" b="1" dirty="0" smtClean="0">
                <a:effectLst>
                  <a:outerShdw blurRad="38100" dist="38100" dir="2700000" algn="tl">
                    <a:srgbClr val="000000">
                      <a:alpha val="43137"/>
                    </a:srgbClr>
                  </a:outerShdw>
                </a:effectLst>
              </a:rPr>
              <a:t>                سوالات </a:t>
            </a:r>
            <a:r>
              <a:rPr lang="fa-IR" sz="2000" b="1" dirty="0">
                <a:effectLst>
                  <a:outerShdw blurRad="38100" dist="38100" dir="2700000" algn="tl">
                    <a:srgbClr val="000000">
                      <a:alpha val="43137"/>
                    </a:srgbClr>
                  </a:outerShdw>
                </a:effectLst>
              </a:rPr>
              <a:t>نباید طوری باشد که مخاطب را به اضطراب </a:t>
            </a:r>
            <a:r>
              <a:rPr lang="fa-IR" sz="2000" b="1" dirty="0" smtClean="0">
                <a:effectLst>
                  <a:outerShdw blurRad="38100" dist="38100" dir="2700000" algn="tl">
                    <a:srgbClr val="000000">
                      <a:alpha val="43137"/>
                    </a:srgbClr>
                  </a:outerShdw>
                </a:effectLst>
              </a:rPr>
              <a:t>وادارد  </a:t>
            </a:r>
          </a:p>
          <a:p>
            <a:pPr marL="0" indent="0" algn="r">
              <a:lnSpc>
                <a:spcPct val="150000"/>
              </a:lnSpc>
              <a:buNone/>
            </a:pPr>
            <a:r>
              <a:rPr lang="fa-IR" sz="2000" b="1" dirty="0" smtClean="0">
                <a:effectLst>
                  <a:outerShdw blurRad="38100" dist="38100" dir="2700000" algn="tl">
                    <a:srgbClr val="000000">
                      <a:alpha val="43137"/>
                    </a:srgbClr>
                  </a:outerShdw>
                </a:effectLst>
              </a:rPr>
              <a:t>	                سئوالات پرسش نامه باید روشن و قابل درک باشد</a:t>
            </a:r>
          </a:p>
          <a:p>
            <a:pPr marL="0" indent="0" algn="r">
              <a:lnSpc>
                <a:spcPct val="150000"/>
              </a:lnSpc>
              <a:buNone/>
            </a:pPr>
            <a:r>
              <a:rPr lang="fa-IR" sz="2000" b="1" dirty="0">
                <a:effectLst>
                  <a:outerShdw blurRad="38100" dist="38100" dir="2700000" algn="tl">
                    <a:srgbClr val="000000">
                      <a:alpha val="43137"/>
                    </a:srgbClr>
                  </a:outerShdw>
                </a:effectLst>
              </a:rPr>
              <a:t>	</a:t>
            </a:r>
            <a:r>
              <a:rPr lang="fa-IR" sz="2000" b="1" dirty="0" smtClean="0">
                <a:effectLst>
                  <a:outerShdw blurRad="38100" dist="38100" dir="2700000" algn="tl">
                    <a:srgbClr val="000000">
                      <a:alpha val="43137"/>
                    </a:srgbClr>
                  </a:outerShdw>
                </a:effectLst>
              </a:rPr>
              <a:t>                باید </a:t>
            </a:r>
            <a:r>
              <a:rPr lang="fa-IR" sz="2000" b="1" dirty="0">
                <a:effectLst>
                  <a:outerShdw blurRad="38100" dist="38100" dir="2700000" algn="tl">
                    <a:srgbClr val="000000">
                      <a:alpha val="43137"/>
                    </a:srgbClr>
                  </a:outerShdw>
                </a:effectLst>
              </a:rPr>
              <a:t>از یک روال منطقی برخوردار </a:t>
            </a:r>
            <a:r>
              <a:rPr lang="fa-IR" sz="2000" b="1" dirty="0" smtClean="0">
                <a:effectLst>
                  <a:outerShdw blurRad="38100" dist="38100" dir="2700000" algn="tl">
                    <a:srgbClr val="000000">
                      <a:alpha val="43137"/>
                    </a:srgbClr>
                  </a:outerShdw>
                </a:effectLst>
              </a:rPr>
              <a:t>باشد</a:t>
            </a:r>
          </a:p>
          <a:p>
            <a:pPr marL="0" indent="0" algn="r">
              <a:lnSpc>
                <a:spcPct val="150000"/>
              </a:lnSpc>
              <a:buNone/>
            </a:pPr>
            <a:r>
              <a:rPr lang="fa-IR" sz="2000" b="1" dirty="0" smtClean="0">
                <a:effectLst>
                  <a:outerShdw blurRad="38100" dist="38100" dir="2700000" algn="tl">
                    <a:srgbClr val="000000">
                      <a:alpha val="43137"/>
                    </a:srgbClr>
                  </a:outerShdw>
                </a:effectLst>
              </a:rPr>
              <a:t>	                نباید مخاطب را  جهت دهد</a:t>
            </a:r>
          </a:p>
          <a:p>
            <a:pPr marL="0" indent="0" algn="r">
              <a:lnSpc>
                <a:spcPct val="150000"/>
              </a:lnSpc>
              <a:buNone/>
            </a:pPr>
            <a:r>
              <a:rPr lang="fa-IR" sz="2000" b="1" dirty="0" smtClean="0">
                <a:effectLst>
                  <a:outerShdw blurRad="38100" dist="38100" dir="2700000" algn="tl">
                    <a:srgbClr val="000000">
                      <a:alpha val="43137"/>
                    </a:srgbClr>
                  </a:outerShdw>
                </a:effectLst>
              </a:rPr>
              <a:t>	                کوتاه باشد</a:t>
            </a:r>
          </a:p>
        </p:txBody>
      </p:sp>
      <p:sp>
        <p:nvSpPr>
          <p:cNvPr id="12" name="Left Arrow 11"/>
          <p:cNvSpPr/>
          <p:nvPr/>
        </p:nvSpPr>
        <p:spPr>
          <a:xfrm>
            <a:off x="10424315" y="551203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3" name="Left Arrow 12"/>
          <p:cNvSpPr/>
          <p:nvPr/>
        </p:nvSpPr>
        <p:spPr>
          <a:xfrm>
            <a:off x="10424315" y="507089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 name="Left Arrow 13"/>
          <p:cNvSpPr/>
          <p:nvPr/>
        </p:nvSpPr>
        <p:spPr>
          <a:xfrm>
            <a:off x="10435166" y="4508972"/>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5" name="Left Arrow 14"/>
          <p:cNvSpPr/>
          <p:nvPr/>
        </p:nvSpPr>
        <p:spPr>
          <a:xfrm>
            <a:off x="10435166" y="3869947"/>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6" name="Left Arrow 15"/>
          <p:cNvSpPr/>
          <p:nvPr/>
        </p:nvSpPr>
        <p:spPr>
          <a:xfrm>
            <a:off x="10362245" y="3321892"/>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466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16330" y="0"/>
            <a:ext cx="10058400" cy="1450757"/>
          </a:xfrm>
        </p:spPr>
        <p:txBody>
          <a:bodyPr>
            <a:normAutofit/>
          </a:bodyPr>
          <a:lstStyle/>
          <a:p>
            <a:pPr algn="ctr"/>
            <a:r>
              <a:rPr lang="fa-IR" sz="5400" dirty="0" smtClean="0">
                <a:cs typeface="B Badr1" panose="00000400000000000000" pitchFamily="2" charset="-78"/>
              </a:rPr>
              <a:t>مبانی انسان شناختی</a:t>
            </a:r>
            <a:endParaRPr lang="en-US" sz="5400" dirty="0">
              <a:cs typeface="B Badr1" panose="00000400000000000000" pitchFamily="2" charset="-78"/>
            </a:endParaRPr>
          </a:p>
        </p:txBody>
      </p:sp>
      <p:sp>
        <p:nvSpPr>
          <p:cNvPr id="3" name="Content Placeholder 2"/>
          <p:cNvSpPr>
            <a:spLocks noGrp="1"/>
          </p:cNvSpPr>
          <p:nvPr>
            <p:ph idx="1"/>
          </p:nvPr>
        </p:nvSpPr>
        <p:spPr>
          <a:xfrm>
            <a:off x="629109" y="1558886"/>
            <a:ext cx="10993686" cy="5965633"/>
          </a:xfrm>
        </p:spPr>
        <p:txBody>
          <a:bodyPr>
            <a:noAutofit/>
          </a:bodyPr>
          <a:lstStyle/>
          <a:p>
            <a:pPr marL="0" indent="0" algn="r">
              <a:buNone/>
            </a:pPr>
            <a:endParaRPr lang="fa-IR" sz="2000" dirty="0" smtClean="0">
              <a:cs typeface="0 Badr" panose="00000400000000000000" pitchFamily="2" charset="-78"/>
            </a:endParaRPr>
          </a:p>
          <a:p>
            <a:pPr marL="0" indent="0" algn="r">
              <a:buNone/>
            </a:pPr>
            <a:r>
              <a:rPr lang="fa-IR" sz="2000" dirty="0" smtClean="0">
                <a:cs typeface="0 Badr" panose="00000400000000000000" pitchFamily="2" charset="-78"/>
              </a:rPr>
              <a:t>برای </a:t>
            </a:r>
            <a:r>
              <a:rPr lang="fa-IR" sz="2000" dirty="0">
                <a:cs typeface="0 Badr" panose="00000400000000000000" pitchFamily="2" charset="-78"/>
              </a:rPr>
              <a:t>این که انسان را خوب بشناسیم باید به مبانی ذیل توجه ویژه داشته باشیم </a:t>
            </a:r>
            <a:r>
              <a:rPr lang="fa-IR" sz="2000" dirty="0" smtClean="0">
                <a:cs typeface="0 Badr" panose="00000400000000000000" pitchFamily="2" charset="-78"/>
              </a:rPr>
              <a:t>.  </a:t>
            </a:r>
            <a:endParaRPr lang="fa-IR" sz="2000" dirty="0">
              <a:cs typeface="0 Badr" panose="00000400000000000000" pitchFamily="2" charset="-78"/>
            </a:endParaRPr>
          </a:p>
          <a:p>
            <a:pPr marL="0" indent="0" algn="r">
              <a:buNone/>
            </a:pPr>
            <a:r>
              <a:rPr lang="fa-IR" sz="2000" dirty="0">
                <a:cs typeface="0 Badr" panose="00000400000000000000" pitchFamily="2" charset="-78"/>
              </a:rPr>
              <a:t>	انسان مرکب از روح و جسم است.</a:t>
            </a:r>
          </a:p>
          <a:p>
            <a:pPr marL="0" indent="0" algn="r">
              <a:buNone/>
            </a:pPr>
            <a:r>
              <a:rPr lang="fa-IR" sz="2000" dirty="0">
                <a:cs typeface="0 Badr" panose="00000400000000000000" pitchFamily="2" charset="-78"/>
              </a:rPr>
              <a:t>	روح غیر مادی است ( مجرد است </a:t>
            </a:r>
            <a:r>
              <a:rPr lang="fa-IR" sz="2000" dirty="0" smtClean="0">
                <a:cs typeface="0 Badr" panose="00000400000000000000" pitchFamily="2" charset="-78"/>
              </a:rPr>
              <a:t>).</a:t>
            </a:r>
          </a:p>
          <a:p>
            <a:pPr marL="0" indent="0" algn="r">
              <a:buNone/>
            </a:pPr>
            <a:r>
              <a:rPr lang="fa-IR" sz="2000" dirty="0" smtClean="0">
                <a:cs typeface="0 Badr" panose="00000400000000000000" pitchFamily="2" charset="-78"/>
              </a:rPr>
              <a:t>	اصالت با روح است.</a:t>
            </a:r>
          </a:p>
          <a:p>
            <a:pPr marL="0" indent="0" algn="r">
              <a:buNone/>
            </a:pPr>
            <a:r>
              <a:rPr lang="fa-IR" sz="2000" dirty="0">
                <a:cs typeface="0 Badr" panose="00000400000000000000" pitchFamily="2" charset="-78"/>
              </a:rPr>
              <a:t>	روح انسان جاودانه است.</a:t>
            </a:r>
          </a:p>
          <a:p>
            <a:pPr marL="0" indent="0" algn="r">
              <a:buNone/>
            </a:pPr>
            <a:r>
              <a:rPr lang="fa-IR" sz="2000" dirty="0">
                <a:cs typeface="0 Badr" panose="00000400000000000000" pitchFamily="2" charset="-78"/>
              </a:rPr>
              <a:t>	روح دارای مراتبی طول است.</a:t>
            </a:r>
          </a:p>
          <a:p>
            <a:pPr marL="0" indent="0" algn="r">
              <a:buNone/>
            </a:pPr>
            <a:r>
              <a:rPr lang="fa-IR" sz="1600" dirty="0">
                <a:cs typeface="0 Badr" panose="00000400000000000000" pitchFamily="2" charset="-78"/>
              </a:rPr>
              <a:t>	</a:t>
            </a:r>
            <a:r>
              <a:rPr lang="fa-IR" sz="1600" dirty="0" smtClean="0">
                <a:cs typeface="0 Badr" panose="00000400000000000000" pitchFamily="2" charset="-78"/>
              </a:rPr>
              <a:t>               نباتی    (تغذیه ) روح البدن </a:t>
            </a:r>
          </a:p>
          <a:p>
            <a:pPr marL="0" indent="0" algn="r">
              <a:buNone/>
            </a:pPr>
            <a:r>
              <a:rPr lang="fa-IR" sz="1600" dirty="0" smtClean="0">
                <a:cs typeface="0 Badr" panose="00000400000000000000" pitchFamily="2" charset="-78"/>
              </a:rPr>
              <a:t>	              حیوانی  ( دیدن ، شنیدن ، خشم و خشنودی ) روح القوه و روح الشهوه</a:t>
            </a:r>
          </a:p>
          <a:p>
            <a:pPr marL="0" indent="0" algn="r">
              <a:buNone/>
            </a:pPr>
            <a:r>
              <a:rPr lang="fa-IR" sz="1600" dirty="0" smtClean="0">
                <a:cs typeface="0 Badr" panose="00000400000000000000" pitchFamily="2" charset="-78"/>
              </a:rPr>
              <a:t>	              انسانی  ( ناطقه  روح الایمان )</a:t>
            </a:r>
          </a:p>
          <a:p>
            <a:pPr marL="0" indent="0" algn="r">
              <a:buNone/>
            </a:pPr>
            <a:r>
              <a:rPr lang="fa-IR" sz="1600" dirty="0" smtClean="0">
                <a:cs typeface="0 Badr" panose="00000400000000000000" pitchFamily="2" charset="-78"/>
              </a:rPr>
              <a:t>‌	              الهی    (روح القدس )</a:t>
            </a:r>
          </a:p>
          <a:p>
            <a:pPr marL="0" indent="0" algn="r">
              <a:buNone/>
            </a:pPr>
            <a:r>
              <a:rPr lang="fa-IR" sz="1600" dirty="0">
                <a:cs typeface="0 Badr" panose="00000400000000000000" pitchFamily="2" charset="-78"/>
              </a:rPr>
              <a:t>	</a:t>
            </a:r>
            <a:r>
              <a:rPr lang="fa-IR" sz="2400" b="1" dirty="0">
                <a:cs typeface="0 Badr" panose="00000400000000000000" pitchFamily="2" charset="-78"/>
              </a:rPr>
              <a:t>ویژگی های روحی و جسمی تدریجا تغییر می </a:t>
            </a:r>
            <a:r>
              <a:rPr lang="fa-IR" sz="2400" b="1" dirty="0" smtClean="0">
                <a:cs typeface="0 Badr" panose="00000400000000000000" pitchFamily="2" charset="-78"/>
              </a:rPr>
              <a:t>یابد. </a:t>
            </a:r>
            <a:endParaRPr lang="fa-IR" sz="2400" b="1" dirty="0">
              <a:cs typeface="0 Badr" panose="00000400000000000000" pitchFamily="2" charset="-78"/>
            </a:endParaRPr>
          </a:p>
        </p:txBody>
      </p:sp>
    </p:spTree>
    <p:extLst>
      <p:ext uri="{BB962C8B-B14F-4D97-AF65-F5344CB8AC3E}">
        <p14:creationId xmlns:p14="http://schemas.microsoft.com/office/powerpoint/2010/main" val="1678130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330" y="0"/>
            <a:ext cx="10058400" cy="1450757"/>
          </a:xfrm>
        </p:spPr>
        <p:txBody>
          <a:bodyPr>
            <a:normAutofit/>
          </a:bodyPr>
          <a:lstStyle/>
          <a:p>
            <a:pPr algn="ctr"/>
            <a:r>
              <a:rPr lang="fa-IR" sz="6000" dirty="0" smtClean="0">
                <a:cs typeface="B Badr1" panose="00000400000000000000" pitchFamily="2" charset="-78"/>
              </a:rPr>
              <a:t>مبانی انسان شناختی</a:t>
            </a:r>
            <a:endParaRPr lang="en-US" sz="6000" dirty="0">
              <a:cs typeface="B Badr1" panose="00000400000000000000" pitchFamily="2" charset="-78"/>
            </a:endParaRPr>
          </a:p>
        </p:txBody>
      </p:sp>
      <p:sp>
        <p:nvSpPr>
          <p:cNvPr id="3" name="Content Placeholder 2"/>
          <p:cNvSpPr>
            <a:spLocks noGrp="1"/>
          </p:cNvSpPr>
          <p:nvPr>
            <p:ph idx="1"/>
          </p:nvPr>
        </p:nvSpPr>
        <p:spPr>
          <a:xfrm>
            <a:off x="85840" y="2152519"/>
            <a:ext cx="10972800" cy="5311408"/>
          </a:xfrm>
        </p:spPr>
        <p:txBody>
          <a:bodyPr>
            <a:noAutofit/>
          </a:bodyPr>
          <a:lstStyle/>
          <a:p>
            <a:pPr>
              <a:lnSpc>
                <a:spcPct val="150000"/>
              </a:lnSpc>
            </a:pPr>
            <a:r>
              <a:rPr lang="fa-IR" sz="2000" dirty="0" smtClean="0">
                <a:cs typeface="0 Badr" panose="00000400000000000000" pitchFamily="2" charset="-78"/>
              </a:rPr>
              <a:t>روح </a:t>
            </a:r>
            <a:r>
              <a:rPr lang="fa-IR" sz="2000" dirty="0">
                <a:cs typeface="0 Badr" panose="00000400000000000000" pitchFamily="2" charset="-78"/>
              </a:rPr>
              <a:t>و جسم بر هم تاثیر دارند</a:t>
            </a:r>
          </a:p>
          <a:p>
            <a:pPr algn="r">
              <a:lnSpc>
                <a:spcPct val="150000"/>
              </a:lnSpc>
            </a:pPr>
            <a:r>
              <a:rPr lang="fa-IR" sz="2000" dirty="0">
                <a:cs typeface="0 Badr" panose="00000400000000000000" pitchFamily="2" charset="-78"/>
              </a:rPr>
              <a:t>	</a:t>
            </a:r>
            <a:r>
              <a:rPr lang="fa-IR" sz="2000" dirty="0" smtClean="0">
                <a:cs typeface="0 Badr" panose="00000400000000000000" pitchFamily="2" charset="-78"/>
              </a:rPr>
              <a:t> انسان </a:t>
            </a:r>
            <a:r>
              <a:rPr lang="fa-IR" sz="2000" dirty="0">
                <a:cs typeface="0 Badr" panose="00000400000000000000" pitchFamily="2" charset="-78"/>
              </a:rPr>
              <a:t>از فطرت الهی بر خوردار است</a:t>
            </a:r>
          </a:p>
          <a:p>
            <a:pPr algn="r">
              <a:lnSpc>
                <a:spcPct val="150000"/>
              </a:lnSpc>
            </a:pPr>
            <a:r>
              <a:rPr lang="fa-IR" sz="2000" dirty="0">
                <a:cs typeface="0 Badr" panose="00000400000000000000" pitchFamily="2" charset="-78"/>
              </a:rPr>
              <a:t>	</a:t>
            </a:r>
            <a:r>
              <a:rPr lang="fa-IR" sz="2000" dirty="0" smtClean="0">
                <a:cs typeface="0 Badr" panose="00000400000000000000" pitchFamily="2" charset="-78"/>
              </a:rPr>
              <a:t> انسان </a:t>
            </a:r>
            <a:r>
              <a:rPr lang="fa-IR" sz="2000" dirty="0">
                <a:cs typeface="0 Badr" panose="00000400000000000000" pitchFamily="2" charset="-78"/>
              </a:rPr>
              <a:t>مختار </a:t>
            </a:r>
            <a:r>
              <a:rPr lang="fa-IR" sz="2000" dirty="0" smtClean="0">
                <a:cs typeface="0 Badr" panose="00000400000000000000" pitchFamily="2" charset="-78"/>
              </a:rPr>
              <a:t>است</a:t>
            </a:r>
          </a:p>
          <a:p>
            <a:pPr>
              <a:lnSpc>
                <a:spcPct val="150000"/>
              </a:lnSpc>
            </a:pPr>
            <a:r>
              <a:rPr lang="fa-IR" sz="2000" dirty="0" smtClean="0">
                <a:cs typeface="0 Badr" panose="00000400000000000000" pitchFamily="2" charset="-78"/>
              </a:rPr>
              <a:t>    </a:t>
            </a:r>
            <a:r>
              <a:rPr lang="fa-IR" sz="2000" dirty="0" smtClean="0">
                <a:cs typeface="0 Badr" panose="00000400000000000000" pitchFamily="2" charset="-78"/>
              </a:rPr>
              <a:t>انسان </a:t>
            </a:r>
            <a:r>
              <a:rPr lang="fa-IR" sz="2000" dirty="0">
                <a:cs typeface="0 Badr" panose="00000400000000000000" pitchFamily="2" charset="-78"/>
              </a:rPr>
              <a:t>هدفمند </a:t>
            </a:r>
            <a:r>
              <a:rPr lang="fa-IR" sz="2000" dirty="0" smtClean="0">
                <a:cs typeface="0 Badr" panose="00000400000000000000" pitchFamily="2" charset="-78"/>
              </a:rPr>
              <a:t>است</a:t>
            </a:r>
          </a:p>
          <a:p>
            <a:pPr>
              <a:lnSpc>
                <a:spcPct val="150000"/>
              </a:lnSpc>
            </a:pPr>
            <a:r>
              <a:rPr lang="fa-IR" sz="2000" dirty="0" smtClean="0">
                <a:cs typeface="0 Badr" panose="00000400000000000000" pitchFamily="2" charset="-78"/>
              </a:rPr>
              <a:t>    </a:t>
            </a:r>
            <a:r>
              <a:rPr lang="fa-IR" sz="2000" dirty="0" smtClean="0">
                <a:cs typeface="0 Badr" panose="00000400000000000000" pitchFamily="2" charset="-78"/>
              </a:rPr>
              <a:t>حب </a:t>
            </a:r>
            <a:r>
              <a:rPr lang="fa-IR" sz="2000" dirty="0">
                <a:cs typeface="0 Badr" panose="00000400000000000000" pitchFamily="2" charset="-78"/>
              </a:rPr>
              <a:t>ذات دارد </a:t>
            </a:r>
            <a:endParaRPr lang="fa-IR" sz="2000" dirty="0" smtClean="0">
              <a:cs typeface="0 Badr" panose="00000400000000000000" pitchFamily="2" charset="-78"/>
            </a:endParaRPr>
          </a:p>
          <a:p>
            <a:pPr>
              <a:lnSpc>
                <a:spcPct val="150000"/>
              </a:lnSpc>
            </a:pPr>
            <a:r>
              <a:rPr lang="fa-IR" sz="2000" dirty="0">
                <a:cs typeface="0 Badr" panose="00000400000000000000" pitchFamily="2" charset="-78"/>
              </a:rPr>
              <a:t> </a:t>
            </a:r>
            <a:r>
              <a:rPr lang="fa-IR" sz="2000" dirty="0" smtClean="0">
                <a:cs typeface="0 Badr" panose="00000400000000000000" pitchFamily="2" charset="-78"/>
              </a:rPr>
              <a:t>   </a:t>
            </a:r>
            <a:r>
              <a:rPr lang="fa-IR" sz="2000" dirty="0" smtClean="0">
                <a:cs typeface="0 Badr" panose="00000400000000000000" pitchFamily="2" charset="-78"/>
              </a:rPr>
              <a:t>کمال </a:t>
            </a:r>
            <a:r>
              <a:rPr lang="fa-IR" sz="2000" dirty="0" smtClean="0">
                <a:cs typeface="0 Badr" panose="00000400000000000000" pitchFamily="2" charset="-78"/>
              </a:rPr>
              <a:t>جو است</a:t>
            </a:r>
          </a:p>
          <a:p>
            <a:pPr algn="r">
              <a:lnSpc>
                <a:spcPct val="150000"/>
              </a:lnSpc>
            </a:pPr>
            <a:r>
              <a:rPr lang="fa-IR" sz="2000" dirty="0">
                <a:cs typeface="0 Badr" panose="00000400000000000000" pitchFamily="2" charset="-78"/>
              </a:rPr>
              <a:t>	کمال طلب بی نهایت است</a:t>
            </a:r>
          </a:p>
          <a:p>
            <a:pPr algn="r">
              <a:lnSpc>
                <a:spcPct val="150000"/>
              </a:lnSpc>
            </a:pPr>
            <a:r>
              <a:rPr lang="fa-IR" sz="2000" dirty="0">
                <a:cs typeface="0 Badr" panose="00000400000000000000" pitchFamily="2" charset="-78"/>
              </a:rPr>
              <a:t>	کمال او در قرب به خداست</a:t>
            </a:r>
          </a:p>
          <a:p>
            <a:pPr algn="r"/>
            <a:endParaRPr lang="en-US" sz="2400" dirty="0">
              <a:cs typeface="0 Badr" panose="00000400000000000000" pitchFamily="2" charset="-78"/>
            </a:endParaRPr>
          </a:p>
        </p:txBody>
      </p:sp>
    </p:spTree>
    <p:extLst>
      <p:ext uri="{BB962C8B-B14F-4D97-AF65-F5344CB8AC3E}">
        <p14:creationId xmlns:p14="http://schemas.microsoft.com/office/powerpoint/2010/main" val="2460893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116330" y="495759"/>
            <a:ext cx="10058400" cy="954998"/>
          </a:xfrm>
        </p:spPr>
        <p:txBody>
          <a:bodyPr>
            <a:normAutofit fontScale="90000"/>
          </a:bodyPr>
          <a:lstStyle/>
          <a:p>
            <a:pPr algn="ctr"/>
            <a:r>
              <a:rPr lang="fa-IR" sz="6000" dirty="0" smtClean="0">
                <a:cs typeface="0 Badr" panose="00000400000000000000" pitchFamily="2" charset="-78"/>
              </a:rPr>
              <a:t>مبانی انسان شناختی</a:t>
            </a:r>
            <a:endParaRPr lang="en-US" sz="6000" dirty="0">
              <a:cs typeface="0 Badr" panose="00000400000000000000" pitchFamily="2" charset="-78"/>
            </a:endParaRPr>
          </a:p>
        </p:txBody>
      </p:sp>
      <p:sp>
        <p:nvSpPr>
          <p:cNvPr id="3" name="Content Placeholder 2"/>
          <p:cNvSpPr>
            <a:spLocks noGrp="1"/>
          </p:cNvSpPr>
          <p:nvPr>
            <p:ph idx="1"/>
          </p:nvPr>
        </p:nvSpPr>
        <p:spPr>
          <a:xfrm>
            <a:off x="659130" y="2368627"/>
            <a:ext cx="10972800" cy="4164938"/>
          </a:xfrm>
        </p:spPr>
        <p:txBody>
          <a:bodyPr>
            <a:noAutofit/>
          </a:bodyPr>
          <a:lstStyle/>
          <a:p>
            <a:pPr algn="r">
              <a:lnSpc>
                <a:spcPct val="150000"/>
              </a:lnSpc>
            </a:pPr>
            <a:r>
              <a:rPr lang="fa-IR" sz="2000" dirty="0">
                <a:cs typeface="0 Badr" panose="00000400000000000000" pitchFamily="2" charset="-78"/>
              </a:rPr>
              <a:t>	کمال حقیقی او در گرو فعل اختیاری است</a:t>
            </a:r>
          </a:p>
          <a:p>
            <a:pPr algn="r">
              <a:lnSpc>
                <a:spcPct val="150000"/>
              </a:lnSpc>
            </a:pPr>
            <a:r>
              <a:rPr lang="fa-IR" sz="2000" dirty="0">
                <a:cs typeface="0 Badr" panose="00000400000000000000" pitchFamily="2" charset="-78"/>
              </a:rPr>
              <a:t>	فعل اختیاری در گرو سه توانمندی( اندیشه ، احساس و رفتار ) است</a:t>
            </a:r>
          </a:p>
          <a:p>
            <a:pPr algn="r">
              <a:lnSpc>
                <a:spcPct val="150000"/>
              </a:lnSpc>
            </a:pPr>
            <a:r>
              <a:rPr lang="fa-IR" sz="2000" dirty="0">
                <a:cs typeface="0 Badr" panose="00000400000000000000" pitchFamily="2" charset="-78"/>
              </a:rPr>
              <a:t>	انسان در ساحت های سه گانه کاستی دارد</a:t>
            </a:r>
          </a:p>
          <a:p>
            <a:pPr algn="r">
              <a:lnSpc>
                <a:spcPct val="150000"/>
              </a:lnSpc>
            </a:pPr>
            <a:r>
              <a:rPr lang="fa-IR" sz="2000" dirty="0">
                <a:cs typeface="0 Badr" panose="00000400000000000000" pitchFamily="2" charset="-78"/>
              </a:rPr>
              <a:t>	انسان بر عالم تاثیر گذار است.</a:t>
            </a:r>
          </a:p>
          <a:p>
            <a:pPr algn="r">
              <a:lnSpc>
                <a:spcPct val="150000"/>
              </a:lnSpc>
            </a:pPr>
            <a:r>
              <a:rPr lang="fa-IR" sz="2000" dirty="0">
                <a:cs typeface="0 Badr" panose="00000400000000000000" pitchFamily="2" charset="-78"/>
              </a:rPr>
              <a:t>	انسان موجودی اجتماعی </a:t>
            </a:r>
            <a:r>
              <a:rPr lang="fa-IR" sz="2000" dirty="0" smtClean="0">
                <a:cs typeface="0 Badr" panose="00000400000000000000" pitchFamily="2" charset="-78"/>
              </a:rPr>
              <a:t>است.</a:t>
            </a:r>
          </a:p>
          <a:p>
            <a:pPr algn="r">
              <a:lnSpc>
                <a:spcPct val="150000"/>
              </a:lnSpc>
            </a:pPr>
            <a:r>
              <a:rPr lang="fa-IR" sz="2000" dirty="0">
                <a:cs typeface="0 Badr" panose="00000400000000000000" pitchFamily="2" charset="-78"/>
              </a:rPr>
              <a:t> </a:t>
            </a:r>
            <a:r>
              <a:rPr lang="fa-IR" sz="2000" dirty="0" smtClean="0">
                <a:cs typeface="0 Badr" panose="00000400000000000000" pitchFamily="2" charset="-78"/>
              </a:rPr>
              <a:t>     برای رسیدن به کمال به وحی نیاز دارد.</a:t>
            </a:r>
          </a:p>
          <a:p>
            <a:pPr algn="r">
              <a:lnSpc>
                <a:spcPct val="150000"/>
              </a:lnSpc>
            </a:pPr>
            <a:r>
              <a:rPr lang="fa-IR" sz="2000" dirty="0">
                <a:cs typeface="0 Badr" panose="00000400000000000000" pitchFamily="2" charset="-78"/>
              </a:rPr>
              <a:t> </a:t>
            </a:r>
            <a:r>
              <a:rPr lang="fa-IR" sz="2000" dirty="0" smtClean="0">
                <a:cs typeface="0 Badr" panose="00000400000000000000" pitchFamily="2" charset="-78"/>
              </a:rPr>
              <a:t>    کمال </a:t>
            </a:r>
            <a:r>
              <a:rPr lang="fa-IR" sz="2000" dirty="0">
                <a:cs typeface="0 Badr" panose="00000400000000000000" pitchFamily="2" charset="-78"/>
              </a:rPr>
              <a:t>حقیقی او در گرو استفاده از قابلیت های اوست</a:t>
            </a:r>
            <a:r>
              <a:rPr lang="fa-IR" sz="2000" dirty="0" smtClean="0">
                <a:cs typeface="0 Badr" panose="00000400000000000000" pitchFamily="2" charset="-78"/>
              </a:rPr>
              <a:t>.</a:t>
            </a:r>
            <a:endParaRPr lang="fa-IR" sz="2000" dirty="0">
              <a:cs typeface="0 Badr" panose="00000400000000000000" pitchFamily="2" charset="-78"/>
            </a:endParaRPr>
          </a:p>
        </p:txBody>
      </p:sp>
    </p:spTree>
    <p:extLst>
      <p:ext uri="{BB962C8B-B14F-4D97-AF65-F5344CB8AC3E}">
        <p14:creationId xmlns:p14="http://schemas.microsoft.com/office/powerpoint/2010/main" val="1027869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16330" y="0"/>
            <a:ext cx="10058400" cy="1450757"/>
          </a:xfrm>
        </p:spPr>
        <p:txBody>
          <a:bodyPr>
            <a:normAutofit/>
          </a:bodyPr>
          <a:lstStyle/>
          <a:p>
            <a:pPr algn="ctr"/>
            <a:r>
              <a:rPr lang="fa-IR" sz="6000" dirty="0" smtClean="0">
                <a:cs typeface="B Badr1" panose="00000400000000000000" pitchFamily="2" charset="-78"/>
              </a:rPr>
              <a:t>مبانی انسان شناختی</a:t>
            </a:r>
            <a:endParaRPr lang="en-US" sz="6000" dirty="0">
              <a:cs typeface="B Badr1" panose="00000400000000000000" pitchFamily="2" charset="-78"/>
            </a:endParaRPr>
          </a:p>
        </p:txBody>
      </p:sp>
      <p:sp>
        <p:nvSpPr>
          <p:cNvPr id="3" name="Content Placeholder 2"/>
          <p:cNvSpPr>
            <a:spLocks noGrp="1"/>
          </p:cNvSpPr>
          <p:nvPr>
            <p:ph idx="1"/>
          </p:nvPr>
        </p:nvSpPr>
        <p:spPr/>
        <p:txBody>
          <a:bodyPr>
            <a:noAutofit/>
          </a:bodyPr>
          <a:lstStyle/>
          <a:p>
            <a:pPr marL="0" indent="0" algn="r">
              <a:lnSpc>
                <a:spcPct val="150000"/>
              </a:lnSpc>
              <a:buNone/>
            </a:pPr>
            <a:r>
              <a:rPr lang="fa-IR" sz="2400" dirty="0" smtClean="0">
                <a:cs typeface="0 Badr" panose="00000400000000000000" pitchFamily="2" charset="-78"/>
              </a:rPr>
              <a:t>کمال </a:t>
            </a:r>
            <a:r>
              <a:rPr lang="fa-IR" sz="2400" dirty="0">
                <a:cs typeface="0 Badr" panose="00000400000000000000" pitchFamily="2" charset="-78"/>
              </a:rPr>
              <a:t>حقیقی انسان وابسته به رشد هماهنگ و متناسب قابلیت های </a:t>
            </a:r>
            <a:r>
              <a:rPr lang="fa-IR" sz="2400" dirty="0" err="1">
                <a:cs typeface="0 Badr" panose="00000400000000000000" pitchFamily="2" charset="-78"/>
              </a:rPr>
              <a:t>اوست</a:t>
            </a:r>
            <a:r>
              <a:rPr lang="fa-IR" sz="2400" dirty="0" smtClean="0">
                <a:cs typeface="0 Badr" panose="00000400000000000000" pitchFamily="2" charset="-78"/>
              </a:rPr>
              <a:t>.</a:t>
            </a:r>
            <a:endParaRPr lang="fa-IR" sz="2400" dirty="0">
              <a:cs typeface="0 Badr" panose="00000400000000000000" pitchFamily="2" charset="-78"/>
            </a:endParaRPr>
          </a:p>
          <a:p>
            <a:pPr algn="r">
              <a:lnSpc>
                <a:spcPct val="150000"/>
              </a:lnSpc>
            </a:pPr>
            <a:r>
              <a:rPr lang="fa-IR" sz="2400" dirty="0">
                <a:cs typeface="0 Badr" panose="00000400000000000000" pitchFamily="2" charset="-78"/>
              </a:rPr>
              <a:t>	در راه رسیدن به کمال با موانعی روبرو است.</a:t>
            </a:r>
          </a:p>
          <a:p>
            <a:pPr algn="r">
              <a:lnSpc>
                <a:spcPct val="150000"/>
              </a:lnSpc>
            </a:pPr>
            <a:r>
              <a:rPr lang="fa-IR" sz="2400" dirty="0">
                <a:cs typeface="0 Badr" panose="00000400000000000000" pitchFamily="2" charset="-78"/>
              </a:rPr>
              <a:t>	انسان ها با هم متفاوت هستند.</a:t>
            </a:r>
          </a:p>
          <a:p>
            <a:pPr algn="r">
              <a:lnSpc>
                <a:spcPct val="150000"/>
              </a:lnSpc>
            </a:pPr>
            <a:r>
              <a:rPr lang="fa-IR" sz="2400" dirty="0">
                <a:cs typeface="0 Badr" panose="00000400000000000000" pitchFamily="2" charset="-78"/>
              </a:rPr>
              <a:t>	انسان بنده خداست</a:t>
            </a:r>
            <a:r>
              <a:rPr lang="fa-IR" sz="2400" dirty="0" smtClean="0">
                <a:cs typeface="0 Badr" panose="00000400000000000000" pitchFamily="2" charset="-78"/>
              </a:rPr>
              <a:t>.</a:t>
            </a:r>
            <a:endParaRPr lang="fa-IR" sz="2400" dirty="0">
              <a:cs typeface="0 Badr" panose="00000400000000000000" pitchFamily="2" charset="-78"/>
            </a:endParaRPr>
          </a:p>
        </p:txBody>
      </p:sp>
    </p:spTree>
    <p:extLst>
      <p:ext uri="{BB962C8B-B14F-4D97-AF65-F5344CB8AC3E}">
        <p14:creationId xmlns:p14="http://schemas.microsoft.com/office/powerpoint/2010/main" val="150099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smtClean="0">
                <a:cs typeface="B Badr1" panose="00000400000000000000" pitchFamily="2" charset="-78"/>
              </a:rPr>
              <a:t>سه دوره سن وتحصیلی</a:t>
            </a:r>
            <a:endParaRPr lang="en-US" sz="6000" dirty="0">
              <a:cs typeface="B Badr1" panose="00000400000000000000" pitchFamily="2" charset="-78"/>
            </a:endParaRPr>
          </a:p>
        </p:txBody>
      </p:sp>
      <p:sp>
        <p:nvSpPr>
          <p:cNvPr id="3" name="Content Placeholder 2"/>
          <p:cNvSpPr>
            <a:spLocks noGrp="1"/>
          </p:cNvSpPr>
          <p:nvPr>
            <p:ph idx="1"/>
          </p:nvPr>
        </p:nvSpPr>
        <p:spPr>
          <a:xfrm>
            <a:off x="958467" y="2368134"/>
            <a:ext cx="10131111" cy="4098768"/>
          </a:xfrm>
        </p:spPr>
        <p:txBody>
          <a:bodyPr>
            <a:noAutofit/>
          </a:bodyPr>
          <a:lstStyle/>
          <a:p>
            <a:pPr marL="0" indent="0">
              <a:buNone/>
            </a:pPr>
            <a:r>
              <a:rPr lang="fa-IR" sz="2800" dirty="0" smtClean="0">
                <a:cs typeface="0 Badr" panose="00000400000000000000" pitchFamily="2" charset="-78"/>
              </a:rPr>
              <a:t> </a:t>
            </a:r>
            <a:r>
              <a:rPr lang="fa-IR" sz="2800" dirty="0">
                <a:cs typeface="0 Badr" panose="00000400000000000000" pitchFamily="2" charset="-78"/>
              </a:rPr>
              <a:t>سه دوره سنی روبرو هستیم </a:t>
            </a:r>
            <a:r>
              <a:rPr lang="fa-IR" sz="2800" dirty="0" smtClean="0">
                <a:cs typeface="0 Badr" panose="00000400000000000000" pitchFamily="2" charset="-78"/>
              </a:rPr>
              <a:t>:</a:t>
            </a:r>
            <a:endParaRPr lang="fa-IR" sz="2800" dirty="0" smtClean="0">
              <a:cs typeface="0 Badr" panose="00000400000000000000" pitchFamily="2" charset="-78"/>
            </a:endParaRPr>
          </a:p>
          <a:p>
            <a:pPr marL="571500" indent="-571500">
              <a:buFont typeface="Arial" panose="020B0604020202020204" pitchFamily="34" charset="0"/>
              <a:buChar char="•"/>
            </a:pPr>
            <a:r>
              <a:rPr lang="fa-IR" sz="2400" dirty="0" smtClean="0">
                <a:cs typeface="0 Badr" panose="00000400000000000000" pitchFamily="2" charset="-78"/>
              </a:rPr>
              <a:t>مهد </a:t>
            </a:r>
            <a:r>
              <a:rPr lang="fa-IR" sz="2400" dirty="0">
                <a:cs typeface="0 Badr" panose="00000400000000000000" pitchFamily="2" charset="-78"/>
              </a:rPr>
              <a:t>و پیش </a:t>
            </a:r>
            <a:r>
              <a:rPr lang="fa-IR" sz="2400" dirty="0" smtClean="0">
                <a:cs typeface="0 Badr" panose="00000400000000000000" pitchFamily="2" charset="-78"/>
              </a:rPr>
              <a:t>دبستانی</a:t>
            </a:r>
          </a:p>
          <a:p>
            <a:pPr marL="571500" indent="-571500">
              <a:buFont typeface="Arial" panose="020B0604020202020204" pitchFamily="34" charset="0"/>
              <a:buChar char="•"/>
            </a:pPr>
            <a:r>
              <a:rPr lang="fa-IR" sz="2400" dirty="0" smtClean="0">
                <a:cs typeface="0 Badr" panose="00000400000000000000" pitchFamily="2" charset="-78"/>
              </a:rPr>
              <a:t>ابتدایی  </a:t>
            </a:r>
            <a:endParaRPr lang="fa-IR" sz="2400" dirty="0">
              <a:cs typeface="0 Badr" panose="00000400000000000000" pitchFamily="2" charset="-78"/>
            </a:endParaRPr>
          </a:p>
          <a:p>
            <a:pPr marL="571500" indent="-571500">
              <a:buFont typeface="Arial" panose="020B0604020202020204" pitchFamily="34" charset="0"/>
              <a:buChar char="•"/>
            </a:pPr>
            <a:r>
              <a:rPr lang="fa-IR" sz="2400" dirty="0" smtClean="0">
                <a:cs typeface="0 Badr" panose="00000400000000000000" pitchFamily="2" charset="-78"/>
              </a:rPr>
              <a:t>متوسطه           </a:t>
            </a:r>
            <a:endParaRPr lang="en-US" sz="2400" dirty="0">
              <a:cs typeface="0 Badr" panose="00000400000000000000" pitchFamily="2" charset="-78"/>
            </a:endParaRPr>
          </a:p>
        </p:txBody>
      </p:sp>
    </p:spTree>
    <p:extLst>
      <p:ext uri="{BB962C8B-B14F-4D97-AF65-F5344CB8AC3E}">
        <p14:creationId xmlns:p14="http://schemas.microsoft.com/office/powerpoint/2010/main" val="3727121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smtClean="0">
                <a:cs typeface="B Badr1" panose="00000400000000000000" pitchFamily="2" charset="-78"/>
              </a:rPr>
              <a:t>ویژگی شناختی 6تا8 سال</a:t>
            </a:r>
            <a:endParaRPr lang="en-US" sz="6000" dirty="0">
              <a:cs typeface="B Badr1" panose="00000400000000000000" pitchFamily="2" charset="-78"/>
            </a:endParaRPr>
          </a:p>
        </p:txBody>
      </p:sp>
      <p:sp>
        <p:nvSpPr>
          <p:cNvPr id="3" name="Content Placeholder 2"/>
          <p:cNvSpPr>
            <a:spLocks noGrp="1"/>
          </p:cNvSpPr>
          <p:nvPr>
            <p:ph idx="1"/>
          </p:nvPr>
        </p:nvSpPr>
        <p:spPr>
          <a:xfrm>
            <a:off x="247650" y="2126254"/>
            <a:ext cx="11468100" cy="4636495"/>
          </a:xfrm>
        </p:spPr>
        <p:txBody>
          <a:bodyPr>
            <a:noAutofit/>
          </a:bodyPr>
          <a:lstStyle/>
          <a:p>
            <a:pPr marL="0" indent="0" algn="just" rtl="1">
              <a:lnSpc>
                <a:spcPct val="115000"/>
              </a:lnSpc>
              <a:spcAft>
                <a:spcPts val="1000"/>
              </a:spcAft>
              <a:buNone/>
            </a:pPr>
            <a:r>
              <a:rPr lang="fa-IR" sz="2000" dirty="0" smtClean="0">
                <a:latin typeface="Calibri" panose="020F0502020204030204" pitchFamily="34" charset="0"/>
                <a:ea typeface="Calibri" panose="020F0502020204030204" pitchFamily="34" charset="0"/>
                <a:cs typeface="0 Badr" panose="00000400000000000000" pitchFamily="2" charset="-78"/>
              </a:rPr>
              <a:t>  1.  </a:t>
            </a:r>
            <a:r>
              <a:rPr lang="fa-IR" sz="2000" dirty="0" smtClean="0">
                <a:latin typeface="Times New Roman" panose="02020603050405020304" pitchFamily="18" charset="0"/>
                <a:ea typeface="Calibri" panose="020F0502020204030204" pitchFamily="34" charset="0"/>
                <a:cs typeface="0 Badr" panose="00000400000000000000" pitchFamily="2" charset="-78"/>
              </a:rPr>
              <a:t>در </a:t>
            </a:r>
            <a:r>
              <a:rPr lang="fa-IR" sz="2000" dirty="0">
                <a:latin typeface="Times New Roman" panose="02020603050405020304" pitchFamily="18" charset="0"/>
                <a:ea typeface="Calibri" panose="020F0502020204030204" pitchFamily="34" charset="0"/>
                <a:cs typeface="0 Badr" panose="00000400000000000000" pitchFamily="2" charset="-78"/>
              </a:rPr>
              <a:t>این دوره مرحله عملیاتی عینی می شود(روشهای عینی سازی </a:t>
            </a:r>
            <a:r>
              <a:rPr lang="fa-IR" sz="2000" dirty="0" smtClean="0">
                <a:latin typeface="Times New Roman" panose="02020603050405020304" pitchFamily="18" charset="0"/>
                <a:ea typeface="Calibri" panose="020F0502020204030204" pitchFamily="34" charset="0"/>
                <a:cs typeface="0 Badr" panose="00000400000000000000" pitchFamily="2" charset="-78"/>
              </a:rPr>
              <a:t>مفاهیم)</a:t>
            </a:r>
            <a:endParaRPr lang="en-US" sz="2000" dirty="0" smtClean="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 کودک </a:t>
            </a:r>
            <a:r>
              <a:rPr lang="fa-IR" sz="2000" dirty="0">
                <a:latin typeface="Times New Roman" panose="02020603050405020304" pitchFamily="18" charset="0"/>
                <a:ea typeface="Calibri" panose="020F0502020204030204" pitchFamily="34" charset="0"/>
                <a:cs typeface="0 Badr" panose="00000400000000000000" pitchFamily="2" charset="-78"/>
              </a:rPr>
              <a:t>می تواند عملیات ذهنی انجام </a:t>
            </a:r>
            <a:r>
              <a:rPr lang="fa-IR" sz="2000" dirty="0" smtClean="0">
                <a:latin typeface="Times New Roman" panose="02020603050405020304" pitchFamily="18" charset="0"/>
                <a:ea typeface="Calibri" panose="020F0502020204030204" pitchFamily="34" charset="0"/>
                <a:cs typeface="0 Badr" panose="00000400000000000000" pitchFamily="2" charset="-78"/>
              </a:rPr>
              <a:t>دهد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a:latin typeface="Times New Roman" panose="02020603050405020304" pitchFamily="18" charset="0"/>
                <a:ea typeface="Calibri" panose="020F0502020204030204" pitchFamily="34" charset="0"/>
                <a:cs typeface="0 Badr" panose="00000400000000000000" pitchFamily="2" charset="-78"/>
              </a:rPr>
              <a:t>3</a:t>
            </a:r>
            <a:r>
              <a:rPr lang="fa-IR" sz="2000" dirty="0" smtClean="0">
                <a:latin typeface="Times New Roman" panose="02020603050405020304" pitchFamily="18" charset="0"/>
                <a:ea typeface="Calibri" panose="020F0502020204030204" pitchFamily="34" charset="0"/>
                <a:cs typeface="0 Badr" panose="00000400000000000000" pitchFamily="2" charset="-78"/>
              </a:rPr>
              <a:t>.  </a:t>
            </a:r>
            <a:r>
              <a:rPr lang="fa-IR" sz="2000" dirty="0">
                <a:latin typeface="Times New Roman" panose="02020603050405020304" pitchFamily="18" charset="0"/>
                <a:ea typeface="Calibri" panose="020F0502020204030204" pitchFamily="34" charset="0"/>
                <a:cs typeface="0 Badr" panose="00000400000000000000" pitchFamily="2" charset="-78"/>
              </a:rPr>
              <a:t>می تواند قواعد منطقی و اساسی معینی را درک کند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a:latin typeface="Times New Roman" panose="02020603050405020304" pitchFamily="18" charset="0"/>
                <a:ea typeface="Calibri" panose="020F0502020204030204" pitchFamily="34" charset="0"/>
                <a:cs typeface="0 Badr" panose="00000400000000000000" pitchFamily="2" charset="-78"/>
              </a:rPr>
              <a:t>4</a:t>
            </a:r>
            <a:r>
              <a:rPr lang="fa-IR" sz="2000" dirty="0" smtClean="0">
                <a:latin typeface="Times New Roman" panose="02020603050405020304" pitchFamily="18" charset="0"/>
                <a:ea typeface="Calibri" panose="020F0502020204030204" pitchFamily="34" charset="0"/>
                <a:cs typeface="0 Badr" panose="00000400000000000000" pitchFamily="2" charset="-78"/>
              </a:rPr>
              <a:t>.  می </a:t>
            </a:r>
            <a:r>
              <a:rPr lang="fa-IR" sz="2000" dirty="0">
                <a:latin typeface="Times New Roman" panose="02020603050405020304" pitchFamily="18" charset="0"/>
                <a:ea typeface="Calibri" panose="020F0502020204030204" pitchFamily="34" charset="0"/>
                <a:cs typeface="0 Badr" panose="00000400000000000000" pitchFamily="2" charset="-78"/>
              </a:rPr>
              <a:t>تواند کمی از استدلال استفاده کند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266700" indent="-149225" algn="just" rtl="1">
              <a:lnSpc>
                <a:spcPct val="115000"/>
              </a:lnSpc>
              <a:spcAft>
                <a:spcPts val="1000"/>
              </a:spcAft>
              <a:buNone/>
            </a:pPr>
            <a:r>
              <a:rPr lang="fa-IR" sz="2000" dirty="0">
                <a:latin typeface="Times New Roman" panose="02020603050405020304" pitchFamily="18" charset="0"/>
                <a:ea typeface="Calibri" panose="020F0502020204030204" pitchFamily="34" charset="0"/>
                <a:cs typeface="0 Badr" panose="00000400000000000000" pitchFamily="2" charset="-78"/>
              </a:rPr>
              <a:t>5</a:t>
            </a:r>
            <a:r>
              <a:rPr lang="fa-IR" sz="2000" dirty="0" smtClean="0">
                <a:latin typeface="Times New Roman" panose="02020603050405020304" pitchFamily="18" charset="0"/>
                <a:ea typeface="Calibri" panose="020F0502020204030204" pitchFamily="34" charset="0"/>
                <a:cs typeface="0 Badr" panose="00000400000000000000" pitchFamily="2" charset="-78"/>
              </a:rPr>
              <a:t>.  می </a:t>
            </a:r>
            <a:r>
              <a:rPr lang="fa-IR" sz="2000" dirty="0">
                <a:latin typeface="Times New Roman" panose="02020603050405020304" pitchFamily="18" charset="0"/>
                <a:ea typeface="Calibri" panose="020F0502020204030204" pitchFamily="34" charset="0"/>
                <a:cs typeface="0 Badr" panose="00000400000000000000" pitchFamily="2" charset="-78"/>
              </a:rPr>
              <a:t>تواند پدیده ها را ارزیابی کند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6. </a:t>
            </a:r>
            <a:r>
              <a:rPr lang="fa-IR" sz="2000" dirty="0">
                <a:latin typeface="Times New Roman" panose="02020603050405020304" pitchFamily="18" charset="0"/>
                <a:ea typeface="Calibri" panose="020F0502020204030204" pitchFamily="34" charset="0"/>
                <a:cs typeface="0 Badr" panose="00000400000000000000" pitchFamily="2" charset="-78"/>
              </a:rPr>
              <a:t>می تواند به طور همزمان به جنبه های مختلف  یا پدیده توجه کنند و ارتباط بین ابعاد مختلف را درک کند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7.  براساس </a:t>
            </a:r>
            <a:r>
              <a:rPr lang="fa-IR" sz="2000" dirty="0">
                <a:latin typeface="Times New Roman" panose="02020603050405020304" pitchFamily="18" charset="0"/>
                <a:ea typeface="Calibri" panose="020F0502020204030204" pitchFamily="34" charset="0"/>
                <a:cs typeface="0 Badr" panose="00000400000000000000" pitchFamily="2" charset="-78"/>
              </a:rPr>
              <a:t>یک یا چند خصوصیت  پدیده ها را می شناسد ( بزرگ و کوچک زشت و زیبا )</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118872" indent="0" algn="just" rtl="1">
              <a:lnSpc>
                <a:spcPct val="115000"/>
              </a:lnSpc>
              <a:spcAft>
                <a:spcPts val="1000"/>
              </a:spcAft>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8. می </a:t>
            </a:r>
            <a:r>
              <a:rPr lang="fa-IR" sz="2000" dirty="0">
                <a:latin typeface="Times New Roman" panose="02020603050405020304" pitchFamily="18" charset="0"/>
                <a:ea typeface="Calibri" panose="020F0502020204030204" pitchFamily="34" charset="0"/>
                <a:cs typeface="0 Badr" panose="00000400000000000000" pitchFamily="2" charset="-78"/>
              </a:rPr>
              <a:t>تواند به طور نظام دار بیندیشد  اما این تفکر تنها در ارتباط با اشیاء و اعمال  ملموس </a:t>
            </a:r>
            <a:r>
              <a:rPr lang="fa-IR" sz="2000" dirty="0" smtClean="0">
                <a:latin typeface="Times New Roman" panose="02020603050405020304" pitchFamily="18" charset="0"/>
                <a:ea typeface="Calibri" panose="020F0502020204030204" pitchFamily="34" charset="0"/>
                <a:cs typeface="0 Badr" panose="00000400000000000000" pitchFamily="2" charset="-78"/>
              </a:rPr>
              <a:t>است</a:t>
            </a:r>
            <a:endParaRPr lang="en-US" sz="2000"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217052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ctr"/>
            <a:r>
              <a:rPr lang="fa-IR" sz="4400" dirty="0" smtClean="0">
                <a:cs typeface="B Badr1" panose="00000400000000000000" pitchFamily="2" charset="-78"/>
              </a:rPr>
              <a:t>ویژگی شناختی 6تا8 سال</a:t>
            </a:r>
            <a:endParaRPr lang="en-US" sz="4400" dirty="0">
              <a:cs typeface="B Badr1" panose="00000400000000000000" pitchFamily="2" charset="-78"/>
            </a:endParaRPr>
          </a:p>
        </p:txBody>
      </p:sp>
      <p:sp>
        <p:nvSpPr>
          <p:cNvPr id="3" name="Content Placeholder 2"/>
          <p:cNvSpPr>
            <a:spLocks noGrp="1"/>
          </p:cNvSpPr>
          <p:nvPr>
            <p:ph idx="1"/>
          </p:nvPr>
        </p:nvSpPr>
        <p:spPr>
          <a:xfrm>
            <a:off x="1154430" y="2107580"/>
            <a:ext cx="10058400" cy="4483720"/>
          </a:xfrm>
        </p:spPr>
        <p:txBody>
          <a:bodyPr>
            <a:noAutofit/>
          </a:bodyPr>
          <a:lstStyle/>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9. می </a:t>
            </a:r>
            <a:r>
              <a:rPr lang="fa-IR" sz="2400" dirty="0">
                <a:latin typeface="Times New Roman" panose="02020603050405020304" pitchFamily="18" charset="0"/>
                <a:ea typeface="Calibri" panose="020F0502020204030204" pitchFamily="34" charset="0"/>
                <a:cs typeface="0 Badr" panose="00000400000000000000" pitchFamily="2" charset="-78"/>
              </a:rPr>
              <a:t>تواند در مورد کل و جزء استدلال </a:t>
            </a:r>
            <a:r>
              <a:rPr lang="fa-IR" sz="2400" dirty="0" smtClean="0">
                <a:latin typeface="Times New Roman" panose="02020603050405020304" pitchFamily="18" charset="0"/>
                <a:ea typeface="Calibri" panose="020F0502020204030204" pitchFamily="34" charset="0"/>
                <a:cs typeface="0 Badr" panose="00000400000000000000" pitchFamily="2" charset="-78"/>
              </a:rPr>
              <a:t>کند</a:t>
            </a:r>
            <a:endParaRPr lang="fa-IR"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Calibri" panose="020F0502020204030204" pitchFamily="34" charset="0"/>
                <a:ea typeface="Calibri" panose="020F0502020204030204" pitchFamily="34" charset="0"/>
                <a:cs typeface="0 Badr" panose="00000400000000000000" pitchFamily="2" charset="-78"/>
              </a:rPr>
              <a:t>10. </a:t>
            </a:r>
            <a:r>
              <a:rPr lang="fa-IR" sz="2400" dirty="0" smtClean="0">
                <a:latin typeface="Times New Roman" panose="02020603050405020304" pitchFamily="18" charset="0"/>
                <a:ea typeface="Calibri" panose="020F0502020204030204" pitchFamily="34" charset="0"/>
                <a:cs typeface="0 Badr" panose="00000400000000000000" pitchFamily="2" charset="-78"/>
              </a:rPr>
              <a:t>می </a:t>
            </a:r>
            <a:r>
              <a:rPr lang="fa-IR" sz="2400" dirty="0">
                <a:latin typeface="Times New Roman" panose="02020603050405020304" pitchFamily="18" charset="0"/>
                <a:ea typeface="Calibri" panose="020F0502020204030204" pitchFamily="34" charset="0"/>
                <a:cs typeface="0 Badr" panose="00000400000000000000" pitchFamily="2" charset="-78"/>
              </a:rPr>
              <a:t>تواند درک کند بین دسته ها  روابط منطقی حاکم است </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11. می </a:t>
            </a:r>
            <a:r>
              <a:rPr lang="fa-IR" sz="2400" dirty="0">
                <a:latin typeface="Times New Roman" panose="02020603050405020304" pitchFamily="18" charset="0"/>
                <a:ea typeface="Calibri" panose="020F0502020204030204" pitchFamily="34" charset="0"/>
                <a:cs typeface="0 Badr" panose="00000400000000000000" pitchFamily="2" charset="-78"/>
              </a:rPr>
              <a:t>تواند کیفیت و تعداد را در ذهن خود نگه دارد</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12. می </a:t>
            </a:r>
            <a:r>
              <a:rPr lang="fa-IR" sz="2400" dirty="0">
                <a:latin typeface="Times New Roman" panose="02020603050405020304" pitchFamily="18" charset="0"/>
                <a:ea typeface="Calibri" panose="020F0502020204030204" pitchFamily="34" charset="0"/>
                <a:cs typeface="0 Badr" panose="00000400000000000000" pitchFamily="2" charset="-78"/>
              </a:rPr>
              <a:t>تواند اشیای واقعی را طبقه بندی و منظم کند</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13. </a:t>
            </a:r>
            <a:r>
              <a:rPr lang="fa-IR" sz="2400" dirty="0" err="1" smtClean="0">
                <a:latin typeface="Times New Roman" panose="02020603050405020304" pitchFamily="18" charset="0"/>
                <a:ea typeface="Calibri" panose="020F0502020204030204" pitchFamily="34" charset="0"/>
                <a:cs typeface="0 Badr" panose="00000400000000000000" pitchFamily="2" charset="-78"/>
              </a:rPr>
              <a:t>نمی</a:t>
            </a:r>
            <a:r>
              <a:rPr lang="fa-IR" sz="2400" dirty="0" smtClean="0">
                <a:latin typeface="Times New Roman" panose="02020603050405020304" pitchFamily="18" charset="0"/>
                <a:ea typeface="Calibri" panose="020F0502020204030204" pitchFamily="34" charset="0"/>
                <a:cs typeface="0 Badr" panose="00000400000000000000" pitchFamily="2" charset="-78"/>
              </a:rPr>
              <a:t> </a:t>
            </a:r>
            <a:r>
              <a:rPr lang="fa-IR" sz="2400" dirty="0">
                <a:latin typeface="Times New Roman" panose="02020603050405020304" pitchFamily="18" charset="0"/>
                <a:ea typeface="Calibri" panose="020F0502020204030204" pitchFamily="34" charset="0"/>
                <a:cs typeface="0 Badr" panose="00000400000000000000" pitchFamily="2" charset="-78"/>
              </a:rPr>
              <a:t>تواند درک انتزاعی از مسائل فرضیه ای  یا پدیده های  داشته باشد</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14. کوک </a:t>
            </a:r>
            <a:r>
              <a:rPr lang="fa-IR" sz="2400" dirty="0">
                <a:latin typeface="Times New Roman" panose="02020603050405020304" pitchFamily="18" charset="0"/>
                <a:ea typeface="Calibri" panose="020F0502020204030204" pitchFamily="34" charset="0"/>
                <a:cs typeface="0 Badr" panose="00000400000000000000" pitchFamily="2" charset="-78"/>
              </a:rPr>
              <a:t>می تواند تجربه کند و لمس کند</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15. سئوال </a:t>
            </a:r>
            <a:r>
              <a:rPr lang="fa-IR" sz="2400" dirty="0">
                <a:latin typeface="Times New Roman" panose="02020603050405020304" pitchFamily="18" charset="0"/>
                <a:ea typeface="Calibri" panose="020F0502020204030204" pitchFamily="34" charset="0"/>
                <a:cs typeface="0 Badr" panose="00000400000000000000" pitchFamily="2" charset="-78"/>
              </a:rPr>
              <a:t>می کند و نتیجه می گیرد تا مطالب برای او معنادار گردد</a:t>
            </a:r>
            <a:endParaRPr lang="en-US" sz="2400" dirty="0">
              <a:latin typeface="Calibri" panose="020F0502020204030204" pitchFamily="34" charset="0"/>
              <a:ea typeface="Calibri" panose="020F0502020204030204" pitchFamily="34" charset="0"/>
              <a:cs typeface="0 Badr" panose="00000400000000000000" pitchFamily="2" charset="-78"/>
            </a:endParaRPr>
          </a:p>
          <a:p>
            <a:pPr marL="171450" lvl="0" indent="0" algn="just" rtl="1">
              <a:lnSpc>
                <a:spcPct val="115000"/>
              </a:lnSpc>
              <a:spcAft>
                <a:spcPts val="1000"/>
              </a:spcAft>
              <a:buClr>
                <a:srgbClr val="C00000"/>
              </a:buClr>
              <a:buSzPct val="100000"/>
              <a:buNone/>
            </a:pPr>
            <a:r>
              <a:rPr lang="fa-IR" sz="2400" dirty="0" smtClean="0">
                <a:latin typeface="Times New Roman" panose="02020603050405020304" pitchFamily="18" charset="0"/>
                <a:ea typeface="Calibri" panose="020F0502020204030204" pitchFamily="34" charset="0"/>
                <a:cs typeface="0 Badr" panose="00000400000000000000" pitchFamily="2" charset="-78"/>
              </a:rPr>
              <a:t>16. در </a:t>
            </a:r>
            <a:r>
              <a:rPr lang="fa-IR" sz="2400" dirty="0">
                <a:latin typeface="Times New Roman" panose="02020603050405020304" pitchFamily="18" charset="0"/>
                <a:ea typeface="Calibri" panose="020F0502020204030204" pitchFamily="34" charset="0"/>
                <a:cs typeface="0 Badr" panose="00000400000000000000" pitchFamily="2" charset="-78"/>
              </a:rPr>
              <a:t>عین استقلال، به راهنمایی نیاز </a:t>
            </a:r>
            <a:r>
              <a:rPr lang="fa-IR" sz="2400" dirty="0" smtClean="0">
                <a:latin typeface="Times New Roman" panose="02020603050405020304" pitchFamily="18" charset="0"/>
                <a:ea typeface="Calibri" panose="020F0502020204030204" pitchFamily="34" charset="0"/>
                <a:cs typeface="0 Badr" panose="00000400000000000000" pitchFamily="2" charset="-78"/>
              </a:rPr>
              <a:t>دارد</a:t>
            </a:r>
            <a:endParaRPr lang="en-US" sz="2400"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1679837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ctr"/>
            <a:r>
              <a:rPr lang="fa-IR" sz="3200" dirty="0" smtClean="0">
                <a:cs typeface="B Badr1" panose="00000400000000000000" pitchFamily="2" charset="-78"/>
              </a:rPr>
              <a:t>ویژگی شناختی 6تا8 سال</a:t>
            </a:r>
            <a:endParaRPr lang="en-US" sz="3200" dirty="0">
              <a:cs typeface="B Badr1" panose="00000400000000000000" pitchFamily="2" charset="-78"/>
            </a:endParaRPr>
          </a:p>
        </p:txBody>
      </p:sp>
      <p:sp>
        <p:nvSpPr>
          <p:cNvPr id="3" name="Content Placeholder 2"/>
          <p:cNvSpPr>
            <a:spLocks noGrp="1"/>
          </p:cNvSpPr>
          <p:nvPr>
            <p:ph idx="1"/>
          </p:nvPr>
        </p:nvSpPr>
        <p:spPr>
          <a:xfrm>
            <a:off x="-265066" y="2077413"/>
            <a:ext cx="11601450" cy="5483114"/>
          </a:xfrm>
        </p:spPr>
        <p:txBody>
          <a:bodyPr>
            <a:noAutofit/>
          </a:bodyPr>
          <a:lstStyle/>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17. به </a:t>
            </a:r>
            <a:r>
              <a:rPr lang="fa-IR" sz="2000" dirty="0">
                <a:latin typeface="Times New Roman" panose="02020603050405020304" pitchFamily="18" charset="0"/>
                <a:ea typeface="Calibri" panose="020F0502020204030204" pitchFamily="34" charset="0"/>
                <a:cs typeface="0 Badr" panose="00000400000000000000" pitchFamily="2" charset="-78"/>
              </a:rPr>
              <a:t>خاطر استقلال رفتارهای نامنظم و پیش بینی نشده ای دارد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18. علاقه </a:t>
            </a:r>
            <a:r>
              <a:rPr lang="fa-IR" sz="2000" dirty="0">
                <a:latin typeface="Times New Roman" panose="02020603050405020304" pitchFamily="18" charset="0"/>
                <a:ea typeface="Calibri" panose="020F0502020204030204" pitchFamily="34" charset="0"/>
                <a:cs typeface="0 Badr" panose="00000400000000000000" pitchFamily="2" charset="-78"/>
              </a:rPr>
              <a:t>زیادی به یادگیری دارد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19. بیشتر </a:t>
            </a:r>
            <a:r>
              <a:rPr lang="fa-IR" sz="2000" dirty="0">
                <a:latin typeface="Times New Roman" panose="02020603050405020304" pitchFamily="18" charset="0"/>
                <a:ea typeface="Calibri" panose="020F0502020204030204" pitchFamily="34" charset="0"/>
                <a:cs typeface="0 Badr" panose="00000400000000000000" pitchFamily="2" charset="-78"/>
              </a:rPr>
              <a:t>دوست دارد صحبت کند تا بنویسد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20. زیاد </a:t>
            </a:r>
            <a:r>
              <a:rPr lang="fa-IR" sz="2000" dirty="0">
                <a:latin typeface="Times New Roman" panose="02020603050405020304" pitchFamily="18" charset="0"/>
                <a:ea typeface="Calibri" panose="020F0502020204030204" pitchFamily="34" charset="0"/>
                <a:cs typeface="0 Badr" panose="00000400000000000000" pitchFamily="2" charset="-78"/>
              </a:rPr>
              <a:t>علاقه ندارد که پاسخ دهد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21. از </a:t>
            </a:r>
            <a:r>
              <a:rPr lang="fa-IR" sz="2000" dirty="0">
                <a:latin typeface="Times New Roman" panose="02020603050405020304" pitchFamily="18" charset="0"/>
                <a:ea typeface="Calibri" panose="020F0502020204030204" pitchFamily="34" charset="0"/>
                <a:cs typeface="0 Badr" panose="00000400000000000000" pitchFamily="2" charset="-78"/>
              </a:rPr>
              <a:t>حفظ خواندن مطالب را دوست دارد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22. کنجکاو </a:t>
            </a:r>
            <a:r>
              <a:rPr lang="fa-IR" sz="2000" dirty="0">
                <a:latin typeface="Times New Roman" panose="02020603050405020304" pitchFamily="18" charset="0"/>
                <a:ea typeface="Calibri" panose="020F0502020204030204" pitchFamily="34" charset="0"/>
                <a:cs typeface="0 Badr" panose="00000400000000000000" pitchFamily="2" charset="-78"/>
              </a:rPr>
              <a:t>است</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50000"/>
              </a:lnSpc>
              <a:spcAft>
                <a:spcPts val="1000"/>
              </a:spcAft>
              <a:buClr>
                <a:srgbClr val="C00000"/>
              </a:buClr>
              <a:buSzPct val="100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23. نیاز </a:t>
            </a:r>
            <a:r>
              <a:rPr lang="fa-IR" sz="2000" dirty="0" smtClean="0">
                <a:latin typeface="Times New Roman" panose="02020603050405020304" pitchFamily="18" charset="0"/>
                <a:ea typeface="Calibri" panose="020F0502020204030204" pitchFamily="34" charset="0"/>
                <a:cs typeface="0 Badr" panose="00000400000000000000" pitchFamily="2" charset="-78"/>
              </a:rPr>
              <a:t>دارد دراین </a:t>
            </a:r>
            <a:r>
              <a:rPr lang="fa-IR" sz="2000" dirty="0">
                <a:latin typeface="Times New Roman" panose="02020603050405020304" pitchFamily="18" charset="0"/>
                <a:ea typeface="Calibri" panose="020F0502020204030204" pitchFamily="34" charset="0"/>
                <a:cs typeface="0 Badr" panose="00000400000000000000" pitchFamily="2" charset="-78"/>
              </a:rPr>
              <a:t>دوره سنی با یکسری مسائل قابل حل روبرو شود </a:t>
            </a:r>
            <a:r>
              <a:rPr lang="fa-IR" sz="2000" dirty="0" smtClean="0">
                <a:latin typeface="Times New Roman" panose="02020603050405020304" pitchFamily="18" charset="0"/>
                <a:ea typeface="Calibri" panose="020F0502020204030204" pitchFamily="34" charset="0"/>
                <a:cs typeface="0 Badr" panose="00000400000000000000" pitchFamily="2" charset="-78"/>
              </a:rPr>
              <a:t>تا </a:t>
            </a:r>
            <a:r>
              <a:rPr lang="fa-IR" sz="2000" dirty="0">
                <a:latin typeface="Times New Roman" panose="02020603050405020304" pitchFamily="18" charset="0"/>
                <a:ea typeface="Calibri" panose="020F0502020204030204" pitchFamily="34" charset="0"/>
                <a:cs typeface="0 Badr" panose="00000400000000000000" pitchFamily="2" charset="-78"/>
              </a:rPr>
              <a:t>از تفکر </a:t>
            </a:r>
            <a:r>
              <a:rPr lang="fa-IR" sz="2000" dirty="0" smtClean="0">
                <a:latin typeface="Times New Roman" panose="02020603050405020304" pitchFamily="18" charset="0"/>
                <a:ea typeface="Calibri" panose="020F0502020204030204" pitchFamily="34" charset="0"/>
                <a:cs typeface="0 Badr" panose="00000400000000000000" pitchFamily="2" charset="-78"/>
              </a:rPr>
              <a:t>درباره </a:t>
            </a:r>
            <a:r>
              <a:rPr lang="fa-IR" sz="2000" dirty="0">
                <a:latin typeface="Times New Roman" panose="02020603050405020304" pitchFamily="18" charset="0"/>
                <a:ea typeface="Calibri" panose="020F0502020204030204" pitchFamily="34" charset="0"/>
                <a:cs typeface="0 Badr" panose="00000400000000000000" pitchFamily="2" charset="-78"/>
              </a:rPr>
              <a:t>آنها </a:t>
            </a:r>
            <a:r>
              <a:rPr lang="fa-IR" sz="2000" dirty="0" smtClean="0">
                <a:latin typeface="Times New Roman" panose="02020603050405020304" pitchFamily="18" charset="0"/>
                <a:ea typeface="Calibri" panose="020F0502020204030204" pitchFamily="34" charset="0"/>
                <a:cs typeface="0 Badr" panose="00000400000000000000" pitchFamily="2" charset="-78"/>
              </a:rPr>
              <a:t>لذت </a:t>
            </a:r>
            <a:r>
              <a:rPr lang="fa-IR" sz="2000" dirty="0">
                <a:latin typeface="Times New Roman" panose="02020603050405020304" pitchFamily="18" charset="0"/>
                <a:ea typeface="Calibri" panose="020F0502020204030204" pitchFamily="34" charset="0"/>
                <a:cs typeface="0 Badr" panose="00000400000000000000" pitchFamily="2" charset="-78"/>
              </a:rPr>
              <a:t>ببرد</a:t>
            </a:r>
            <a:endParaRPr lang="en-US" sz="2000" dirty="0">
              <a:effectLst/>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2819088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12013324" cy="1252728"/>
          </a:xfrm>
        </p:spPr>
        <p:style>
          <a:lnRef idx="2">
            <a:schemeClr val="accent5"/>
          </a:lnRef>
          <a:fillRef idx="1">
            <a:schemeClr val="lt1"/>
          </a:fillRef>
          <a:effectRef idx="0">
            <a:schemeClr val="accent5"/>
          </a:effectRef>
          <a:fontRef idx="minor">
            <a:schemeClr val="dk1"/>
          </a:fontRef>
        </p:style>
        <p:txBody>
          <a:bodyPr>
            <a:noAutofit/>
          </a:bodyPr>
          <a:lstStyle/>
          <a:p>
            <a:pPr algn="ctr"/>
            <a:r>
              <a:rPr lang="fa-IR" sz="3200" dirty="0" smtClean="0">
                <a:effectLst>
                  <a:outerShdw blurRad="38100" dist="38100" dir="2700000" algn="tl">
                    <a:srgbClr val="000000">
                      <a:alpha val="43137"/>
                    </a:srgbClr>
                  </a:outerShdw>
                </a:effectLst>
                <a:cs typeface="+mj-cs"/>
              </a:rPr>
              <a:t>اهمیت</a:t>
            </a:r>
            <a:r>
              <a:rPr lang="fa-IR" sz="3200" dirty="0">
                <a:effectLst>
                  <a:outerShdw blurRad="38100" dist="38100" dir="2700000" algn="tl">
                    <a:srgbClr val="000000">
                      <a:alpha val="43137"/>
                    </a:srgbClr>
                  </a:outerShdw>
                </a:effectLst>
                <a:cs typeface="+mj-cs"/>
              </a:rPr>
              <a:t>، ضرورت و جایگاه مخاطب </a:t>
            </a:r>
            <a:r>
              <a:rPr lang="fa-IR" sz="3200" dirty="0" smtClean="0">
                <a:effectLst>
                  <a:outerShdw blurRad="38100" dist="38100" dir="2700000" algn="tl">
                    <a:srgbClr val="000000">
                      <a:alpha val="43137"/>
                    </a:srgbClr>
                  </a:outerShdw>
                </a:effectLst>
                <a:cs typeface="+mj-cs"/>
              </a:rPr>
              <a:t>شناسی</a:t>
            </a:r>
            <a:endParaRPr lang="en-US" sz="3200" dirty="0">
              <a:effectLst>
                <a:outerShdw blurRad="38100" dist="38100" dir="2700000" algn="tl">
                  <a:srgbClr val="000000">
                    <a:alpha val="43137"/>
                  </a:srgbClr>
                </a:outerShdw>
              </a:effectLst>
              <a:cs typeface="+mj-cs"/>
            </a:endParaRPr>
          </a:p>
        </p:txBody>
      </p:sp>
      <p:graphicFrame>
        <p:nvGraphicFramePr>
          <p:cNvPr id="4" name="Diagram 3"/>
          <p:cNvGraphicFramePr/>
          <p:nvPr>
            <p:extLst>
              <p:ext uri="{D42A27DB-BD31-4B8C-83A1-F6EECF244321}">
                <p14:modId xmlns:p14="http://schemas.microsoft.com/office/powerpoint/2010/main" val="3432257096"/>
              </p:ext>
            </p:extLst>
          </p:nvPr>
        </p:nvGraphicFramePr>
        <p:xfrm>
          <a:off x="152400" y="1764406"/>
          <a:ext cx="11715750" cy="5093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98703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ctr"/>
            <a:r>
              <a:rPr lang="fa-IR" dirty="0" smtClean="0">
                <a:cs typeface="B Badr1" panose="00000400000000000000" pitchFamily="2" charset="-78"/>
              </a:rPr>
              <a:t>ویژگی شناختی 6تا8 سال</a:t>
            </a:r>
            <a:endParaRPr lang="en-US" dirty="0">
              <a:cs typeface="B Badr1" panose="00000400000000000000" pitchFamily="2" charset="-78"/>
            </a:endParaRPr>
          </a:p>
        </p:txBody>
      </p:sp>
      <p:sp>
        <p:nvSpPr>
          <p:cNvPr id="3" name="Content Placeholder 2"/>
          <p:cNvSpPr>
            <a:spLocks noGrp="1"/>
          </p:cNvSpPr>
          <p:nvPr>
            <p:ph idx="1"/>
          </p:nvPr>
        </p:nvSpPr>
        <p:spPr>
          <a:xfrm>
            <a:off x="304800" y="2219092"/>
            <a:ext cx="11047141" cy="4391257"/>
          </a:xfrm>
        </p:spPr>
        <p:txBody>
          <a:bodyPr>
            <a:noAutofit/>
          </a:bodyPr>
          <a:lstStyle/>
          <a:p>
            <a:pPr marL="0" lvl="0" indent="0" algn="just" rtl="1">
              <a:lnSpc>
                <a:spcPct val="200000"/>
              </a:lnSpc>
              <a:spcAft>
                <a:spcPts val="0"/>
              </a:spcAft>
              <a:buClr>
                <a:srgbClr val="C00000"/>
              </a:buClr>
              <a:buSzPct val="100000"/>
              <a:buNone/>
            </a:pPr>
            <a:r>
              <a:rPr lang="fa-IR" dirty="0" smtClean="0">
                <a:latin typeface="Times New Roman" panose="02020603050405020304" pitchFamily="18" charset="0"/>
                <a:ea typeface="Calibri" panose="020F0502020204030204" pitchFamily="34" charset="0"/>
                <a:cs typeface="0 Badr" panose="00000400000000000000" pitchFamily="2" charset="-78"/>
              </a:rPr>
              <a:t>24. یادگیری </a:t>
            </a:r>
            <a:r>
              <a:rPr lang="fa-IR" dirty="0">
                <a:latin typeface="Times New Roman" panose="02020603050405020304" pitchFamily="18" charset="0"/>
                <a:ea typeface="Calibri" panose="020F0502020204030204" pitchFamily="34" charset="0"/>
                <a:cs typeface="0 Badr" panose="00000400000000000000" pitchFamily="2" charset="-78"/>
              </a:rPr>
              <a:t>مشاهده ای و تقلید از الگو برای او مناسب تر است</a:t>
            </a:r>
            <a:endParaRPr lang="en-US"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200000"/>
              </a:lnSpc>
              <a:spcAft>
                <a:spcPts val="0"/>
              </a:spcAft>
              <a:buClr>
                <a:srgbClr val="C00000"/>
              </a:buClr>
              <a:buSzPct val="100000"/>
              <a:buNone/>
            </a:pPr>
            <a:r>
              <a:rPr lang="fa-IR" dirty="0" smtClean="0">
                <a:latin typeface="Times New Roman" panose="02020603050405020304" pitchFamily="18" charset="0"/>
                <a:ea typeface="Calibri" panose="020F0502020204030204" pitchFamily="34" charset="0"/>
                <a:cs typeface="0 Badr" panose="00000400000000000000" pitchFamily="2" charset="-78"/>
              </a:rPr>
              <a:t>25. در </a:t>
            </a:r>
            <a:r>
              <a:rPr lang="fa-IR" dirty="0">
                <a:latin typeface="Times New Roman" panose="02020603050405020304" pitchFamily="18" charset="0"/>
                <a:ea typeface="Calibri" panose="020F0502020204030204" pitchFamily="34" charset="0"/>
                <a:cs typeface="0 Badr" panose="00000400000000000000" pitchFamily="2" charset="-78"/>
              </a:rPr>
              <a:t>تماس با دیگر کودکان به نسبی بودن نظریه های خود پی می برد</a:t>
            </a:r>
            <a:endParaRPr lang="en-US"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200000"/>
              </a:lnSpc>
              <a:spcAft>
                <a:spcPts val="0"/>
              </a:spcAft>
              <a:buClr>
                <a:srgbClr val="C00000"/>
              </a:buClr>
              <a:buSzPct val="100000"/>
              <a:buNone/>
            </a:pPr>
            <a:r>
              <a:rPr lang="fa-IR" dirty="0" smtClean="0">
                <a:latin typeface="Times New Roman" panose="02020603050405020304" pitchFamily="18" charset="0"/>
                <a:ea typeface="Calibri" panose="020F0502020204030204" pitchFamily="34" charset="0"/>
                <a:cs typeface="0 Badr" panose="00000400000000000000" pitchFamily="2" charset="-78"/>
              </a:rPr>
              <a:t>26. </a:t>
            </a:r>
            <a:r>
              <a:rPr lang="fa-IR" dirty="0" smtClean="0">
                <a:latin typeface="Times New Roman" panose="02020603050405020304" pitchFamily="18" charset="0"/>
                <a:ea typeface="Calibri" panose="020F0502020204030204" pitchFamily="34" charset="0"/>
                <a:cs typeface="0 Badr" panose="00000400000000000000" pitchFamily="2" charset="-78"/>
              </a:rPr>
              <a:t>در </a:t>
            </a:r>
            <a:r>
              <a:rPr lang="fa-IR" dirty="0">
                <a:latin typeface="Times New Roman" panose="02020603050405020304" pitchFamily="18" charset="0"/>
                <a:ea typeface="Calibri" panose="020F0502020204030204" pitchFamily="34" charset="0"/>
                <a:cs typeface="0 Badr" panose="00000400000000000000" pitchFamily="2" charset="-78"/>
              </a:rPr>
              <a:t>این دوره وقتی دارد وارد مدرسه می شود خود مداری اش تعدیل می شود</a:t>
            </a:r>
            <a:endParaRPr lang="en-US"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200000"/>
              </a:lnSpc>
              <a:spcAft>
                <a:spcPts val="0"/>
              </a:spcAft>
              <a:buClr>
                <a:srgbClr val="C00000"/>
              </a:buClr>
              <a:buSzPct val="100000"/>
              <a:buNone/>
            </a:pPr>
            <a:r>
              <a:rPr lang="fa-IR" dirty="0" smtClean="0">
                <a:latin typeface="Times New Roman" panose="02020603050405020304" pitchFamily="18" charset="0"/>
                <a:ea typeface="Calibri" panose="020F0502020204030204" pitchFamily="34" charset="0"/>
                <a:cs typeface="0 Badr" panose="00000400000000000000" pitchFamily="2" charset="-78"/>
              </a:rPr>
              <a:t>27. از </a:t>
            </a:r>
            <a:r>
              <a:rPr lang="fa-IR" dirty="0">
                <a:latin typeface="Times New Roman" panose="02020603050405020304" pitchFamily="18" charset="0"/>
                <a:ea typeface="Calibri" panose="020F0502020204030204" pitchFamily="34" charset="0"/>
                <a:cs typeface="0 Badr" panose="00000400000000000000" pitchFamily="2" charset="-78"/>
              </a:rPr>
              <a:t>مشاهده پدیده ها و اطراف خود از مرحله چیستی  به مرحله چگونگی و چرائی رسیده است</a:t>
            </a:r>
            <a:endParaRPr lang="en-US"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200000"/>
              </a:lnSpc>
              <a:spcAft>
                <a:spcPts val="1000"/>
              </a:spcAft>
              <a:buClr>
                <a:srgbClr val="C00000"/>
              </a:buClr>
              <a:buSzPct val="100000"/>
              <a:buNone/>
            </a:pPr>
            <a:r>
              <a:rPr lang="fa-IR" dirty="0" smtClean="0">
                <a:latin typeface="Times New Roman" panose="02020603050405020304" pitchFamily="18" charset="0"/>
                <a:ea typeface="Calibri" panose="020F0502020204030204" pitchFamily="34" charset="0"/>
                <a:cs typeface="0 Badr" panose="00000400000000000000" pitchFamily="2" charset="-78"/>
              </a:rPr>
              <a:t>28. استدلال </a:t>
            </a:r>
            <a:r>
              <a:rPr lang="fa-IR" dirty="0">
                <a:latin typeface="Times New Roman" panose="02020603050405020304" pitchFamily="18" charset="0"/>
                <a:ea typeface="Calibri" panose="020F0502020204030204" pitchFamily="34" charset="0"/>
                <a:cs typeface="0 Badr" panose="00000400000000000000" pitchFamily="2" charset="-78"/>
              </a:rPr>
              <a:t>استقرایی دارد از جزبه کل </a:t>
            </a:r>
            <a:r>
              <a:rPr lang="fa-IR" dirty="0" smtClean="0">
                <a:latin typeface="Times New Roman" panose="02020603050405020304" pitchFamily="18" charset="0"/>
                <a:ea typeface="Calibri" panose="020F0502020204030204" pitchFamily="34" charset="0"/>
                <a:cs typeface="0 Badr" panose="00000400000000000000" pitchFamily="2" charset="-78"/>
              </a:rPr>
              <a:t>دارد</a:t>
            </a:r>
            <a:endParaRPr lang="en-US"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1497913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a:cs typeface="B Badr1" panose="00000400000000000000" pitchFamily="2" charset="-78"/>
              </a:rPr>
              <a:t>ویژگی های عاطفی </a:t>
            </a:r>
            <a:r>
              <a:rPr lang="fa-IR" sz="6000" dirty="0" smtClean="0">
                <a:cs typeface="B Badr1" panose="00000400000000000000" pitchFamily="2" charset="-78"/>
              </a:rPr>
              <a:t>کودک</a:t>
            </a:r>
            <a:endParaRPr lang="en-US" sz="6000" dirty="0">
              <a:cs typeface="B Badr1" panose="00000400000000000000" pitchFamily="2" charset="-78"/>
            </a:endParaRPr>
          </a:p>
        </p:txBody>
      </p:sp>
      <p:sp>
        <p:nvSpPr>
          <p:cNvPr id="3" name="Content Placeholder 2"/>
          <p:cNvSpPr>
            <a:spLocks noGrp="1"/>
          </p:cNvSpPr>
          <p:nvPr>
            <p:ph idx="1"/>
          </p:nvPr>
        </p:nvSpPr>
        <p:spPr>
          <a:xfrm>
            <a:off x="6096000" y="2062976"/>
            <a:ext cx="6096000" cy="4795024"/>
          </a:xfrm>
        </p:spPr>
        <p:txBody>
          <a:bodyPr numCol="1">
            <a:noAutofit/>
          </a:bodyPr>
          <a:lstStyle/>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علاقه </a:t>
            </a:r>
            <a:r>
              <a:rPr lang="fa-IR" b="1" dirty="0">
                <a:latin typeface="Calibri" panose="020F0502020204030204" pitchFamily="34" charset="0"/>
                <a:ea typeface="Calibri" panose="020F0502020204030204" pitchFamily="34" charset="0"/>
                <a:cs typeface="B Badr1" panose="00000400000000000000" pitchFamily="2" charset="-78"/>
              </a:rPr>
              <a:t>به پاسخ دادن </a:t>
            </a:r>
            <a:r>
              <a:rPr lang="fa-IR" b="1" dirty="0">
                <a:latin typeface="Calibri" panose="020F0502020204030204" pitchFamily="34" charset="0"/>
                <a:ea typeface="Calibri" panose="020F0502020204030204" pitchFamily="34" charset="0"/>
                <a:cs typeface="B Badr1" panose="00000400000000000000" pitchFamily="2" charset="-78"/>
              </a:rPr>
              <a:t>به پرسشها بدون توجه به درستی یا نادرستی آن</a:t>
            </a:r>
          </a:p>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گرایش به گروه دارند</a:t>
            </a:r>
          </a:p>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علاقه به نمایش نامه و ایفای نقش </a:t>
            </a:r>
          </a:p>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صمیمیت</a:t>
            </a:r>
          </a:p>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شوق به یادگیری </a:t>
            </a:r>
            <a:endParaRPr lang="en-US" b="1" dirty="0">
              <a:latin typeface="Calibri" panose="020F0502020204030204" pitchFamily="34" charset="0"/>
              <a:ea typeface="Calibri" panose="020F0502020204030204" pitchFamily="34" charset="0"/>
              <a:cs typeface="B Badr1" panose="00000400000000000000" pitchFamily="2" charset="-78"/>
            </a:endParaRPr>
          </a:p>
          <a:p>
            <a:pPr marL="742950" lvl="0" indent="-742950" algn="r">
              <a:lnSpc>
                <a:spcPct val="150000"/>
              </a:lnSpc>
              <a:spcAft>
                <a:spcPts val="0"/>
              </a:spcAft>
              <a:buClrTx/>
              <a:buFont typeface="+mj-lt"/>
              <a:buAutoNum type="arabicParenR"/>
            </a:pPr>
            <a:r>
              <a:rPr lang="fa-IR" b="1" dirty="0">
                <a:latin typeface="Calibri" panose="020F0502020204030204" pitchFamily="34" charset="0"/>
                <a:ea typeface="Calibri" panose="020F0502020204030204" pitchFamily="34" charset="0"/>
                <a:cs typeface="B Badr1" panose="00000400000000000000" pitchFamily="2" charset="-78"/>
              </a:rPr>
              <a:t>میل </a:t>
            </a:r>
            <a:r>
              <a:rPr lang="fa-IR" b="1" dirty="0">
                <a:latin typeface="Calibri" panose="020F0502020204030204" pitchFamily="34" charset="0"/>
                <a:ea typeface="Calibri" panose="020F0502020204030204" pitchFamily="34" charset="0"/>
                <a:cs typeface="B Badr1" panose="00000400000000000000" pitchFamily="2" charset="-78"/>
              </a:rPr>
              <a:t>به گروه همسالان </a:t>
            </a:r>
          </a:p>
        </p:txBody>
      </p:sp>
      <p:sp>
        <p:nvSpPr>
          <p:cNvPr id="4" name="Rectangle 3"/>
          <p:cNvSpPr/>
          <p:nvPr/>
        </p:nvSpPr>
        <p:spPr>
          <a:xfrm>
            <a:off x="133814" y="2373945"/>
            <a:ext cx="6115979" cy="3231654"/>
          </a:xfrm>
          <a:prstGeom prst="rect">
            <a:avLst/>
          </a:prstGeom>
        </p:spPr>
        <p:txBody>
          <a:bodyPr wrap="square">
            <a:spAutoFit/>
          </a:bodyPr>
          <a:lstStyle/>
          <a:p>
            <a:pPr algn="r" rtl="1">
              <a:lnSpc>
                <a:spcPct val="150000"/>
              </a:lnSpc>
              <a:buSzPct val="80000"/>
            </a:pPr>
            <a:r>
              <a:rPr lang="fa-IR" sz="2800" b="1" dirty="0" smtClean="0">
                <a:latin typeface="Times New Roman" panose="02020603050405020304" pitchFamily="18" charset="0"/>
                <a:ea typeface="Calibri" panose="020F0502020204030204" pitchFamily="34" charset="0"/>
                <a:cs typeface="B Badr1" panose="00000400000000000000" pitchFamily="2" charset="-78"/>
              </a:rPr>
              <a:t>7</a:t>
            </a: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 ) حسادت </a:t>
            </a:r>
          </a:p>
          <a:p>
            <a:pPr lvl="0"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8 ) ترس</a:t>
            </a:r>
          </a:p>
          <a:p>
            <a:pPr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9 ) محبت</a:t>
            </a:r>
          </a:p>
          <a:p>
            <a:pPr lvl="0"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10</a:t>
            </a: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  شاد و پرجنب و جوش</a:t>
            </a:r>
          </a:p>
          <a:p>
            <a:pPr lvl="0"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11) خنده های زیاد</a:t>
            </a:r>
          </a:p>
          <a:p>
            <a:pPr lvl="0"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12) علاقه به فعالیت علاقه به رقابت </a:t>
            </a:r>
          </a:p>
          <a:p>
            <a:pPr lvl="0" algn="r" rtl="1">
              <a:lnSpc>
                <a:spcPct val="150000"/>
              </a:lnSpc>
              <a:buSzPct val="80000"/>
            </a:pPr>
            <a:r>
              <a:rPr lang="fa-IR" b="1" dirty="0">
                <a:solidFill>
                  <a:schemeClr val="tx1">
                    <a:lumMod val="75000"/>
                    <a:lumOff val="25000"/>
                  </a:schemeClr>
                </a:solidFill>
                <a:latin typeface="Calibri" panose="020F0502020204030204" pitchFamily="34" charset="0"/>
                <a:ea typeface="Calibri" panose="020F0502020204030204" pitchFamily="34" charset="0"/>
                <a:cs typeface="B Badr1" panose="00000400000000000000" pitchFamily="2" charset="-78"/>
              </a:rPr>
              <a:t>13) تمایل به همانند سازی با اعضای گروه </a:t>
            </a:r>
          </a:p>
        </p:txBody>
      </p:sp>
    </p:spTree>
    <p:extLst>
      <p:ext uri="{BB962C8B-B14F-4D97-AF65-F5344CB8AC3E}">
        <p14:creationId xmlns:p14="http://schemas.microsoft.com/office/powerpoint/2010/main" val="410387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Bef>
                <a:spcPts val="1000"/>
              </a:spcBef>
              <a:spcAft>
                <a:spcPts val="0"/>
              </a:spcAft>
            </a:pPr>
            <a:r>
              <a:rPr lang="fa-IR" sz="6000" b="1" dirty="0">
                <a:solidFill>
                  <a:srgbClr val="4F81BD"/>
                </a:solidFill>
                <a:latin typeface="Cambria" panose="02040503050406030204" pitchFamily="18" charset="0"/>
                <a:ea typeface="Times New Roman" panose="02020603050405020304" pitchFamily="18" charset="0"/>
                <a:cs typeface="B Badr1" panose="00000400000000000000" pitchFamily="2" charset="-78"/>
              </a:rPr>
              <a:t>عوامل آسیب زای نو </a:t>
            </a:r>
            <a:r>
              <a:rPr lang="fa-IR" sz="6000" b="1" dirty="0" smtClean="0">
                <a:solidFill>
                  <a:srgbClr val="4F81BD"/>
                </a:solidFill>
                <a:latin typeface="Cambria" panose="02040503050406030204" pitchFamily="18" charset="0"/>
                <a:ea typeface="Times New Roman" panose="02020603050405020304" pitchFamily="18" charset="0"/>
                <a:cs typeface="B Badr1" panose="00000400000000000000" pitchFamily="2" charset="-78"/>
              </a:rPr>
              <a:t>جوانی</a:t>
            </a:r>
            <a:endParaRPr lang="en-US" sz="6000" dirty="0">
              <a:cs typeface="B Badr1" panose="00000400000000000000" pitchFamily="2" charset="-78"/>
            </a:endParaRPr>
          </a:p>
        </p:txBody>
      </p:sp>
      <p:sp>
        <p:nvSpPr>
          <p:cNvPr id="3" name="Content Placeholder 2"/>
          <p:cNvSpPr>
            <a:spLocks noGrp="1"/>
          </p:cNvSpPr>
          <p:nvPr>
            <p:ph idx="1"/>
          </p:nvPr>
        </p:nvSpPr>
        <p:spPr>
          <a:xfrm>
            <a:off x="360585" y="1847850"/>
            <a:ext cx="11622434" cy="4381500"/>
          </a:xfrm>
        </p:spPr>
        <p:txBody>
          <a:bodyPr>
            <a:noAutofit/>
          </a:bodyPr>
          <a:lstStyle/>
          <a:p>
            <a:pPr algn="r">
              <a:lnSpc>
                <a:spcPct val="220000"/>
              </a:lnSpc>
            </a:pPr>
            <a:r>
              <a:rPr lang="fa-IR" sz="2800" dirty="0" smtClean="0">
                <a:cs typeface="0 Badr" panose="00000400000000000000" pitchFamily="2" charset="-78"/>
              </a:rPr>
              <a:t> </a:t>
            </a:r>
            <a:r>
              <a:rPr lang="fa-IR" sz="2800" dirty="0">
                <a:cs typeface="0 Badr" panose="00000400000000000000" pitchFamily="2" charset="-78"/>
              </a:rPr>
              <a:t>کودک با ورود به دوره نوجوانی با عواملی روبرو می شود که می تواند برای او مشکل ساز باشد شناسايي اين علتها، می تواند مباني رفتاري نوجوانان را برای ما مشخص کند و مي توان در مواجهه با آنها روشهاي مناسب را برگزيد . </a:t>
            </a:r>
          </a:p>
        </p:txBody>
      </p:sp>
    </p:spTree>
    <p:extLst>
      <p:ext uri="{BB962C8B-B14F-4D97-AF65-F5344CB8AC3E}">
        <p14:creationId xmlns:p14="http://schemas.microsoft.com/office/powerpoint/2010/main" val="3430067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smtClean="0">
                <a:cs typeface="B Badr1" panose="00000400000000000000" pitchFamily="2" charset="-78"/>
              </a:rPr>
              <a:t>عوامل آسیب زای نوجوانی </a:t>
            </a:r>
            <a:endParaRPr lang="en-US" sz="6000" dirty="0">
              <a:cs typeface="B Badr1" panose="00000400000000000000" pitchFamily="2" charset="-78"/>
            </a:endParaRPr>
          </a:p>
        </p:txBody>
      </p:sp>
      <p:sp>
        <p:nvSpPr>
          <p:cNvPr id="3" name="Content Placeholder 2"/>
          <p:cNvSpPr>
            <a:spLocks noGrp="1"/>
          </p:cNvSpPr>
          <p:nvPr>
            <p:ph idx="1"/>
          </p:nvPr>
        </p:nvSpPr>
        <p:spPr>
          <a:xfrm>
            <a:off x="1154953" y="2081637"/>
            <a:ext cx="9196495" cy="5063490"/>
          </a:xfrm>
        </p:spPr>
        <p:txBody>
          <a:bodyPr>
            <a:noAutofit/>
          </a:bodyPr>
          <a:lstStyle/>
          <a:p>
            <a:pPr marL="118872" indent="0" algn="r">
              <a:lnSpc>
                <a:spcPct val="150000"/>
              </a:lnSpc>
              <a:buNone/>
            </a:pPr>
            <a:r>
              <a:rPr lang="fa-IR" sz="2000" b="1" dirty="0">
                <a:latin typeface="Cambria" panose="02040503050406030204" pitchFamily="18" charset="0"/>
                <a:ea typeface="Times New Roman" panose="02020603050405020304" pitchFamily="18" charset="0"/>
                <a:cs typeface="0 Badr" panose="00000400000000000000" pitchFamily="2" charset="-78"/>
              </a:rPr>
              <a:t>ا</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لف</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 كشمكش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رفتاري</a:t>
            </a:r>
          </a:p>
          <a:p>
            <a:pPr marL="118872" indent="0" algn="r">
              <a:lnSpc>
                <a:spcPct val="150000"/>
              </a:lnSpc>
              <a:buNone/>
            </a:pP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ب) استقلال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طلبي</a:t>
            </a:r>
            <a:endParaRPr lang="fa-IR" sz="2000" b="1" dirty="0" smtClean="0">
              <a:solidFill>
                <a:schemeClr val="tx1"/>
              </a:solidFill>
              <a:latin typeface="Times New Roman" panose="02020603050405020304" pitchFamily="18" charset="0"/>
              <a:ea typeface="Times New Roman" panose="02020603050405020304" pitchFamily="18" charset="0"/>
              <a:cs typeface="0 Badr" panose="00000400000000000000" pitchFamily="2" charset="-78"/>
            </a:endParaRPr>
          </a:p>
          <a:p>
            <a:pPr marL="118872" indent="0" algn="r">
              <a:lnSpc>
                <a:spcPct val="150000"/>
              </a:lnSpc>
              <a:buNone/>
            </a:pP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پ) </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قدرت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تحليلي</a:t>
            </a:r>
          </a:p>
          <a:p>
            <a:pPr marL="118872" indent="0" algn="r">
              <a:lnSpc>
                <a:spcPct val="150000"/>
              </a:lnSpc>
              <a:buNone/>
            </a:pP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د</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 هدف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شناسي</a:t>
            </a:r>
          </a:p>
          <a:p>
            <a:pPr marL="118872" indent="0" algn="r">
              <a:lnSpc>
                <a:spcPct val="150000"/>
              </a:lnSpc>
              <a:buNone/>
            </a:pP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ه) بلوغ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جنسي</a:t>
            </a:r>
          </a:p>
          <a:p>
            <a:pPr marL="118872" indent="0" algn="r">
              <a:lnSpc>
                <a:spcPct val="150000"/>
              </a:lnSpc>
              <a:buNone/>
            </a:pP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و</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 بي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تجربگي</a:t>
            </a:r>
          </a:p>
          <a:p>
            <a:pPr marL="118872" indent="0" algn="r">
              <a:lnSpc>
                <a:spcPct val="150000"/>
              </a:lnSpc>
              <a:buNone/>
            </a:pP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ز</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 پرورش و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آموزش</a:t>
            </a:r>
          </a:p>
          <a:p>
            <a:pPr marL="0" indent="0" algn="r">
              <a:lnSpc>
                <a:spcPct val="150000"/>
              </a:lnSpc>
              <a:buNone/>
            </a:pP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ح</a:t>
            </a:r>
            <a:r>
              <a:rPr lang="fa-IR" sz="2000" b="1" dirty="0">
                <a:solidFill>
                  <a:schemeClr val="tx1"/>
                </a:solidFill>
                <a:latin typeface="Cambria" panose="02040503050406030204" pitchFamily="18" charset="0"/>
                <a:ea typeface="Times New Roman" panose="02020603050405020304" pitchFamily="18" charset="0"/>
                <a:cs typeface="0 Badr" panose="00000400000000000000" pitchFamily="2" charset="-78"/>
              </a:rPr>
              <a:t>) شكافها و </a:t>
            </a:r>
            <a:r>
              <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rPr>
              <a:t>محروميتها</a:t>
            </a:r>
          </a:p>
          <a:p>
            <a:pPr marL="0" indent="0" algn="r">
              <a:lnSpc>
                <a:spcPct val="150000"/>
              </a:lnSpc>
              <a:buNone/>
            </a:pPr>
            <a:r>
              <a:rPr lang="fa-IR" sz="2000" b="1" dirty="0" smtClean="0">
                <a:solidFill>
                  <a:schemeClr val="tx1"/>
                </a:solidFill>
                <a:latin typeface="Calibri" panose="020F0502020204030204" pitchFamily="34" charset="0"/>
                <a:ea typeface="Calibri" panose="020F0502020204030204" pitchFamily="34" charset="0"/>
                <a:cs typeface="0 Badr" panose="00000400000000000000" pitchFamily="2" charset="-78"/>
              </a:rPr>
              <a:t>ی</a:t>
            </a:r>
            <a:r>
              <a:rPr lang="fa-IR" sz="2000" b="1" dirty="0" smtClean="0">
                <a:solidFill>
                  <a:schemeClr val="tx1"/>
                </a:solidFill>
                <a:ea typeface="Calibri" panose="020F0502020204030204" pitchFamily="34" charset="0"/>
                <a:cs typeface="0 Badr" panose="00000400000000000000" pitchFamily="2" charset="-78"/>
              </a:rPr>
              <a:t>) </a:t>
            </a:r>
            <a:r>
              <a:rPr lang="fa-IR" sz="2000" b="1" dirty="0">
                <a:solidFill>
                  <a:schemeClr val="tx1"/>
                </a:solidFill>
                <a:latin typeface="Calibri" panose="020F0502020204030204" pitchFamily="34" charset="0"/>
                <a:ea typeface="Calibri" panose="020F0502020204030204" pitchFamily="34" charset="0"/>
                <a:cs typeface="0 Badr" panose="00000400000000000000" pitchFamily="2" charset="-78"/>
              </a:rPr>
              <a:t>تضادها و تعارضات </a:t>
            </a:r>
            <a:endParaRPr lang="fa-IR" sz="2000" b="1" dirty="0" smtClean="0">
              <a:solidFill>
                <a:schemeClr val="tx1"/>
              </a:solidFill>
              <a:latin typeface="Cambria" panose="02040503050406030204" pitchFamily="18" charset="0"/>
              <a:ea typeface="Times New Roman" panose="02020603050405020304" pitchFamily="18" charset="0"/>
              <a:cs typeface="0 Badr" panose="00000400000000000000" pitchFamily="2" charset="-78"/>
            </a:endParaRPr>
          </a:p>
        </p:txBody>
      </p:sp>
    </p:spTree>
    <p:extLst>
      <p:ext uri="{BB962C8B-B14F-4D97-AF65-F5344CB8AC3E}">
        <p14:creationId xmlns:p14="http://schemas.microsoft.com/office/powerpoint/2010/main" val="4191486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57200" algn="ctr" rtl="1"/>
            <a:r>
              <a:rPr lang="fa-IR" sz="6000" dirty="0">
                <a:latin typeface="Calibri" panose="020F0502020204030204" pitchFamily="34" charset="0"/>
                <a:cs typeface="B Badr1" panose="00000400000000000000" pitchFamily="2" charset="-78"/>
              </a:rPr>
              <a:t>مشکلات روحی و روانی </a:t>
            </a:r>
            <a:r>
              <a:rPr lang="fa-IR" sz="6000" dirty="0" smtClean="0">
                <a:latin typeface="Calibri" panose="020F0502020204030204" pitchFamily="34" charset="0"/>
                <a:cs typeface="B Badr1" panose="00000400000000000000" pitchFamily="2" charset="-78"/>
              </a:rPr>
              <a:t>نوجوانی</a:t>
            </a:r>
            <a:endParaRPr lang="en-US" sz="6000" dirty="0">
              <a:cs typeface="B Badr1" panose="00000400000000000000" pitchFamily="2" charset="-78"/>
            </a:endParaRPr>
          </a:p>
        </p:txBody>
      </p:sp>
      <p:sp>
        <p:nvSpPr>
          <p:cNvPr id="3" name="Content Placeholder 2"/>
          <p:cNvSpPr>
            <a:spLocks noGrp="1"/>
          </p:cNvSpPr>
          <p:nvPr>
            <p:ph idx="1"/>
          </p:nvPr>
        </p:nvSpPr>
        <p:spPr>
          <a:xfrm>
            <a:off x="-463112" y="2181687"/>
            <a:ext cx="11706523" cy="4564801"/>
          </a:xfrm>
        </p:spPr>
        <p:txBody>
          <a:bodyPr>
            <a:noAutofit/>
          </a:bodyPr>
          <a:lstStyle/>
          <a:p>
            <a:pPr marL="118872" indent="0" algn="r">
              <a:buNone/>
            </a:pPr>
            <a:r>
              <a:rPr lang="fa-IR" sz="2800" dirty="0">
                <a:cs typeface="0 Badr" panose="00000400000000000000" pitchFamily="2" charset="-78"/>
              </a:rPr>
              <a:t>1</a:t>
            </a:r>
            <a:r>
              <a:rPr lang="fa-IR" sz="2800" dirty="0" smtClean="0">
                <a:cs typeface="0 Badr" panose="00000400000000000000" pitchFamily="2" charset="-78"/>
              </a:rPr>
              <a:t> </a:t>
            </a:r>
            <a:r>
              <a:rPr lang="fa-IR" sz="2800" dirty="0">
                <a:cs typeface="0 Badr" panose="00000400000000000000" pitchFamily="2" charset="-78"/>
              </a:rPr>
              <a:t>. احساس خود كم بيني </a:t>
            </a:r>
            <a:endParaRPr lang="fa-IR" sz="2800" dirty="0" smtClean="0">
              <a:cs typeface="0 Badr" panose="00000400000000000000" pitchFamily="2" charset="-78"/>
            </a:endParaRPr>
          </a:p>
          <a:p>
            <a:pPr marL="118872" indent="0" algn="r">
              <a:buNone/>
            </a:pPr>
            <a:r>
              <a:rPr lang="fa-IR" sz="2800" dirty="0">
                <a:cs typeface="0 Badr" panose="00000400000000000000" pitchFamily="2" charset="-78"/>
              </a:rPr>
              <a:t>2</a:t>
            </a:r>
            <a:r>
              <a:rPr lang="fa-IR" sz="2800" dirty="0" smtClean="0">
                <a:cs typeface="0 Badr" panose="00000400000000000000" pitchFamily="2" charset="-78"/>
              </a:rPr>
              <a:t> </a:t>
            </a:r>
            <a:r>
              <a:rPr lang="fa-IR" sz="2800" dirty="0">
                <a:cs typeface="0 Badr" panose="00000400000000000000" pitchFamily="2" charset="-78"/>
              </a:rPr>
              <a:t>. رفتارهاي عصبي </a:t>
            </a:r>
            <a:endParaRPr lang="fa-IR" sz="2800" dirty="0" smtClean="0">
              <a:cs typeface="0 Badr" panose="00000400000000000000" pitchFamily="2" charset="-78"/>
            </a:endParaRPr>
          </a:p>
          <a:p>
            <a:pPr marL="118872" indent="0" algn="r">
              <a:buNone/>
            </a:pPr>
            <a:r>
              <a:rPr lang="fa-IR" sz="2800" dirty="0">
                <a:cs typeface="0 Badr" panose="00000400000000000000" pitchFamily="2" charset="-78"/>
              </a:rPr>
              <a:t>3</a:t>
            </a:r>
            <a:r>
              <a:rPr lang="fa-IR" sz="2800" dirty="0" smtClean="0">
                <a:cs typeface="0 Badr" panose="00000400000000000000" pitchFamily="2" charset="-78"/>
              </a:rPr>
              <a:t> </a:t>
            </a:r>
            <a:r>
              <a:rPr lang="fa-IR" sz="2800" dirty="0">
                <a:cs typeface="0 Badr" panose="00000400000000000000" pitchFamily="2" charset="-78"/>
              </a:rPr>
              <a:t>. ترس و اضطراب </a:t>
            </a:r>
            <a:endParaRPr lang="fa-IR" sz="2800" dirty="0" smtClean="0">
              <a:cs typeface="0 Badr" panose="00000400000000000000" pitchFamily="2" charset="-78"/>
            </a:endParaRPr>
          </a:p>
          <a:p>
            <a:pPr marL="118872" indent="0" algn="r">
              <a:buNone/>
            </a:pPr>
            <a:r>
              <a:rPr lang="fa-IR" sz="2800" dirty="0">
                <a:cs typeface="0 Badr" panose="00000400000000000000" pitchFamily="2" charset="-78"/>
              </a:rPr>
              <a:t>4</a:t>
            </a:r>
            <a:r>
              <a:rPr lang="fa-IR" sz="2800" dirty="0" smtClean="0">
                <a:cs typeface="0 Badr" panose="00000400000000000000" pitchFamily="2" charset="-78"/>
              </a:rPr>
              <a:t> </a:t>
            </a:r>
            <a:r>
              <a:rPr lang="fa-IR" sz="2800" dirty="0">
                <a:cs typeface="0 Badr" panose="00000400000000000000" pitchFamily="2" charset="-78"/>
              </a:rPr>
              <a:t>. افسردگي </a:t>
            </a:r>
          </a:p>
          <a:p>
            <a:pPr marL="118872" indent="0" algn="r">
              <a:buNone/>
            </a:pPr>
            <a:r>
              <a:rPr lang="fa-IR" sz="2800" dirty="0">
                <a:cs typeface="0 Badr" panose="00000400000000000000" pitchFamily="2" charset="-78"/>
              </a:rPr>
              <a:t>5</a:t>
            </a:r>
            <a:r>
              <a:rPr lang="fa-IR" sz="2800" dirty="0" smtClean="0">
                <a:cs typeface="0 Badr" panose="00000400000000000000" pitchFamily="2" charset="-78"/>
              </a:rPr>
              <a:t> </a:t>
            </a:r>
            <a:r>
              <a:rPr lang="fa-IR" sz="2800" dirty="0">
                <a:cs typeface="0 Badr" panose="00000400000000000000" pitchFamily="2" charset="-78"/>
              </a:rPr>
              <a:t>. وسواس </a:t>
            </a:r>
          </a:p>
        </p:txBody>
      </p:sp>
    </p:spTree>
    <p:extLst>
      <p:ext uri="{BB962C8B-B14F-4D97-AF65-F5344CB8AC3E}">
        <p14:creationId xmlns:p14="http://schemas.microsoft.com/office/powerpoint/2010/main" val="4089026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064" y="0"/>
            <a:ext cx="10058400" cy="1450757"/>
          </a:xfrm>
        </p:spPr>
        <p:txBody>
          <a:bodyPr>
            <a:normAutofit/>
          </a:bodyPr>
          <a:lstStyle/>
          <a:p>
            <a:pPr algn="ctr" rtl="1">
              <a:lnSpc>
                <a:spcPct val="115000"/>
              </a:lnSpc>
              <a:spcBef>
                <a:spcPts val="1000"/>
              </a:spcBef>
              <a:spcAft>
                <a:spcPts val="0"/>
              </a:spcAft>
            </a:pPr>
            <a:r>
              <a:rPr lang="fa-IR" sz="6000" b="1" dirty="0">
                <a:solidFill>
                  <a:srgbClr val="4F81BD"/>
                </a:solidFill>
                <a:latin typeface="Cambria" panose="02040503050406030204" pitchFamily="18" charset="0"/>
                <a:ea typeface="Times New Roman" panose="02020603050405020304" pitchFamily="18" charset="0"/>
                <a:cs typeface="B Badr1" panose="00000400000000000000" pitchFamily="2" charset="-78"/>
              </a:rPr>
              <a:t>واکنشهای دفاعی </a:t>
            </a:r>
            <a:r>
              <a:rPr lang="fa-IR" sz="6000" b="1" dirty="0" smtClean="0">
                <a:solidFill>
                  <a:srgbClr val="4F81BD"/>
                </a:solidFill>
                <a:latin typeface="Cambria" panose="02040503050406030204" pitchFamily="18" charset="0"/>
                <a:ea typeface="Times New Roman" panose="02020603050405020304" pitchFamily="18" charset="0"/>
                <a:cs typeface="B Badr1" panose="00000400000000000000" pitchFamily="2" charset="-78"/>
              </a:rPr>
              <a:t>نوجوان</a:t>
            </a:r>
            <a:endParaRPr lang="en-US" sz="6000" dirty="0">
              <a:cs typeface="B Badr1" panose="00000400000000000000" pitchFamily="2" charset="-78"/>
            </a:endParaRPr>
          </a:p>
        </p:txBody>
      </p:sp>
      <p:sp>
        <p:nvSpPr>
          <p:cNvPr id="3" name="Content Placeholder 2"/>
          <p:cNvSpPr>
            <a:spLocks noGrp="1"/>
          </p:cNvSpPr>
          <p:nvPr>
            <p:ph idx="1"/>
          </p:nvPr>
        </p:nvSpPr>
        <p:spPr>
          <a:xfrm>
            <a:off x="165253" y="2302524"/>
            <a:ext cx="10819261" cy="4555475"/>
          </a:xfrm>
        </p:spPr>
        <p:txBody>
          <a:bodyPr>
            <a:noAutofit/>
          </a:bodyPr>
          <a:lstStyle/>
          <a:p>
            <a:pPr marL="118872" indent="0" algn="r">
              <a:buNone/>
            </a:pPr>
            <a:r>
              <a:rPr lang="fa-IR" sz="2400" dirty="0">
                <a:cs typeface="0 Badr" panose="00000400000000000000" pitchFamily="2" charset="-78"/>
              </a:rPr>
              <a:t>1</a:t>
            </a:r>
            <a:r>
              <a:rPr lang="fa-IR" sz="2400" dirty="0" smtClean="0">
                <a:cs typeface="0 Badr" panose="00000400000000000000" pitchFamily="2" charset="-78"/>
              </a:rPr>
              <a:t> </a:t>
            </a:r>
            <a:r>
              <a:rPr lang="fa-IR" sz="2400" dirty="0">
                <a:cs typeface="0 Badr" panose="00000400000000000000" pitchFamily="2" charset="-78"/>
              </a:rPr>
              <a:t>. پرخاشگري </a:t>
            </a:r>
            <a:endParaRPr lang="en-US" sz="2400" dirty="0">
              <a:cs typeface="0 Badr" panose="00000400000000000000" pitchFamily="2" charset="-78"/>
            </a:endParaRPr>
          </a:p>
          <a:p>
            <a:pPr marL="118872" indent="0" algn="r">
              <a:buNone/>
            </a:pPr>
            <a:r>
              <a:rPr lang="fa-IR" sz="2400" dirty="0">
                <a:cs typeface="0 Badr" panose="00000400000000000000" pitchFamily="2" charset="-78"/>
              </a:rPr>
              <a:t>2</a:t>
            </a:r>
            <a:r>
              <a:rPr lang="fa-IR" sz="2400" dirty="0" smtClean="0">
                <a:cs typeface="0 Badr" panose="00000400000000000000" pitchFamily="2" charset="-78"/>
              </a:rPr>
              <a:t> </a:t>
            </a:r>
            <a:r>
              <a:rPr lang="fa-IR" sz="2400" dirty="0">
                <a:cs typeface="0 Badr" panose="00000400000000000000" pitchFamily="2" charset="-78"/>
              </a:rPr>
              <a:t>. انكار </a:t>
            </a:r>
            <a:endParaRPr lang="en-US" sz="2400" dirty="0">
              <a:cs typeface="0 Badr" panose="00000400000000000000" pitchFamily="2" charset="-78"/>
            </a:endParaRPr>
          </a:p>
          <a:p>
            <a:pPr marL="118872" indent="0" algn="r">
              <a:buNone/>
            </a:pPr>
            <a:r>
              <a:rPr lang="fa-IR" sz="2400" dirty="0">
                <a:cs typeface="0 Badr" panose="00000400000000000000" pitchFamily="2" charset="-78"/>
              </a:rPr>
              <a:t>3</a:t>
            </a:r>
            <a:r>
              <a:rPr lang="fa-IR" sz="2400" dirty="0" smtClean="0">
                <a:cs typeface="0 Badr" panose="00000400000000000000" pitchFamily="2" charset="-78"/>
              </a:rPr>
              <a:t> </a:t>
            </a:r>
            <a:r>
              <a:rPr lang="fa-IR" sz="2400" dirty="0">
                <a:cs typeface="0 Badr" panose="00000400000000000000" pitchFamily="2" charset="-78"/>
              </a:rPr>
              <a:t>. خيال گرايي </a:t>
            </a:r>
            <a:endParaRPr lang="en-US" sz="2400" dirty="0">
              <a:cs typeface="0 Badr" panose="00000400000000000000" pitchFamily="2" charset="-78"/>
            </a:endParaRPr>
          </a:p>
          <a:p>
            <a:pPr marL="118872" indent="0" algn="r">
              <a:buNone/>
            </a:pPr>
            <a:r>
              <a:rPr lang="fa-IR" sz="2400" dirty="0">
                <a:cs typeface="0 Badr" panose="00000400000000000000" pitchFamily="2" charset="-78"/>
              </a:rPr>
              <a:t>4</a:t>
            </a:r>
            <a:r>
              <a:rPr lang="fa-IR" sz="2400" dirty="0" smtClean="0">
                <a:cs typeface="0 Badr" panose="00000400000000000000" pitchFamily="2" charset="-78"/>
              </a:rPr>
              <a:t> </a:t>
            </a:r>
            <a:r>
              <a:rPr lang="fa-IR" sz="2400" dirty="0">
                <a:cs typeface="0 Badr" panose="00000400000000000000" pitchFamily="2" charset="-78"/>
              </a:rPr>
              <a:t>. برگشت</a:t>
            </a:r>
            <a:endParaRPr lang="en-US" sz="2400" dirty="0">
              <a:cs typeface="0 Badr" panose="00000400000000000000" pitchFamily="2" charset="-78"/>
            </a:endParaRPr>
          </a:p>
          <a:p>
            <a:pPr marL="118872" indent="0" algn="r">
              <a:buNone/>
            </a:pPr>
            <a:r>
              <a:rPr lang="fa-IR" sz="2400" dirty="0">
                <a:cs typeface="0 Badr" panose="00000400000000000000" pitchFamily="2" charset="-78"/>
              </a:rPr>
              <a:t>5</a:t>
            </a:r>
            <a:r>
              <a:rPr lang="fa-IR" sz="2400" dirty="0" smtClean="0">
                <a:cs typeface="0 Badr" panose="00000400000000000000" pitchFamily="2" charset="-78"/>
              </a:rPr>
              <a:t> </a:t>
            </a:r>
            <a:r>
              <a:rPr lang="fa-IR" sz="2400" dirty="0">
                <a:cs typeface="0 Badr" panose="00000400000000000000" pitchFamily="2" charset="-78"/>
              </a:rPr>
              <a:t>. جبران </a:t>
            </a:r>
            <a:endParaRPr lang="en-US" sz="2400" dirty="0">
              <a:cs typeface="0 Badr" panose="00000400000000000000" pitchFamily="2" charset="-78"/>
            </a:endParaRPr>
          </a:p>
          <a:p>
            <a:pPr marL="118872" indent="0" algn="r">
              <a:buNone/>
            </a:pPr>
            <a:r>
              <a:rPr lang="fa-IR" sz="2400" dirty="0">
                <a:cs typeface="0 Badr" panose="00000400000000000000" pitchFamily="2" charset="-78"/>
              </a:rPr>
              <a:t>6</a:t>
            </a:r>
            <a:r>
              <a:rPr lang="fa-IR" sz="2400" dirty="0" smtClean="0">
                <a:cs typeface="0 Badr" panose="00000400000000000000" pitchFamily="2" charset="-78"/>
              </a:rPr>
              <a:t> </a:t>
            </a:r>
            <a:r>
              <a:rPr lang="fa-IR" sz="2400" dirty="0">
                <a:cs typeface="0 Badr" panose="00000400000000000000" pitchFamily="2" charset="-78"/>
              </a:rPr>
              <a:t>. توجيه </a:t>
            </a:r>
            <a:endParaRPr lang="en-US" sz="2400" dirty="0">
              <a:cs typeface="0 Badr" panose="00000400000000000000" pitchFamily="2" charset="-78"/>
            </a:endParaRPr>
          </a:p>
          <a:p>
            <a:pPr marL="118872" indent="0" algn="r">
              <a:buNone/>
            </a:pPr>
            <a:r>
              <a:rPr lang="fa-IR" sz="2400" dirty="0">
                <a:cs typeface="0 Badr" panose="00000400000000000000" pitchFamily="2" charset="-78"/>
              </a:rPr>
              <a:t>7</a:t>
            </a:r>
            <a:r>
              <a:rPr lang="fa-IR" sz="2400" dirty="0" smtClean="0">
                <a:cs typeface="0 Badr" panose="00000400000000000000" pitchFamily="2" charset="-78"/>
              </a:rPr>
              <a:t> </a:t>
            </a:r>
            <a:r>
              <a:rPr lang="fa-IR" sz="2400" dirty="0">
                <a:cs typeface="0 Badr" panose="00000400000000000000" pitchFamily="2" charset="-78"/>
              </a:rPr>
              <a:t>. همانندسازي </a:t>
            </a:r>
            <a:endParaRPr lang="en-US" sz="2400" dirty="0">
              <a:cs typeface="0 Badr" panose="00000400000000000000" pitchFamily="2" charset="-78"/>
            </a:endParaRPr>
          </a:p>
          <a:p>
            <a:pPr marL="118872" indent="0" algn="r">
              <a:buNone/>
            </a:pPr>
            <a:r>
              <a:rPr lang="fa-IR" sz="2400" dirty="0">
                <a:cs typeface="0 Badr" panose="00000400000000000000" pitchFamily="2" charset="-78"/>
              </a:rPr>
              <a:t>8</a:t>
            </a:r>
            <a:r>
              <a:rPr lang="fa-IR" sz="2400" dirty="0" smtClean="0">
                <a:cs typeface="0 Badr" panose="00000400000000000000" pitchFamily="2" charset="-78"/>
              </a:rPr>
              <a:t> </a:t>
            </a:r>
            <a:r>
              <a:rPr lang="fa-IR" sz="2400" dirty="0">
                <a:cs typeface="0 Badr" panose="00000400000000000000" pitchFamily="2" charset="-78"/>
              </a:rPr>
              <a:t>. جابجايي </a:t>
            </a:r>
            <a:r>
              <a:rPr lang="fa-IR" sz="2400" dirty="0" smtClean="0">
                <a:cs typeface="0 Badr" panose="00000400000000000000" pitchFamily="2" charset="-78"/>
              </a:rPr>
              <a:t>نقش</a:t>
            </a:r>
          </a:p>
          <a:p>
            <a:pPr marL="118872" indent="0" algn="r">
              <a:buNone/>
            </a:pPr>
            <a:r>
              <a:rPr lang="fa-IR" sz="2400" dirty="0">
                <a:cs typeface="0 Badr" panose="00000400000000000000" pitchFamily="2" charset="-78"/>
              </a:rPr>
              <a:t>9</a:t>
            </a:r>
            <a:r>
              <a:rPr lang="fa-IR" sz="2400" dirty="0" smtClean="0">
                <a:cs typeface="0 Badr" panose="00000400000000000000" pitchFamily="2" charset="-78"/>
              </a:rPr>
              <a:t> </a:t>
            </a:r>
            <a:r>
              <a:rPr lang="fa-IR" sz="2400" dirty="0">
                <a:cs typeface="0 Badr" panose="00000400000000000000" pitchFamily="2" charset="-78"/>
              </a:rPr>
              <a:t>. فرافكني </a:t>
            </a:r>
            <a:endParaRPr lang="en-US" sz="2400" dirty="0">
              <a:cs typeface="0 Badr" panose="00000400000000000000" pitchFamily="2" charset="-78"/>
            </a:endParaRPr>
          </a:p>
        </p:txBody>
      </p:sp>
    </p:spTree>
    <p:extLst>
      <p:ext uri="{BB962C8B-B14F-4D97-AF65-F5344CB8AC3E}">
        <p14:creationId xmlns:p14="http://schemas.microsoft.com/office/powerpoint/2010/main" val="3587843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a:latin typeface="Calibri" panose="020F0502020204030204" pitchFamily="34" charset="0"/>
                <a:ea typeface="Calibri" panose="020F0502020204030204" pitchFamily="34" charset="0"/>
                <a:cs typeface="B Baran" panose="00000400000000000000" pitchFamily="2" charset="-78"/>
              </a:rPr>
              <a:t>ویژگی های شناختی دوران </a:t>
            </a:r>
            <a:r>
              <a:rPr lang="fa-IR" sz="6000" dirty="0" smtClean="0">
                <a:latin typeface="Calibri" panose="020F0502020204030204" pitchFamily="34" charset="0"/>
                <a:ea typeface="Calibri" panose="020F0502020204030204" pitchFamily="34" charset="0"/>
                <a:cs typeface="B Baran" panose="00000400000000000000" pitchFamily="2" charset="-78"/>
              </a:rPr>
              <a:t>نوجوانی</a:t>
            </a:r>
            <a:endParaRPr lang="en-US" sz="6000" dirty="0">
              <a:cs typeface="B Baran" panose="00000400000000000000" pitchFamily="2" charset="-78"/>
            </a:endParaRPr>
          </a:p>
        </p:txBody>
      </p:sp>
      <p:sp>
        <p:nvSpPr>
          <p:cNvPr id="3" name="Content Placeholder 2"/>
          <p:cNvSpPr>
            <a:spLocks noGrp="1"/>
          </p:cNvSpPr>
          <p:nvPr>
            <p:ph idx="1"/>
          </p:nvPr>
        </p:nvSpPr>
        <p:spPr>
          <a:xfrm>
            <a:off x="286439" y="2313413"/>
            <a:ext cx="11182120" cy="4544587"/>
          </a:xfrm>
        </p:spPr>
        <p:txBody>
          <a:bodyPr>
            <a:noAutofit/>
          </a:bodyPr>
          <a:lstStyle/>
          <a:p>
            <a:pPr marL="514350" lvl="0" indent="-514350" algn="r" rtl="1">
              <a:lnSpc>
                <a:spcPct val="150000"/>
              </a:lnSpc>
              <a:spcAft>
                <a:spcPts val="0"/>
              </a:spcAft>
              <a:buClrTx/>
              <a:buFont typeface="+mj-lt"/>
              <a:buAutoNum type="arabicParenR"/>
            </a:pPr>
            <a:r>
              <a:rPr lang="fa-IR" sz="2000" dirty="0" smtClean="0">
                <a:latin typeface="Times New Roman" panose="02020603050405020304" pitchFamily="18" charset="0"/>
                <a:ea typeface="Calibri" panose="020F0502020204030204" pitchFamily="34" charset="0"/>
                <a:cs typeface="0 Badr" panose="00000400000000000000" pitchFamily="2" charset="-78"/>
              </a:rPr>
              <a:t>تفکر </a:t>
            </a:r>
            <a:r>
              <a:rPr lang="fa-IR" sz="2000" dirty="0">
                <a:latin typeface="Times New Roman" panose="02020603050405020304" pitchFamily="18" charset="0"/>
                <a:ea typeface="Calibri" panose="020F0502020204030204" pitchFamily="34" charset="0"/>
                <a:cs typeface="0 Badr" panose="00000400000000000000" pitchFamily="2" charset="-78"/>
              </a:rPr>
              <a:t>فرضیه سازی (خیال پردازی های دوره نوجوانی)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 استدلال قیاسی </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 تفکر درباره خود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 استدلال اخلاقی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پرسش گری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حقیقت گرایی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استعلای علمی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514350" lvl="0" indent="-514350" algn="r" rtl="1">
              <a:lnSpc>
                <a:spcPct val="150000"/>
              </a:lnSpc>
              <a:spcAft>
                <a:spcPts val="1000"/>
              </a:spcAft>
              <a:buClrTx/>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جهل </a:t>
            </a:r>
            <a:r>
              <a:rPr lang="fa-IR" sz="2000" dirty="0" smtClean="0">
                <a:latin typeface="Times New Roman" panose="02020603050405020304" pitchFamily="18" charset="0"/>
                <a:ea typeface="Calibri" panose="020F0502020204030204" pitchFamily="34" charset="0"/>
                <a:cs typeface="0 Badr" panose="00000400000000000000" pitchFamily="2" charset="-78"/>
              </a:rPr>
              <a:t>مرکب</a:t>
            </a:r>
            <a:endParaRPr lang="en-US" sz="2000"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9125024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6000" dirty="0" smtClean="0">
                <a:cs typeface="B Badr" panose="00000400000000000000" pitchFamily="2" charset="-78"/>
              </a:rPr>
              <a:t>فرضیه </a:t>
            </a:r>
            <a:r>
              <a:rPr lang="fa-IR" sz="6000" dirty="0">
                <a:cs typeface="B Badr" panose="00000400000000000000" pitchFamily="2" charset="-78"/>
              </a:rPr>
              <a:t>سازی </a:t>
            </a:r>
            <a:r>
              <a:rPr lang="fa-IR" sz="6000" dirty="0" smtClean="0">
                <a:cs typeface="B Badr" panose="00000400000000000000" pitchFamily="2" charset="-78"/>
              </a:rPr>
              <a:t>و </a:t>
            </a:r>
            <a:r>
              <a:rPr lang="fa-IR" sz="6000" dirty="0">
                <a:cs typeface="B Badr" panose="00000400000000000000" pitchFamily="2" charset="-78"/>
              </a:rPr>
              <a:t>خیال پردازی دوره نوجوانی </a:t>
            </a:r>
            <a:endParaRPr lang="en-US" sz="6000" dirty="0">
              <a:cs typeface="B Badr" panose="00000400000000000000" pitchFamily="2" charset="-78"/>
            </a:endParaRPr>
          </a:p>
        </p:txBody>
      </p:sp>
      <p:sp>
        <p:nvSpPr>
          <p:cNvPr id="3" name="Content Placeholder 2"/>
          <p:cNvSpPr>
            <a:spLocks noGrp="1"/>
          </p:cNvSpPr>
          <p:nvPr>
            <p:ph idx="1"/>
          </p:nvPr>
        </p:nvSpPr>
        <p:spPr>
          <a:xfrm>
            <a:off x="271403" y="1938969"/>
            <a:ext cx="10994636" cy="4714078"/>
          </a:xfrm>
        </p:spPr>
        <p:txBody>
          <a:bodyPr numCol="1">
            <a:noAutofit/>
          </a:bodyPr>
          <a:lstStyle/>
          <a:p>
            <a:pPr algn="r" rtl="1">
              <a:lnSpc>
                <a:spcPct val="150000"/>
              </a:lnSpc>
            </a:pPr>
            <a:r>
              <a:rPr lang="fa-IR" sz="2000" dirty="0">
                <a:cs typeface="0 Badr" panose="00000400000000000000" pitchFamily="2" charset="-78"/>
              </a:rPr>
              <a:t> </a:t>
            </a:r>
            <a:r>
              <a:rPr lang="fa-IR" sz="2000" dirty="0" smtClean="0">
                <a:cs typeface="0 Badr" panose="00000400000000000000" pitchFamily="2" charset="-78"/>
              </a:rPr>
              <a:t>نوجوان </a:t>
            </a:r>
            <a:r>
              <a:rPr lang="fa-IR" sz="2000" dirty="0">
                <a:cs typeface="0 Badr" panose="00000400000000000000" pitchFamily="2" charset="-78"/>
              </a:rPr>
              <a:t>می تواند هر قضیه را در ذهن خود تصور کند و یک نتیجه گیری داشته باشد.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در ذهن خودش تصور می کند ، عاشق یک فرد خارجی می شود .</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گاهی خیال پردازی های محال دارد.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دنیای فرضی برای خود تصور می کند.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زندگی را مدلی دیگر تعریف می کند.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شرایط را تجزیه و تحلیل می کند.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نگاه متفاوت نسبت به محیط اطراف دارد.</a:t>
            </a:r>
            <a:endParaRPr lang="en-US" sz="2000" dirty="0">
              <a:cs typeface="0 Badr" panose="00000400000000000000" pitchFamily="2" charset="-78"/>
            </a:endParaRPr>
          </a:p>
          <a:p>
            <a:pPr lvl="0" algn="r" rtl="1">
              <a:lnSpc>
                <a:spcPct val="150000"/>
              </a:lnSpc>
            </a:pPr>
            <a:r>
              <a:rPr lang="fa-IR" sz="2000" dirty="0">
                <a:cs typeface="0 Badr" panose="00000400000000000000" pitchFamily="2" charset="-78"/>
              </a:rPr>
              <a:t>فرضیه های جدید هم می سازد</a:t>
            </a:r>
            <a:endParaRPr lang="en-US" sz="2000" dirty="0">
              <a:cs typeface="0 Badr" panose="00000400000000000000" pitchFamily="2" charset="-78"/>
            </a:endParaRPr>
          </a:p>
          <a:p>
            <a:pPr algn="r"/>
            <a:endParaRPr lang="en-US" sz="2000" dirty="0">
              <a:cs typeface="0 Badr" panose="00000400000000000000" pitchFamily="2" charset="-78"/>
            </a:endParaRPr>
          </a:p>
        </p:txBody>
      </p:sp>
    </p:spTree>
    <p:extLst>
      <p:ext uri="{BB962C8B-B14F-4D97-AF65-F5344CB8AC3E}">
        <p14:creationId xmlns:p14="http://schemas.microsoft.com/office/powerpoint/2010/main" val="1940793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a:latin typeface="Calibri" panose="020F0502020204030204" pitchFamily="34" charset="0"/>
                <a:ea typeface="Calibri" panose="020F0502020204030204" pitchFamily="34" charset="0"/>
                <a:cs typeface="B Baran" panose="00000400000000000000" pitchFamily="2" charset="-78"/>
              </a:rPr>
              <a:t>ویژگی های روحی و روانی </a:t>
            </a:r>
            <a:endParaRPr lang="en-US" sz="6000" dirty="0">
              <a:cs typeface="B Baran" panose="00000400000000000000" pitchFamily="2" charset="-78"/>
            </a:endParaRPr>
          </a:p>
        </p:txBody>
      </p:sp>
      <p:sp>
        <p:nvSpPr>
          <p:cNvPr id="3" name="Content Placeholder 2"/>
          <p:cNvSpPr>
            <a:spLocks noGrp="1"/>
          </p:cNvSpPr>
          <p:nvPr>
            <p:ph idx="1"/>
          </p:nvPr>
        </p:nvSpPr>
        <p:spPr>
          <a:xfrm>
            <a:off x="275422" y="2236424"/>
            <a:ext cx="10939837" cy="4621576"/>
          </a:xfrm>
        </p:spPr>
        <p:txBody>
          <a:bodyPr>
            <a:noAutofit/>
          </a:bodyPr>
          <a:lstStyle/>
          <a:p>
            <a:pPr marL="342900" lvl="0" indent="-342900" algn="just" rtl="1">
              <a:lnSpc>
                <a:spcPct val="115000"/>
              </a:lnSpc>
              <a:spcAft>
                <a:spcPts val="0"/>
              </a:spcAft>
              <a:buClrTx/>
              <a:buFont typeface="+mj-lt"/>
              <a:buAutoNum type="arabicPeriod"/>
            </a:pPr>
            <a:r>
              <a:rPr lang="fa-IR"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زیبا </a:t>
            </a: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گرایی</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تنوع و خلاقیت</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حقیقت گرایی</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نیاز به قدرت</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نیاز به تأیید و تحسین</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احترام و تکریم</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آزادی</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احساس مهم بودن و ارزشمندی</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a:p>
            <a:pPr marL="342900" lvl="0" indent="-342900" algn="just" rtl="1">
              <a:lnSpc>
                <a:spcPct val="115000"/>
              </a:lnSpc>
              <a:spcAft>
                <a:spcPts val="0"/>
              </a:spcAft>
              <a:buClrTx/>
              <a:buFont typeface="+mj-lt"/>
              <a:buAutoNum type="arabicPeriod"/>
            </a:pPr>
            <a:r>
              <a:rPr lang="fa-I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امنیت </a:t>
            </a:r>
            <a:r>
              <a:rPr lang="fa-IR"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0 Badr" panose="00000400000000000000" pitchFamily="2" charset="-78"/>
              </a:rPr>
              <a:t>عاطفی</a:t>
            </a:r>
            <a:endParaRPr lang="en-US"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2613355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6000" dirty="0" smtClean="0">
                <a:cs typeface="B Badr" panose="00000400000000000000" pitchFamily="2" charset="-78"/>
              </a:rPr>
              <a:t>ویژگی های روحی و روانی نوجوانی</a:t>
            </a:r>
            <a:endParaRPr lang="en-US" sz="6000" dirty="0">
              <a:cs typeface="B Badr" panose="00000400000000000000" pitchFamily="2" charset="-78"/>
            </a:endParaRPr>
          </a:p>
        </p:txBody>
      </p:sp>
      <p:sp>
        <p:nvSpPr>
          <p:cNvPr id="3" name="Content Placeholder 2"/>
          <p:cNvSpPr>
            <a:spLocks noGrp="1"/>
          </p:cNvSpPr>
          <p:nvPr>
            <p:ph idx="1"/>
          </p:nvPr>
        </p:nvSpPr>
        <p:spPr>
          <a:xfrm>
            <a:off x="473724" y="2216718"/>
            <a:ext cx="11391441" cy="5148746"/>
          </a:xfrm>
        </p:spPr>
        <p:txBody>
          <a:bodyPr>
            <a:noAutofit/>
          </a:bodyPr>
          <a:lstStyle/>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1- محبت</a:t>
            </a:r>
            <a:endParaRPr lang="fa-IR"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2- تعدی </a:t>
            </a:r>
            <a:r>
              <a:rPr lang="fa-IR" sz="2000" dirty="0">
                <a:latin typeface="Times New Roman" panose="02020603050405020304" pitchFamily="18" charset="0"/>
                <a:ea typeface="Calibri" panose="020F0502020204030204" pitchFamily="34" charset="0"/>
                <a:cs typeface="0 Badr" panose="00000400000000000000" pitchFamily="2" charset="-78"/>
              </a:rPr>
              <a:t>گری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3- استقلال</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4- صفات </a:t>
            </a:r>
            <a:r>
              <a:rPr lang="fa-IR" sz="2000" dirty="0">
                <a:latin typeface="Times New Roman" panose="02020603050405020304" pitchFamily="18" charset="0"/>
                <a:ea typeface="Calibri" panose="020F0502020204030204" pitchFamily="34" charset="0"/>
                <a:cs typeface="0 Badr" panose="00000400000000000000" pitchFamily="2" charset="-78"/>
              </a:rPr>
              <a:t>متضاد</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5- عدالت </a:t>
            </a:r>
            <a:r>
              <a:rPr lang="fa-IR" sz="2000" dirty="0">
                <a:latin typeface="Times New Roman" panose="02020603050405020304" pitchFamily="18" charset="0"/>
                <a:ea typeface="Calibri" panose="020F0502020204030204" pitchFamily="34" charset="0"/>
                <a:cs typeface="0 Badr" panose="00000400000000000000" pitchFamily="2" charset="-78"/>
              </a:rPr>
              <a:t>طلبی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6- مبارزه </a:t>
            </a:r>
            <a:r>
              <a:rPr lang="fa-IR" sz="2000" dirty="0">
                <a:latin typeface="Times New Roman" panose="02020603050405020304" pitchFamily="18" charset="0"/>
                <a:ea typeface="Calibri" panose="020F0502020204030204" pitchFamily="34" charset="0"/>
                <a:cs typeface="0 Badr" panose="00000400000000000000" pitchFamily="2" charset="-78"/>
              </a:rPr>
              <a:t>با تبعیض</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7- حس </a:t>
            </a:r>
            <a:r>
              <a:rPr lang="fa-IR" sz="2000" dirty="0">
                <a:latin typeface="Times New Roman" panose="02020603050405020304" pitchFamily="18" charset="0"/>
                <a:ea typeface="Calibri" panose="020F0502020204030204" pitchFamily="34" charset="0"/>
                <a:cs typeface="0 Badr" panose="00000400000000000000" pitchFamily="2" charset="-78"/>
              </a:rPr>
              <a:t>توانایی فردی و سلطه جویی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8- موقعیت </a:t>
            </a:r>
            <a:r>
              <a:rPr lang="fa-IR" sz="2000" dirty="0">
                <a:latin typeface="Times New Roman" panose="02020603050405020304" pitchFamily="18" charset="0"/>
                <a:ea typeface="Calibri" panose="020F0502020204030204" pitchFamily="34" charset="0"/>
                <a:cs typeface="0 Badr" panose="00000400000000000000" pitchFamily="2" charset="-78"/>
              </a:rPr>
              <a:t>مالی و پول</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SzPct val="85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9- تأیید </a:t>
            </a:r>
            <a:r>
              <a:rPr lang="fa-IR" sz="2000" dirty="0">
                <a:latin typeface="Times New Roman" panose="02020603050405020304" pitchFamily="18" charset="0"/>
                <a:ea typeface="Calibri" panose="020F0502020204030204" pitchFamily="34" charset="0"/>
                <a:cs typeface="0 Badr" panose="00000400000000000000" pitchFamily="2" charset="-78"/>
              </a:rPr>
              <a:t>و پذیرش در محافل </a:t>
            </a:r>
            <a:r>
              <a:rPr lang="fa-IR" sz="2000" dirty="0" smtClean="0">
                <a:latin typeface="Times New Roman" panose="02020603050405020304" pitchFamily="18" charset="0"/>
                <a:ea typeface="Calibri" panose="020F0502020204030204" pitchFamily="34" charset="0"/>
                <a:cs typeface="0 Badr" panose="00000400000000000000" pitchFamily="2" charset="-78"/>
              </a:rPr>
              <a:t>عمومی</a:t>
            </a:r>
            <a:endParaRPr lang="fa-IR" sz="2000" dirty="0">
              <a:latin typeface="Calibri" panose="020F0502020204030204" pitchFamily="34" charset="0"/>
              <a:ea typeface="Calibri" panose="020F0502020204030204" pitchFamily="34" charset="0"/>
              <a:cs typeface="0 Badr" panose="00000400000000000000" pitchFamily="2" charset="-78"/>
            </a:endParaRPr>
          </a:p>
          <a:p>
            <a:pPr marL="0" lvl="0" indent="0" algn="just" rtl="1">
              <a:lnSpc>
                <a:spcPct val="115000"/>
              </a:lnSpc>
              <a:spcAft>
                <a:spcPts val="0"/>
              </a:spcAft>
              <a:buClrTx/>
              <a:buSzPct val="85000"/>
              <a:buNone/>
            </a:pPr>
            <a:r>
              <a:rPr lang="fa-IR" sz="2000" dirty="0" smtClean="0">
                <a:latin typeface="Times New Roman" panose="02020603050405020304" pitchFamily="18" charset="0"/>
                <a:ea typeface="Calibri" panose="020F0502020204030204" pitchFamily="34" charset="0"/>
                <a:cs typeface="0 Badr" panose="00000400000000000000" pitchFamily="2" charset="-78"/>
              </a:rPr>
              <a:t>10- آرزوی موفقیت</a:t>
            </a:r>
            <a:endParaRPr lang="en-US" sz="2000"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1849388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063" y="133814"/>
            <a:ext cx="8643289" cy="1252728"/>
          </a:xfrm>
        </p:spPr>
        <p:style>
          <a:lnRef idx="2">
            <a:schemeClr val="accent4"/>
          </a:lnRef>
          <a:fillRef idx="1">
            <a:schemeClr val="lt1"/>
          </a:fillRef>
          <a:effectRef idx="0">
            <a:schemeClr val="accent4"/>
          </a:effectRef>
          <a:fontRef idx="minor">
            <a:schemeClr val="dk1"/>
          </a:fontRef>
        </p:style>
        <p:txBody>
          <a:bodyPr>
            <a:normAutofit/>
          </a:bodyPr>
          <a:lstStyle/>
          <a:p>
            <a:pPr algn="ctr"/>
            <a:r>
              <a:rPr lang="fa-IR" sz="7200" dirty="0" smtClean="0">
                <a:cs typeface="B Badr" panose="00000400000000000000" pitchFamily="2" charset="-78"/>
              </a:rPr>
              <a:t>عناصر تبلیغ</a:t>
            </a:r>
            <a:endParaRPr lang="en-US" sz="7200" dirty="0">
              <a:cs typeface="B Badr" panose="00000400000000000000" pitchFamily="2" charset="-78"/>
            </a:endParaRPr>
          </a:p>
        </p:txBody>
      </p:sp>
      <p:graphicFrame>
        <p:nvGraphicFramePr>
          <p:cNvPr id="4" name="Diagram 3"/>
          <p:cNvGraphicFramePr/>
          <p:nvPr>
            <p:extLst>
              <p:ext uri="{D42A27DB-BD31-4B8C-83A1-F6EECF244321}">
                <p14:modId xmlns:p14="http://schemas.microsoft.com/office/powerpoint/2010/main" val="2370912201"/>
              </p:ext>
            </p:extLst>
          </p:nvPr>
        </p:nvGraphicFramePr>
        <p:xfrm>
          <a:off x="4398578" y="1496387"/>
          <a:ext cx="5630191" cy="5093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544079"/>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6000" dirty="0">
                <a:cs typeface="B Baran" panose="00000400000000000000" pitchFamily="2" charset="-78"/>
              </a:rPr>
              <a:t>ویژگی های روحی و روانی نوجوانی</a:t>
            </a:r>
            <a:endParaRPr lang="en-US" sz="6000" dirty="0">
              <a:cs typeface="B Baran" panose="00000400000000000000" pitchFamily="2" charset="-78"/>
            </a:endParaRPr>
          </a:p>
        </p:txBody>
      </p:sp>
      <p:sp>
        <p:nvSpPr>
          <p:cNvPr id="3" name="Content Placeholder 2"/>
          <p:cNvSpPr>
            <a:spLocks noGrp="1"/>
          </p:cNvSpPr>
          <p:nvPr>
            <p:ph idx="1"/>
          </p:nvPr>
        </p:nvSpPr>
        <p:spPr>
          <a:xfrm>
            <a:off x="176270" y="2192356"/>
            <a:ext cx="10894407" cy="4665644"/>
          </a:xfrm>
        </p:spPr>
        <p:txBody>
          <a:bodyPr>
            <a:noAutofit/>
          </a:bodyPr>
          <a:lstStyle/>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تعلق به گروه</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خودپسندی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کمال گرایی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نیاز به اعتماد به نفس</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نیاز به الگو(الگو پذیری)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نیاز به همدمی و هم زبانی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آرمان گرایی</a:t>
            </a:r>
            <a:endParaRPr lang="en-US" sz="2000" dirty="0">
              <a:latin typeface="Calibri" panose="020F0502020204030204" pitchFamily="34" charset="0"/>
              <a:ea typeface="Calibri" panose="020F0502020204030204" pitchFamily="34" charset="0"/>
              <a:cs typeface="0 Badr" panose="00000400000000000000" pitchFamily="2" charset="-78"/>
            </a:endParaRPr>
          </a:p>
          <a:p>
            <a:pPr marL="800100" lvl="0" indent="-800100" algn="just" rtl="1">
              <a:lnSpc>
                <a:spcPct val="150000"/>
              </a:lnSpc>
              <a:spcAft>
                <a:spcPts val="1000"/>
              </a:spcAft>
              <a:buClrTx/>
              <a:buSzPct val="100000"/>
              <a:buFont typeface="+mj-lt"/>
              <a:buAutoNum type="arabicParenR"/>
            </a:pPr>
            <a:r>
              <a:rPr lang="fa-IR" sz="2000" dirty="0">
                <a:latin typeface="Times New Roman" panose="02020603050405020304" pitchFamily="18" charset="0"/>
                <a:ea typeface="Calibri" panose="020F0502020204030204" pitchFamily="34" charset="0"/>
                <a:cs typeface="0 Badr" panose="00000400000000000000" pitchFamily="2" charset="-78"/>
              </a:rPr>
              <a:t>جستجوی </a:t>
            </a:r>
            <a:r>
              <a:rPr lang="fa-IR" sz="2000" dirty="0" smtClean="0">
                <a:latin typeface="Times New Roman" panose="02020603050405020304" pitchFamily="18" charset="0"/>
                <a:ea typeface="Calibri" panose="020F0502020204030204" pitchFamily="34" charset="0"/>
                <a:cs typeface="0 Badr" panose="00000400000000000000" pitchFamily="2" charset="-78"/>
              </a:rPr>
              <a:t>هویت</a:t>
            </a:r>
            <a:endParaRPr lang="en-US" sz="2000" dirty="0">
              <a:latin typeface="Calibri" panose="020F0502020204030204" pitchFamily="34" charset="0"/>
              <a:ea typeface="Calibri" panose="020F0502020204030204" pitchFamily="34" charset="0"/>
              <a:cs typeface="0 Badr" panose="00000400000000000000" pitchFamily="2" charset="-78"/>
            </a:endParaRPr>
          </a:p>
        </p:txBody>
      </p:sp>
    </p:spTree>
    <p:extLst>
      <p:ext uri="{BB962C8B-B14F-4D97-AF65-F5344CB8AC3E}">
        <p14:creationId xmlns:p14="http://schemas.microsoft.com/office/powerpoint/2010/main" val="2311245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7900" y="113436"/>
            <a:ext cx="9372600" cy="1015663"/>
          </a:xfrm>
          <a:prstGeom prst="rect">
            <a:avLst/>
          </a:prstGeom>
        </p:spPr>
        <p:txBody>
          <a:bodyPr wrap="square">
            <a:spAutoFit/>
          </a:bodyPr>
          <a:lstStyle/>
          <a:p>
            <a:pPr algn="r"/>
            <a:r>
              <a:rPr lang="fa-IR" sz="6000" dirty="0" smtClean="0">
                <a:solidFill>
                  <a:prstClr val="white"/>
                </a:solidFill>
                <a:cs typeface="B Badr" panose="00000400000000000000" pitchFamily="2" charset="-78"/>
              </a:rPr>
              <a:t>انواع </a:t>
            </a:r>
            <a:r>
              <a:rPr lang="fa-IR" sz="6000" dirty="0">
                <a:solidFill>
                  <a:prstClr val="white"/>
                </a:solidFill>
                <a:cs typeface="B Badr" panose="00000400000000000000" pitchFamily="2" charset="-78"/>
              </a:rPr>
              <a:t>مخاطب </a:t>
            </a:r>
          </a:p>
        </p:txBody>
      </p:sp>
      <p:sp>
        <p:nvSpPr>
          <p:cNvPr id="4" name="Rectangle 3"/>
          <p:cNvSpPr/>
          <p:nvPr/>
        </p:nvSpPr>
        <p:spPr>
          <a:xfrm>
            <a:off x="666750" y="1864664"/>
            <a:ext cx="11182350" cy="4113947"/>
          </a:xfrm>
          <a:prstGeom prst="rect">
            <a:avLst/>
          </a:prstGeom>
        </p:spPr>
        <p:txBody>
          <a:bodyPr wrap="square">
            <a:spAutoFit/>
          </a:bodyPr>
          <a:lstStyle/>
          <a:p>
            <a:pPr marL="457200" lvl="0" algn="just" rtl="1">
              <a:lnSpc>
                <a:spcPct val="150000"/>
              </a:lnSpc>
              <a:spcAft>
                <a:spcPts val="1000"/>
              </a:spcAft>
            </a:pPr>
            <a:r>
              <a:rPr lang="fa-IR" sz="4400" dirty="0">
                <a:solidFill>
                  <a:prstClr val="black"/>
                </a:solidFill>
                <a:latin typeface="Times New Roman"/>
                <a:ea typeface="Calibri"/>
                <a:cs typeface="B Mitra"/>
              </a:rPr>
              <a:t>مخاطبان در جلسات و یا هر جمعی به سه گروه تقسیم </a:t>
            </a:r>
            <a:r>
              <a:rPr lang="fa-IR" sz="4400" dirty="0" smtClean="0">
                <a:solidFill>
                  <a:prstClr val="black"/>
                </a:solidFill>
                <a:latin typeface="Times New Roman"/>
                <a:ea typeface="Calibri"/>
                <a:cs typeface="B Mitra"/>
              </a:rPr>
              <a:t>می شوند</a:t>
            </a:r>
            <a:r>
              <a:rPr lang="fa-IR" sz="4400" dirty="0">
                <a:solidFill>
                  <a:prstClr val="black"/>
                </a:solidFill>
                <a:latin typeface="Times New Roman"/>
                <a:ea typeface="Calibri"/>
                <a:cs typeface="B Mitra"/>
              </a:rPr>
              <a:t>.</a:t>
            </a:r>
            <a:endParaRPr lang="en-US" sz="3600" dirty="0">
              <a:solidFill>
                <a:prstClr val="black"/>
              </a:solidFill>
              <a:latin typeface="Calibri"/>
              <a:ea typeface="Calibri"/>
              <a:cs typeface="Arial"/>
            </a:endParaRPr>
          </a:p>
          <a:p>
            <a:pPr lvl="0" algn="r" rtl="1">
              <a:lnSpc>
                <a:spcPct val="150000"/>
              </a:lnSpc>
              <a:spcBef>
                <a:spcPts val="1000"/>
              </a:spcBef>
            </a:pPr>
            <a:r>
              <a:rPr lang="fa-IR" sz="3600" b="1" dirty="0">
                <a:solidFill>
                  <a:srgbClr val="4F81BD"/>
                </a:solidFill>
                <a:latin typeface="Cambria"/>
                <a:ea typeface="Times New Roman"/>
                <a:cs typeface="Times New Roman"/>
              </a:rPr>
              <a:t>1.   مخاطبان مزاحم</a:t>
            </a:r>
            <a:endParaRPr lang="en-US" sz="3600" b="1" dirty="0">
              <a:solidFill>
                <a:srgbClr val="4F81BD"/>
              </a:solidFill>
              <a:latin typeface="Cambria"/>
              <a:ea typeface="Times New Roman"/>
              <a:cs typeface="Times New Roman"/>
            </a:endParaRPr>
          </a:p>
          <a:p>
            <a:pPr marL="342900" lvl="0" indent="-342900" algn="r" rtl="1">
              <a:lnSpc>
                <a:spcPct val="150000"/>
              </a:lnSpc>
              <a:spcBef>
                <a:spcPts val="1000"/>
              </a:spcBef>
              <a:buFontTx/>
              <a:buAutoNum type="arabicPeriod" startAt="2"/>
            </a:pPr>
            <a:r>
              <a:rPr lang="fa-IR" sz="3600" b="1" dirty="0" smtClean="0">
                <a:solidFill>
                  <a:srgbClr val="4F81BD"/>
                </a:solidFill>
                <a:latin typeface="Cambria"/>
                <a:ea typeface="Times New Roman"/>
                <a:cs typeface="Times New Roman"/>
              </a:rPr>
              <a:t>   مخاطبان </a:t>
            </a:r>
            <a:r>
              <a:rPr lang="fa-IR" sz="3600" b="1" dirty="0">
                <a:solidFill>
                  <a:srgbClr val="4F81BD"/>
                </a:solidFill>
                <a:latin typeface="Cambria"/>
                <a:ea typeface="Times New Roman"/>
                <a:cs typeface="Times New Roman"/>
              </a:rPr>
              <a:t>مخرب</a:t>
            </a:r>
          </a:p>
          <a:p>
            <a:pPr marL="342900" lvl="0" indent="-342900" algn="r" rtl="1">
              <a:lnSpc>
                <a:spcPct val="150000"/>
              </a:lnSpc>
              <a:spcBef>
                <a:spcPts val="1000"/>
              </a:spcBef>
              <a:buFontTx/>
              <a:buAutoNum type="arabicPeriod" startAt="2"/>
            </a:pPr>
            <a:r>
              <a:rPr lang="fa-IR" sz="3600" b="1" dirty="0" smtClean="0">
                <a:solidFill>
                  <a:srgbClr val="4F81BD"/>
                </a:solidFill>
                <a:latin typeface="Cambria"/>
                <a:ea typeface="Times New Roman"/>
                <a:cs typeface="Times New Roman"/>
              </a:rPr>
              <a:t>   مخاطبان </a:t>
            </a:r>
            <a:r>
              <a:rPr lang="fa-IR" sz="3600" b="1" dirty="0">
                <a:solidFill>
                  <a:srgbClr val="4F81BD"/>
                </a:solidFill>
                <a:latin typeface="Cambria"/>
                <a:ea typeface="Times New Roman"/>
                <a:cs typeface="Times New Roman"/>
              </a:rPr>
              <a:t>معاون و همراه</a:t>
            </a:r>
            <a:endParaRPr lang="fa-IR" sz="3600" dirty="0">
              <a:solidFill>
                <a:prstClr val="black"/>
              </a:solidFill>
            </a:endParaRPr>
          </a:p>
        </p:txBody>
      </p:sp>
    </p:spTree>
    <p:extLst>
      <p:ext uri="{BB962C8B-B14F-4D97-AF65-F5344CB8AC3E}">
        <p14:creationId xmlns:p14="http://schemas.microsoft.com/office/powerpoint/2010/main" val="39926209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Rectangle 2"/>
          <p:cNvSpPr/>
          <p:nvPr/>
        </p:nvSpPr>
        <p:spPr>
          <a:xfrm>
            <a:off x="781050" y="1772393"/>
            <a:ext cx="10744200" cy="5118324"/>
          </a:xfrm>
          <a:prstGeom prst="rect">
            <a:avLst/>
          </a:prstGeom>
        </p:spPr>
        <p:txBody>
          <a:bodyPr wrap="square">
            <a:spAutoFit/>
          </a:bodyPr>
          <a:lstStyle/>
          <a:p>
            <a:pPr marL="457200" algn="just" rtl="1">
              <a:lnSpc>
                <a:spcPct val="115000"/>
              </a:lnSpc>
              <a:spcAft>
                <a:spcPts val="0"/>
              </a:spcAft>
            </a:pPr>
            <a:r>
              <a:rPr lang="fa-IR" sz="2800" dirty="0">
                <a:latin typeface="Times New Roman"/>
                <a:ea typeface="Calibri"/>
                <a:cs typeface="B Mitra"/>
              </a:rPr>
              <a:t>الف) بعضی از چهره ها، چهره های مزاحم هستند.و این گروه رفتارشان اخلال مهمی در کار کلاس وجلسه ایجاد نمی کند اما گاهی زحمت ایجاد می کند این گروه عبارتند از:</a:t>
            </a:r>
            <a:endParaRPr lang="en-US" sz="2000" dirty="0">
              <a:latin typeface="Calibri"/>
              <a:ea typeface="Calibri"/>
              <a:cs typeface="Arial"/>
            </a:endParaRPr>
          </a:p>
          <a:p>
            <a:pPr marL="457200" algn="just" rtl="1">
              <a:lnSpc>
                <a:spcPct val="115000"/>
              </a:lnSpc>
              <a:spcAft>
                <a:spcPts val="0"/>
              </a:spcAft>
            </a:pPr>
            <a:r>
              <a:rPr lang="fa-IR" sz="3200" dirty="0">
                <a:latin typeface="Calibri"/>
                <a:ea typeface="Calibri"/>
                <a:cs typeface="Times New Roman"/>
              </a:rPr>
              <a:t>1.	میرزا بنویس</a:t>
            </a:r>
            <a:r>
              <a:rPr lang="fa-IR" sz="2800" dirty="0">
                <a:latin typeface="Times New Roman"/>
                <a:ea typeface="Calibri"/>
                <a:cs typeface="B Mitra"/>
              </a:rPr>
              <a:t>: </a:t>
            </a:r>
            <a:endParaRPr lang="en-US" sz="2000" dirty="0">
              <a:latin typeface="Calibri"/>
              <a:ea typeface="Calibri"/>
              <a:cs typeface="Arial"/>
            </a:endParaRPr>
          </a:p>
          <a:p>
            <a:pPr marL="457200" algn="just" rtl="1">
              <a:lnSpc>
                <a:spcPct val="115000"/>
              </a:lnSpc>
              <a:spcAft>
                <a:spcPts val="0"/>
              </a:spcAft>
            </a:pPr>
            <a:r>
              <a:rPr lang="fa-IR" sz="2800" dirty="0">
                <a:latin typeface="Times New Roman"/>
                <a:ea typeface="Calibri"/>
                <a:cs typeface="B Mitra"/>
              </a:rPr>
              <a:t>این شخص فقط یک خودکار و دفتر دارد و فقط می نویسد. از شروع کلاس و جلسه تا پایان کلاس و جلسه مشغول نوشتن است.</a:t>
            </a:r>
            <a:endParaRPr lang="en-US" sz="2000" dirty="0">
              <a:latin typeface="Calibri"/>
              <a:ea typeface="Calibri"/>
              <a:cs typeface="Arial"/>
            </a:endParaRPr>
          </a:p>
          <a:p>
            <a:pPr marL="457200" algn="just" rtl="1">
              <a:lnSpc>
                <a:spcPct val="115000"/>
              </a:lnSpc>
              <a:spcAft>
                <a:spcPts val="0"/>
              </a:spcAft>
            </a:pPr>
            <a:r>
              <a:rPr lang="fa-IR" sz="2800" dirty="0">
                <a:latin typeface="Times New Roman"/>
                <a:ea typeface="Calibri"/>
                <a:cs typeface="B Mitra"/>
              </a:rPr>
              <a:t>مضرات:</a:t>
            </a:r>
            <a:endParaRPr lang="en-US" sz="2000" dirty="0">
              <a:latin typeface="Calibri"/>
              <a:ea typeface="Calibri"/>
              <a:cs typeface="Arial"/>
            </a:endParaRPr>
          </a:p>
          <a:p>
            <a:pPr marL="342900" lvl="0" indent="-342900" algn="just" rtl="1">
              <a:lnSpc>
                <a:spcPct val="115000"/>
              </a:lnSpc>
              <a:spcAft>
                <a:spcPts val="0"/>
              </a:spcAft>
              <a:buFont typeface="Symbol"/>
              <a:buChar char=""/>
            </a:pPr>
            <a:r>
              <a:rPr lang="fa-IR" sz="2800" dirty="0">
                <a:latin typeface="Times New Roman"/>
                <a:ea typeface="Calibri"/>
                <a:cs typeface="B Mitra"/>
              </a:rPr>
              <a:t>از شرکت در بحث و مذاکره باز می ماند.</a:t>
            </a:r>
            <a:endParaRPr lang="en-US" sz="2000" dirty="0">
              <a:latin typeface="Calibri"/>
              <a:ea typeface="Calibri"/>
              <a:cs typeface="Arial"/>
            </a:endParaRPr>
          </a:p>
          <a:p>
            <a:pPr marL="342900" lvl="0" indent="-342900" algn="just" rtl="1">
              <a:lnSpc>
                <a:spcPct val="115000"/>
              </a:lnSpc>
              <a:spcAft>
                <a:spcPts val="0"/>
              </a:spcAft>
              <a:buFont typeface="Symbol"/>
              <a:buChar char=""/>
            </a:pPr>
            <a:r>
              <a:rPr lang="fa-IR" sz="2800" dirty="0">
                <a:latin typeface="Times New Roman"/>
                <a:ea typeface="Calibri"/>
                <a:cs typeface="B Mitra"/>
              </a:rPr>
              <a:t>گاهی نتیجه کار خود را نمی داند.</a:t>
            </a:r>
            <a:endParaRPr lang="en-US" sz="2000" dirty="0">
              <a:latin typeface="Calibri"/>
              <a:ea typeface="Calibri"/>
              <a:cs typeface="Arial"/>
            </a:endParaRPr>
          </a:p>
          <a:p>
            <a:pPr marL="342900" lvl="0" indent="-342900" algn="just" rtl="1">
              <a:lnSpc>
                <a:spcPct val="115000"/>
              </a:lnSpc>
              <a:spcAft>
                <a:spcPts val="0"/>
              </a:spcAft>
              <a:buFont typeface="Symbol"/>
              <a:buChar char=""/>
            </a:pPr>
            <a:r>
              <a:rPr lang="fa-IR" sz="2800" dirty="0">
                <a:latin typeface="Times New Roman"/>
                <a:ea typeface="Calibri"/>
                <a:cs typeface="B Mitra"/>
              </a:rPr>
              <a:t>وسواس گونه می نویسد.</a:t>
            </a:r>
            <a:endParaRPr lang="en-US" sz="2000" dirty="0">
              <a:latin typeface="Calibri"/>
              <a:ea typeface="Calibri"/>
              <a:cs typeface="Arial"/>
            </a:endParaRPr>
          </a:p>
          <a:p>
            <a:pPr marL="342900" lvl="0" indent="-342900" algn="just" rtl="1">
              <a:lnSpc>
                <a:spcPct val="115000"/>
              </a:lnSpc>
              <a:spcAft>
                <a:spcPts val="1000"/>
              </a:spcAft>
              <a:buFont typeface="Symbol"/>
              <a:buChar char=""/>
            </a:pPr>
            <a:r>
              <a:rPr lang="fa-IR" sz="2800" dirty="0">
                <a:latin typeface="Times New Roman"/>
                <a:ea typeface="Calibri"/>
                <a:cs typeface="B Mitra"/>
              </a:rPr>
              <a:t>از تفکر و اندیشیدن باز می ماند.</a:t>
            </a:r>
            <a:endParaRPr lang="en-US" sz="2000" dirty="0">
              <a:effectLst/>
              <a:latin typeface="Calibri"/>
              <a:ea typeface="Calibri"/>
              <a:cs typeface="Arial"/>
            </a:endParaRPr>
          </a:p>
        </p:txBody>
      </p:sp>
    </p:spTree>
    <p:extLst>
      <p:ext uri="{BB962C8B-B14F-4D97-AF65-F5344CB8AC3E}">
        <p14:creationId xmlns:p14="http://schemas.microsoft.com/office/powerpoint/2010/main" val="3170374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23850" y="1447801"/>
            <a:ext cx="11639550" cy="5209118"/>
          </a:xfrm>
          <a:prstGeom prst="rect">
            <a:avLst/>
          </a:prstGeom>
        </p:spPr>
        <p:txBody>
          <a:bodyPr wrap="square">
            <a:spAutoFit/>
          </a:bodyPr>
          <a:lstStyle/>
          <a:p>
            <a:pPr marL="457200" algn="just" rtl="1">
              <a:lnSpc>
                <a:spcPct val="150000"/>
              </a:lnSpc>
              <a:spcAft>
                <a:spcPts val="0"/>
              </a:spcAft>
            </a:pPr>
            <a:r>
              <a:rPr lang="fa-IR" sz="2800" dirty="0">
                <a:latin typeface="Times New Roman"/>
                <a:ea typeface="Calibri"/>
                <a:cs typeface="B Mitra"/>
              </a:rPr>
              <a:t>راه حل:</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خلاصه نویسی در تخته</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تهیه خلاصه و جزوه</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یک نفر مطالب را بنویسد</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در جریان بحث سئوال کردن از جمع و فعال سازی آنها.</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آماده کردن جزوه و دراختیار جمع قرار دادن.</a:t>
            </a:r>
            <a:endParaRPr lang="en-US" sz="2000" dirty="0">
              <a:latin typeface="Calibri"/>
              <a:ea typeface="Calibri"/>
              <a:cs typeface="Arial"/>
            </a:endParaRPr>
          </a:p>
          <a:p>
            <a:pPr marL="457200" algn="just" rtl="1">
              <a:lnSpc>
                <a:spcPct val="150000"/>
              </a:lnSpc>
              <a:spcAft>
                <a:spcPts val="1000"/>
              </a:spcAft>
            </a:pPr>
            <a:r>
              <a:rPr lang="fa-IR" sz="2800" dirty="0">
                <a:latin typeface="Times New Roman"/>
                <a:ea typeface="Calibri"/>
                <a:cs typeface="B Mitra"/>
              </a:rPr>
              <a:t>غالبا فرد اگر بفهمد خلاصه مباحث دراختیار او قرار می گیرد دیگر علاقه ای به نوشتن ندارد. البته این هم مظراتی دارد که باید با ظرافت برخورد کرد.</a:t>
            </a:r>
            <a:endParaRPr lang="en-US" sz="2000" dirty="0">
              <a:effectLst/>
              <a:latin typeface="Calibri"/>
              <a:ea typeface="Calibri"/>
              <a:cs typeface="Arial"/>
            </a:endParaRPr>
          </a:p>
        </p:txBody>
      </p:sp>
    </p:spTree>
    <p:extLst>
      <p:ext uri="{BB962C8B-B14F-4D97-AF65-F5344CB8AC3E}">
        <p14:creationId xmlns:p14="http://schemas.microsoft.com/office/powerpoint/2010/main" val="2542198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0" y="1924050"/>
            <a:ext cx="12192000" cy="4555093"/>
          </a:xfrm>
          <a:prstGeom prst="rect">
            <a:avLst/>
          </a:prstGeom>
        </p:spPr>
        <p:txBody>
          <a:bodyPr wrap="square">
            <a:spAutoFit/>
          </a:bodyPr>
          <a:lstStyle/>
          <a:p>
            <a:pPr marL="457200" algn="just" rtl="1">
              <a:lnSpc>
                <a:spcPct val="150000"/>
              </a:lnSpc>
              <a:spcAft>
                <a:spcPts val="0"/>
              </a:spcAft>
            </a:pPr>
            <a:r>
              <a:rPr lang="fa-IR" sz="3600" dirty="0" smtClean="0">
                <a:latin typeface="Calibri"/>
                <a:ea typeface="Calibri"/>
                <a:cs typeface="Times New Roman"/>
              </a:rPr>
              <a:t>2.</a:t>
            </a:r>
            <a:r>
              <a:rPr lang="fa-IR" sz="3600" dirty="0">
                <a:latin typeface="Calibri"/>
                <a:ea typeface="Calibri"/>
                <a:cs typeface="Times New Roman"/>
              </a:rPr>
              <a:t>	موشکاف (جزئی نگر، ریزبین)</a:t>
            </a:r>
            <a:endParaRPr lang="en-US" sz="2400" dirty="0">
              <a:latin typeface="Calibri"/>
              <a:ea typeface="Calibri"/>
              <a:cs typeface="Arial"/>
            </a:endParaRPr>
          </a:p>
          <a:p>
            <a:pPr marL="342900" lvl="0" indent="-342900" algn="just" rtl="1">
              <a:lnSpc>
                <a:spcPct val="150000"/>
              </a:lnSpc>
              <a:spcAft>
                <a:spcPts val="0"/>
              </a:spcAft>
              <a:buFont typeface="Symbol"/>
              <a:buChar char=""/>
            </a:pPr>
            <a:r>
              <a:rPr lang="fa-IR" sz="3200" dirty="0">
                <a:latin typeface="Times New Roman"/>
                <a:ea typeface="Calibri"/>
                <a:cs typeface="B Mitra"/>
              </a:rPr>
              <a:t>در مباحث فلسفی وجود چنین فردی سودمند است.</a:t>
            </a:r>
            <a:endParaRPr lang="en-US" sz="2400" dirty="0">
              <a:latin typeface="Calibri"/>
              <a:ea typeface="Calibri"/>
              <a:cs typeface="Arial"/>
            </a:endParaRPr>
          </a:p>
          <a:p>
            <a:pPr marL="342900" lvl="0" indent="-342900" algn="just" rtl="1">
              <a:lnSpc>
                <a:spcPct val="150000"/>
              </a:lnSpc>
              <a:spcAft>
                <a:spcPts val="0"/>
              </a:spcAft>
              <a:buFont typeface="Symbol"/>
              <a:buChar char=""/>
            </a:pPr>
            <a:r>
              <a:rPr lang="fa-IR" sz="3200" dirty="0">
                <a:latin typeface="Times New Roman"/>
                <a:ea typeface="Calibri"/>
                <a:cs typeface="B Mitra"/>
              </a:rPr>
              <a:t>چنین فردی دنبال تعریف دقیق از مطلب است چه خود بگوید و چه دیگران</a:t>
            </a:r>
            <a:endParaRPr lang="en-US" sz="2400" dirty="0">
              <a:latin typeface="Calibri"/>
              <a:ea typeface="Calibri"/>
              <a:cs typeface="Arial"/>
            </a:endParaRPr>
          </a:p>
          <a:p>
            <a:pPr marL="342900" lvl="0" indent="-342900" algn="just" rtl="1">
              <a:lnSpc>
                <a:spcPct val="150000"/>
              </a:lnSpc>
              <a:spcAft>
                <a:spcPts val="0"/>
              </a:spcAft>
              <a:buFont typeface="Symbol"/>
              <a:buChar char=""/>
            </a:pPr>
            <a:r>
              <a:rPr lang="fa-IR" sz="3200" dirty="0">
                <a:latin typeface="Times New Roman"/>
                <a:ea typeface="Calibri"/>
                <a:cs typeface="B Mitra"/>
              </a:rPr>
              <a:t>، تعریف باید جامع و مانع باشد.</a:t>
            </a:r>
            <a:endParaRPr lang="en-US" sz="2400" dirty="0">
              <a:latin typeface="Calibri"/>
              <a:ea typeface="Calibri"/>
              <a:cs typeface="Arial"/>
            </a:endParaRPr>
          </a:p>
          <a:p>
            <a:pPr marL="342900" lvl="0" indent="-342900" algn="just" rtl="1">
              <a:lnSpc>
                <a:spcPct val="150000"/>
              </a:lnSpc>
              <a:spcAft>
                <a:spcPts val="0"/>
              </a:spcAft>
              <a:buFont typeface="Symbol"/>
              <a:buChar char=""/>
            </a:pPr>
            <a:r>
              <a:rPr lang="fa-IR" sz="3200" dirty="0">
                <a:latin typeface="Times New Roman"/>
                <a:ea typeface="Calibri"/>
                <a:cs typeface="B Mitra"/>
              </a:rPr>
              <a:t>هر گفته ای را می</a:t>
            </a:r>
            <a:r>
              <a:rPr lang="fa-IR" sz="3200" dirty="0">
                <a:latin typeface="Calibri"/>
                <a:ea typeface="Calibri"/>
                <a:cs typeface="Times New Roman"/>
              </a:rPr>
              <a:t>¬</a:t>
            </a:r>
            <a:r>
              <a:rPr lang="fa-IR" sz="3200" dirty="0">
                <a:latin typeface="Times New Roman"/>
                <a:ea typeface="Calibri"/>
                <a:cs typeface="B Mitra"/>
              </a:rPr>
              <a:t>شکافد و تجزیه و تحلیل  می کند.</a:t>
            </a:r>
            <a:endParaRPr lang="en-US" sz="2400" dirty="0">
              <a:latin typeface="Calibri"/>
              <a:ea typeface="Calibri"/>
              <a:cs typeface="Arial"/>
            </a:endParaRPr>
          </a:p>
          <a:p>
            <a:pPr marL="342900" lvl="0" indent="-342900" algn="just" rtl="1">
              <a:lnSpc>
                <a:spcPct val="150000"/>
              </a:lnSpc>
              <a:spcAft>
                <a:spcPts val="1000"/>
              </a:spcAft>
              <a:buFont typeface="Symbol"/>
              <a:buChar char=""/>
            </a:pPr>
            <a:r>
              <a:rPr lang="fa-IR" sz="3200" dirty="0">
                <a:latin typeface="Times New Roman"/>
                <a:ea typeface="Calibri"/>
                <a:cs typeface="B Mitra"/>
              </a:rPr>
              <a:t>مفاهیم مخالف آن را جستجو می کند.</a:t>
            </a:r>
            <a:endParaRPr lang="en-US" sz="2400" dirty="0">
              <a:effectLst/>
              <a:latin typeface="Calibri"/>
              <a:ea typeface="Calibri"/>
              <a:cs typeface="Arial"/>
            </a:endParaRPr>
          </a:p>
        </p:txBody>
      </p:sp>
    </p:spTree>
    <p:extLst>
      <p:ext uri="{BB962C8B-B14F-4D97-AF65-F5344CB8AC3E}">
        <p14:creationId xmlns:p14="http://schemas.microsoft.com/office/powerpoint/2010/main" val="7071471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Rectangle 2"/>
          <p:cNvSpPr/>
          <p:nvPr/>
        </p:nvSpPr>
        <p:spPr>
          <a:xfrm>
            <a:off x="0" y="2279742"/>
            <a:ext cx="11600762" cy="3985706"/>
          </a:xfrm>
          <a:prstGeom prst="rect">
            <a:avLst/>
          </a:prstGeom>
        </p:spPr>
        <p:txBody>
          <a:bodyPr wrap="square">
            <a:spAutoFit/>
          </a:bodyPr>
          <a:lstStyle/>
          <a:p>
            <a:pPr marL="457200" algn="just" rtl="1">
              <a:lnSpc>
                <a:spcPct val="115000"/>
              </a:lnSpc>
              <a:spcAft>
                <a:spcPts val="0"/>
              </a:spcAft>
            </a:pPr>
            <a:r>
              <a:rPr lang="fa-IR" sz="2000" dirty="0">
                <a:latin typeface="Times New Roman"/>
                <a:ea typeface="Calibri"/>
                <a:cs typeface="B Mitra"/>
              </a:rPr>
              <a:t>مضرات:</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موشکافی های این چنینی  غالبا بیش از حد لازم است وحوصله بقیه را می برد و مخاطب را خسته می کند</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وقت زیادی از کلاس به او اختصاص داده می شود.</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موجب خستگی و نیشخندهای بقیه مخاطبان می شود.</a:t>
            </a:r>
            <a:endParaRPr lang="en-US" sz="1600" dirty="0">
              <a:latin typeface="Calibri"/>
              <a:ea typeface="Calibri"/>
              <a:cs typeface="Arial"/>
            </a:endParaRPr>
          </a:p>
          <a:p>
            <a:pPr marL="457200" algn="just" rtl="1">
              <a:lnSpc>
                <a:spcPct val="115000"/>
              </a:lnSpc>
              <a:spcAft>
                <a:spcPts val="0"/>
              </a:spcAft>
            </a:pPr>
            <a:r>
              <a:rPr lang="fa-IR" sz="2000" dirty="0">
                <a:latin typeface="Times New Roman"/>
                <a:ea typeface="Calibri"/>
                <a:cs typeface="B Mitra"/>
              </a:rPr>
              <a:t>راه حل:</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بیان ساده و روان مطالب</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اجازه فرصت نهایی به او تا اظهار وجود کند و کم کم خود را با جمع تطبیق خواهد داد.</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یکی از مخاطبان بگوید بیانات جدید شما مطلب را کاملا برایم روشن کرد و بعد مربی بگوید اگر دیگران هم متوجه شدند، موضوع بعدی را  مطرح کند.</a:t>
            </a:r>
            <a:endParaRPr lang="en-US" sz="1600" dirty="0">
              <a:latin typeface="Calibri"/>
              <a:ea typeface="Calibri"/>
              <a:cs typeface="Arial"/>
            </a:endParaRPr>
          </a:p>
          <a:p>
            <a:pPr marL="342900" lvl="0" indent="-342900" algn="just" rtl="1">
              <a:lnSpc>
                <a:spcPct val="115000"/>
              </a:lnSpc>
              <a:spcAft>
                <a:spcPts val="0"/>
              </a:spcAft>
              <a:buFont typeface="Symbol"/>
              <a:buChar char=""/>
            </a:pPr>
            <a:r>
              <a:rPr lang="fa-IR" sz="2000" dirty="0">
                <a:latin typeface="Times New Roman"/>
                <a:ea typeface="Calibri"/>
                <a:cs typeface="B Mitra"/>
              </a:rPr>
              <a:t>گاهی مربی از توضیحات و ریزبینی موشکاف استفاده مثبت کند به مخاطبان بگوید بله نکته مهمی بود آیا شما متوجه شدید یا نه اگر متوجه شدند به ادامه بحث بپردازد و اگر نشدند معلم به طور هنرمندانه آن را به بحث مربوط کند و بحث را ادامه دهد.</a:t>
            </a:r>
            <a:endParaRPr lang="en-US" sz="1600" dirty="0">
              <a:latin typeface="Calibri"/>
              <a:ea typeface="Calibri"/>
              <a:cs typeface="Arial"/>
            </a:endParaRPr>
          </a:p>
          <a:p>
            <a:pPr marL="457200" algn="just" rtl="1">
              <a:lnSpc>
                <a:spcPct val="115000"/>
              </a:lnSpc>
              <a:spcAft>
                <a:spcPts val="1000"/>
              </a:spcAft>
            </a:pPr>
            <a:r>
              <a:rPr lang="fa-IR" sz="2000" dirty="0">
                <a:latin typeface="Times New Roman"/>
                <a:ea typeface="Calibri"/>
                <a:cs typeface="B Mitra"/>
              </a:rPr>
              <a:t>تذکر: در بسیاری از مواقع معلم باید بطور هنرمندانه حرف چنین مخاطبانی را قطع کند به طوری که طرف          ناراحت نشود و بحث خود را ادامه دهد. </a:t>
            </a:r>
            <a:endParaRPr lang="en-US" sz="1600" dirty="0">
              <a:effectLst/>
              <a:latin typeface="Calibri"/>
              <a:ea typeface="Calibri"/>
              <a:cs typeface="Arial"/>
            </a:endParaRPr>
          </a:p>
        </p:txBody>
      </p:sp>
    </p:spTree>
    <p:extLst>
      <p:ext uri="{BB962C8B-B14F-4D97-AF65-F5344CB8AC3E}">
        <p14:creationId xmlns:p14="http://schemas.microsoft.com/office/powerpoint/2010/main" val="17947314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47650" y="2000250"/>
            <a:ext cx="11753850" cy="4008790"/>
          </a:xfrm>
          <a:prstGeom prst="rect">
            <a:avLst/>
          </a:prstGeom>
        </p:spPr>
        <p:txBody>
          <a:bodyPr wrap="square">
            <a:spAutoFit/>
          </a:bodyPr>
          <a:lstStyle/>
          <a:p>
            <a:pPr marL="457200" algn="just" rtl="1">
              <a:lnSpc>
                <a:spcPct val="150000"/>
              </a:lnSpc>
              <a:spcAft>
                <a:spcPts val="0"/>
              </a:spcAft>
            </a:pPr>
            <a:r>
              <a:rPr lang="fa-IR" sz="3200" dirty="0" smtClean="0">
                <a:latin typeface="Calibri"/>
                <a:ea typeface="Calibri"/>
                <a:cs typeface="Times New Roman"/>
              </a:rPr>
              <a:t>4.</a:t>
            </a:r>
            <a:r>
              <a:rPr lang="fa-IR" sz="3200" dirty="0">
                <a:latin typeface="Calibri"/>
                <a:ea typeface="Calibri"/>
                <a:cs typeface="Times New Roman"/>
              </a:rPr>
              <a:t>	پرحرارت:</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همه مطالب برای او جذاب است.</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هر مطلبی گفته می شود میگوید، چه خوب شد این را گفتید، من همین الان توی همین فکر بودم.</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یا میگوید، چه مطلب جالبی است.</a:t>
            </a:r>
            <a:endParaRPr lang="en-US" sz="2000" dirty="0">
              <a:latin typeface="Calibri"/>
              <a:ea typeface="Calibri"/>
              <a:cs typeface="Arial"/>
            </a:endParaRPr>
          </a:p>
          <a:p>
            <a:pPr marL="342900" lvl="0" indent="-342900" algn="just" rtl="1">
              <a:lnSpc>
                <a:spcPct val="150000"/>
              </a:lnSpc>
              <a:spcAft>
                <a:spcPts val="0"/>
              </a:spcAft>
              <a:buFont typeface="Symbol"/>
              <a:buChar char=""/>
            </a:pPr>
            <a:r>
              <a:rPr lang="fa-IR" sz="2800" dirty="0">
                <a:latin typeface="Times New Roman"/>
                <a:ea typeface="Calibri"/>
                <a:cs typeface="B Mitra"/>
              </a:rPr>
              <a:t>یا می گوید: فهمیدم! چیزی نیست، راه حلش این است...</a:t>
            </a:r>
            <a:endParaRPr lang="en-US" sz="2000" dirty="0">
              <a:latin typeface="Calibri"/>
              <a:ea typeface="Calibri"/>
              <a:cs typeface="Arial"/>
            </a:endParaRPr>
          </a:p>
          <a:p>
            <a:pPr marL="457200" algn="just" rtl="1">
              <a:lnSpc>
                <a:spcPct val="150000"/>
              </a:lnSpc>
              <a:spcAft>
                <a:spcPts val="1000"/>
              </a:spcAft>
            </a:pPr>
            <a:r>
              <a:rPr lang="fa-IR" sz="2800" dirty="0">
                <a:latin typeface="Times New Roman"/>
                <a:ea typeface="Calibri"/>
                <a:cs typeface="B Mitra"/>
              </a:rPr>
              <a:t>راه کنترل این فرد:</a:t>
            </a:r>
            <a:endParaRPr lang="en-US" sz="2000" dirty="0">
              <a:effectLst/>
              <a:latin typeface="Calibri"/>
              <a:ea typeface="Calibri"/>
              <a:cs typeface="Arial"/>
            </a:endParaRPr>
          </a:p>
        </p:txBody>
      </p:sp>
    </p:spTree>
    <p:extLst>
      <p:ext uri="{BB962C8B-B14F-4D97-AF65-F5344CB8AC3E}">
        <p14:creationId xmlns:p14="http://schemas.microsoft.com/office/powerpoint/2010/main" val="29837196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50843" y="2269092"/>
            <a:ext cx="10675345" cy="2676117"/>
          </a:xfrm>
          <a:prstGeom prst="rect">
            <a:avLst/>
          </a:prstGeom>
        </p:spPr>
        <p:txBody>
          <a:bodyPr wrap="square">
            <a:spAutoFit/>
          </a:bodyPr>
          <a:lstStyle/>
          <a:p>
            <a:pPr marL="457200" algn="just" rtl="1">
              <a:lnSpc>
                <a:spcPct val="115000"/>
              </a:lnSpc>
              <a:spcAft>
                <a:spcPts val="0"/>
              </a:spcAft>
            </a:pPr>
            <a:r>
              <a:rPr lang="fa-IR" sz="2000" dirty="0">
                <a:latin typeface="Calibri"/>
                <a:ea typeface="Calibri"/>
                <a:cs typeface="Times New Roman"/>
              </a:rPr>
              <a:t>4.	پی جوو پیگیر</a:t>
            </a:r>
            <a:r>
              <a:rPr lang="fa-IR" dirty="0">
                <a:latin typeface="Times New Roman"/>
                <a:ea typeface="Calibri"/>
                <a:cs typeface="B Mitra"/>
              </a:rPr>
              <a:t>:</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کسی است که حتی اگر خود متلکم (معلم یا مخاطبان دیگر) از آن صرف نظر کند، او پی</a:t>
            </a:r>
            <a:r>
              <a:rPr lang="fa-IR" dirty="0">
                <a:latin typeface="Calibri"/>
                <a:ea typeface="Calibri"/>
                <a:cs typeface="Times New Roman"/>
              </a:rPr>
              <a:t>¬</a:t>
            </a:r>
            <a:r>
              <a:rPr lang="fa-IR" dirty="0">
                <a:latin typeface="Times New Roman"/>
                <a:ea typeface="Calibri"/>
                <a:cs typeface="B Mitra"/>
              </a:rPr>
              <a:t>گیری می کند و دنباله-اش را می گیرد و درباره آن اظهار نظر می</a:t>
            </a:r>
            <a:r>
              <a:rPr lang="fa-IR" dirty="0">
                <a:latin typeface="Calibri"/>
                <a:ea typeface="Calibri"/>
                <a:cs typeface="Times New Roman"/>
              </a:rPr>
              <a:t>¬</a:t>
            </a:r>
            <a:r>
              <a:rPr lang="fa-IR" dirty="0">
                <a:latin typeface="Times New Roman"/>
                <a:ea typeface="Calibri"/>
                <a:cs typeface="B Mitra"/>
              </a:rPr>
              <a:t>کند، دوباره توضیح میخواهد و به دنبال کمترین فرصتی است تا دوباره آن را مطرح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موضوعی که بحث درباره آن منتفی شده است باز پی</a:t>
            </a:r>
            <a:r>
              <a:rPr lang="fa-IR" dirty="0">
                <a:latin typeface="Calibri"/>
                <a:ea typeface="Calibri"/>
                <a:cs typeface="Times New Roman"/>
              </a:rPr>
              <a:t>¬</a:t>
            </a:r>
            <a:r>
              <a:rPr lang="fa-IR" dirty="0">
                <a:latin typeface="Times New Roman"/>
                <a:ea typeface="Calibri"/>
                <a:cs typeface="B Mitra"/>
              </a:rPr>
              <a:t>گیر است و با شور و شوق آن را دنبال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حتی بعضی از آنها بعد از جلسات هم پی گیری می کنند و از مربی سوال می کنند.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پی جو و پرحرارت هر دو به یک اندازه مزاحمت ایجاد میکنند و راه کنترل آن دو: باید شور و شوق آنها را از صورت مزاحمت به مذاکره و مباحثه تبدیل شود-و جریان مذاکرات در عین سادگی و آزادی جدی باز بعد از مدتی آنان به خامی و عجولانه بودن قضاوت خود پی می برند.</a:t>
            </a:r>
            <a:endParaRPr lang="en-US" sz="1400" dirty="0">
              <a:effectLst/>
              <a:latin typeface="Calibri"/>
              <a:ea typeface="Calibri"/>
              <a:cs typeface="Arial"/>
            </a:endParaRPr>
          </a:p>
        </p:txBody>
      </p:sp>
    </p:spTree>
    <p:extLst>
      <p:ext uri="{BB962C8B-B14F-4D97-AF65-F5344CB8AC3E}">
        <p14:creationId xmlns:p14="http://schemas.microsoft.com/office/powerpoint/2010/main" val="28268422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568765"/>
            <a:ext cx="6096000" cy="1720471"/>
          </a:xfrm>
          <a:prstGeom prst="rect">
            <a:avLst/>
          </a:prstGeom>
        </p:spPr>
        <p:txBody>
          <a:bodyPr>
            <a:spAutoFit/>
          </a:bodyPr>
          <a:lstStyle/>
          <a:p>
            <a:pPr marL="457200" algn="just" rtl="1">
              <a:lnSpc>
                <a:spcPct val="115000"/>
              </a:lnSpc>
              <a:spcAft>
                <a:spcPts val="0"/>
              </a:spcAft>
            </a:pPr>
            <a:r>
              <a:rPr lang="fa-IR" sz="2000" dirty="0">
                <a:latin typeface="Calibri"/>
                <a:ea typeface="Calibri"/>
                <a:cs typeface="Times New Roman"/>
              </a:rPr>
              <a:t>5.	محتاط</a:t>
            </a:r>
            <a:r>
              <a:rPr lang="fa-IR" dirty="0">
                <a:latin typeface="Times New Roman"/>
                <a:ea typeface="Calibri"/>
                <a:cs typeface="B Mitra"/>
              </a:rPr>
              <a:t>:</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کسی است که خودش را به دردسر نمی اندازد، تا خوب معلوم نشود که کدام مطلب درست و چه کاری مطمئن تر است دست به کاری نمی زند، حرف نمی زند. تا دیگران اظهار نظر نکنند، اظهار نظر نمی کنند. وقتی فضای جلسه دستش آمد سکوت را می شکند. به دنبال تقویت نظر دیگران است تا اینکه خود نظری داشته باشد.</a:t>
            </a:r>
            <a:endParaRPr lang="en-US" sz="1400" dirty="0">
              <a:effectLst/>
              <a:latin typeface="Calibri"/>
              <a:ea typeface="Calibri"/>
              <a:cs typeface="Arial"/>
            </a:endParaRPr>
          </a:p>
        </p:txBody>
      </p:sp>
    </p:spTree>
    <p:extLst>
      <p:ext uri="{BB962C8B-B14F-4D97-AF65-F5344CB8AC3E}">
        <p14:creationId xmlns:p14="http://schemas.microsoft.com/office/powerpoint/2010/main" val="1152674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83894" y="2099502"/>
            <a:ext cx="11248221" cy="3277820"/>
          </a:xfrm>
          <a:prstGeom prst="rect">
            <a:avLst/>
          </a:prstGeom>
        </p:spPr>
        <p:txBody>
          <a:bodyPr wrap="square">
            <a:spAutoFit/>
          </a:bodyPr>
          <a:lstStyle/>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باید علت این رفتار شناسایی شود  که ممکن است:</a:t>
            </a:r>
            <a:endParaRPr lang="en-US" sz="1400" dirty="0">
              <a:latin typeface="Calibri"/>
              <a:ea typeface="Calibri"/>
              <a:cs typeface="Arial"/>
            </a:endParaRPr>
          </a:p>
          <a:p>
            <a:pPr marL="2286000" algn="just" rtl="1">
              <a:lnSpc>
                <a:spcPct val="115000"/>
              </a:lnSpc>
              <a:spcAft>
                <a:spcPts val="0"/>
              </a:spcAft>
            </a:pPr>
            <a:r>
              <a:rPr lang="fa-IR" dirty="0">
                <a:latin typeface="Times New Roman"/>
                <a:ea typeface="Calibri"/>
                <a:cs typeface="B Mitra"/>
              </a:rPr>
              <a:t>الف- به صحت عقیده خود اعتماد نداشته باشد.</a:t>
            </a:r>
            <a:endParaRPr lang="en-US" sz="1400" dirty="0">
              <a:latin typeface="Calibri"/>
              <a:ea typeface="Calibri"/>
              <a:cs typeface="Arial"/>
            </a:endParaRPr>
          </a:p>
          <a:p>
            <a:pPr marL="2286000" algn="just" rtl="1">
              <a:lnSpc>
                <a:spcPct val="115000"/>
              </a:lnSpc>
              <a:spcAft>
                <a:spcPts val="0"/>
              </a:spcAft>
            </a:pPr>
            <a:r>
              <a:rPr lang="fa-IR" dirty="0">
                <a:latin typeface="Times New Roman"/>
                <a:ea typeface="Calibri"/>
                <a:cs typeface="B Mitra"/>
              </a:rPr>
              <a:t>ب)- ممکن است کسی او را به خاطر نظراتش تحقیر کرده باشد.</a:t>
            </a:r>
            <a:endParaRPr lang="en-US" sz="1400" dirty="0">
              <a:latin typeface="Calibri"/>
              <a:ea typeface="Calibri"/>
              <a:cs typeface="Arial"/>
            </a:endParaRPr>
          </a:p>
          <a:p>
            <a:pPr marL="2286000" algn="just" rtl="1">
              <a:lnSpc>
                <a:spcPct val="115000"/>
              </a:lnSpc>
              <a:spcAft>
                <a:spcPts val="0"/>
              </a:spcAft>
            </a:pPr>
            <a:r>
              <a:rPr lang="fa-IR" dirty="0">
                <a:latin typeface="Times New Roman"/>
                <a:ea typeface="Calibri"/>
                <a:cs typeface="B Mitra"/>
              </a:rPr>
              <a:t>ج)- یا اینکه خانواده اش او را در کوچکی تحقیر کرده باشند(عقده حقارت دارد)</a:t>
            </a:r>
            <a:endParaRPr lang="en-US" sz="1400" dirty="0">
              <a:latin typeface="Calibri"/>
              <a:ea typeface="Calibri"/>
              <a:cs typeface="Arial"/>
            </a:endParaRPr>
          </a:p>
          <a:p>
            <a:pPr marL="2286000" algn="just" rtl="1">
              <a:lnSpc>
                <a:spcPct val="115000"/>
              </a:lnSpc>
              <a:spcAft>
                <a:spcPts val="0"/>
              </a:spcAft>
            </a:pPr>
            <a:r>
              <a:rPr lang="fa-IR" dirty="0">
                <a:latin typeface="Times New Roman"/>
                <a:ea typeface="Calibri"/>
                <a:cs typeface="B Mitra"/>
              </a:rPr>
              <a:t>د)- اصلا اعتماد به نفس ندارد.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برای تغییر روحیه او باید مربی خصوصا از او نظر خواهی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به حرفهای او گوش دهد و دیگران را هم توجه دهد که او نظر میدهد.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بعد از بیان نظر انتقاد سخت یا مسخره آمیز از او نداشته باشد.</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او را تشویق کند و جرأت بدهد.</a:t>
            </a:r>
            <a:endParaRPr lang="en-US" sz="1400" dirty="0">
              <a:effectLst/>
              <a:latin typeface="Calibri"/>
              <a:ea typeface="Calibri"/>
              <a:cs typeface="Arial"/>
            </a:endParaRPr>
          </a:p>
        </p:txBody>
      </p:sp>
    </p:spTree>
    <p:extLst>
      <p:ext uri="{BB962C8B-B14F-4D97-AF65-F5344CB8AC3E}">
        <p14:creationId xmlns:p14="http://schemas.microsoft.com/office/powerpoint/2010/main" val="3246452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8059"/>
            <a:ext cx="12044855" cy="1252728"/>
          </a:xfrm>
        </p:spPr>
        <p:style>
          <a:lnRef idx="2">
            <a:schemeClr val="accent4"/>
          </a:lnRef>
          <a:fillRef idx="1">
            <a:schemeClr val="lt1"/>
          </a:fillRef>
          <a:effectRef idx="0">
            <a:schemeClr val="accent4"/>
          </a:effectRef>
          <a:fontRef idx="minor">
            <a:schemeClr val="dk1"/>
          </a:fontRef>
        </p:style>
        <p:txBody>
          <a:bodyPr>
            <a:normAutofit/>
          </a:bodyPr>
          <a:lstStyle/>
          <a:p>
            <a:pPr algn="ctr"/>
            <a:r>
              <a:rPr lang="fa-IR" sz="6000" dirty="0" smtClean="0">
                <a:cs typeface="B Badr" panose="00000400000000000000" pitchFamily="2" charset="-78"/>
              </a:rPr>
              <a:t>انسان در نگاه قرآن</a:t>
            </a:r>
            <a:endParaRPr lang="en-US" sz="6000" dirty="0">
              <a:cs typeface="B Badr" panose="00000400000000000000" pitchFamily="2" charset="-78"/>
            </a:endParaRPr>
          </a:p>
        </p:txBody>
      </p:sp>
      <p:sp>
        <p:nvSpPr>
          <p:cNvPr id="3" name="Content Placeholder 2"/>
          <p:cNvSpPr>
            <a:spLocks noGrp="1"/>
          </p:cNvSpPr>
          <p:nvPr>
            <p:ph idx="1"/>
          </p:nvPr>
        </p:nvSpPr>
        <p:spPr>
          <a:xfrm>
            <a:off x="220717" y="1774515"/>
            <a:ext cx="11824138" cy="4254500"/>
          </a:xfrm>
        </p:spPr>
        <p:txBody>
          <a:bodyPr>
            <a:normAutofit fontScale="77500" lnSpcReduction="20000"/>
          </a:bodyPr>
          <a:lstStyle/>
          <a:p>
            <a:pPr marL="0" indent="0" algn="r">
              <a:lnSpc>
                <a:spcPct val="160000"/>
              </a:lnSpc>
              <a:buNone/>
            </a:pPr>
            <a:r>
              <a:rPr lang="fa-IR" sz="4800" dirty="0" smtClean="0">
                <a:cs typeface="0 Badr" panose="00000400000000000000" pitchFamily="2" charset="-78"/>
              </a:rPr>
              <a:t>قرآن یک </a:t>
            </a:r>
            <a:r>
              <a:rPr lang="fa-IR" sz="4800" dirty="0">
                <a:cs typeface="0 Badr" panose="00000400000000000000" pitchFamily="2" charset="-78"/>
              </a:rPr>
              <a:t>نگرش عالی نسبت به مخاطب دارد و درباره مخاطب از دو زاویه بحث </a:t>
            </a:r>
            <a:r>
              <a:rPr lang="fa-IR" sz="4800" dirty="0" smtClean="0">
                <a:cs typeface="0 Badr" panose="00000400000000000000" pitchFamily="2" charset="-78"/>
              </a:rPr>
              <a:t>می کند :</a:t>
            </a:r>
          </a:p>
          <a:p>
            <a:pPr marL="0" indent="0" algn="r">
              <a:buNone/>
            </a:pPr>
            <a:endParaRPr lang="fa-IR" sz="4800" dirty="0">
              <a:cs typeface="0 Badr" panose="00000400000000000000" pitchFamily="2" charset="-78"/>
            </a:endParaRPr>
          </a:p>
          <a:p>
            <a:pPr marL="0" indent="0" algn="r">
              <a:buNone/>
            </a:pPr>
            <a:r>
              <a:rPr lang="fa-IR" sz="4800" dirty="0" smtClean="0">
                <a:cs typeface="0 Badr" panose="00000400000000000000" pitchFamily="2" charset="-78"/>
              </a:rPr>
              <a:t> </a:t>
            </a:r>
            <a:r>
              <a:rPr lang="fa-IR" sz="4800" dirty="0" smtClean="0">
                <a:cs typeface="0 Badr" panose="00000400000000000000" pitchFamily="2" charset="-78"/>
              </a:rPr>
              <a:t>اولا: جایگاه </a:t>
            </a:r>
            <a:r>
              <a:rPr lang="fa-IR" sz="4800" dirty="0">
                <a:cs typeface="0 Badr" panose="00000400000000000000" pitchFamily="2" charset="-78"/>
              </a:rPr>
              <a:t>اصلی انسان در نظام </a:t>
            </a:r>
            <a:r>
              <a:rPr lang="fa-IR" sz="4800" dirty="0" smtClean="0">
                <a:cs typeface="0 Badr" panose="00000400000000000000" pitchFamily="2" charset="-78"/>
              </a:rPr>
              <a:t>هستی</a:t>
            </a:r>
          </a:p>
          <a:p>
            <a:pPr marL="0" indent="0" algn="r">
              <a:buNone/>
            </a:pPr>
            <a:endParaRPr lang="fa-IR" sz="4800" dirty="0">
              <a:cs typeface="0 Badr" panose="00000400000000000000" pitchFamily="2" charset="-78"/>
            </a:endParaRPr>
          </a:p>
          <a:p>
            <a:pPr marL="0" indent="0" algn="r">
              <a:buNone/>
            </a:pPr>
            <a:r>
              <a:rPr lang="fa-IR" sz="4800" dirty="0" smtClean="0">
                <a:cs typeface="0 Badr" panose="00000400000000000000" pitchFamily="2" charset="-78"/>
              </a:rPr>
              <a:t> </a:t>
            </a:r>
            <a:r>
              <a:rPr lang="fa-IR" sz="4800" dirty="0" smtClean="0">
                <a:cs typeface="0 Badr" panose="00000400000000000000" pitchFamily="2" charset="-78"/>
              </a:rPr>
              <a:t>ثانیا: معیار </a:t>
            </a:r>
            <a:r>
              <a:rPr lang="fa-IR" sz="4800" dirty="0">
                <a:cs typeface="0 Badr" panose="00000400000000000000" pitchFamily="2" charset="-78"/>
              </a:rPr>
              <a:t>ارزش و عالی بودن </a:t>
            </a:r>
            <a:r>
              <a:rPr lang="fa-IR" sz="4800" dirty="0" smtClean="0">
                <a:cs typeface="0 Badr" panose="00000400000000000000" pitchFamily="2" charset="-78"/>
              </a:rPr>
              <a:t>انسان</a:t>
            </a:r>
            <a:endParaRPr lang="fa-IR" sz="4800" dirty="0">
              <a:cs typeface="0 Badr" panose="00000400000000000000" pitchFamily="2" charset="-78"/>
            </a:endParaRPr>
          </a:p>
          <a:p>
            <a:pPr algn="r"/>
            <a:endParaRPr lang="en-US" sz="4800" dirty="0">
              <a:cs typeface="0 Badr" panose="00000400000000000000" pitchFamily="2" charset="-78"/>
            </a:endParaRPr>
          </a:p>
        </p:txBody>
      </p:sp>
    </p:spTree>
    <p:extLst>
      <p:ext uri="{BB962C8B-B14F-4D97-AF65-F5344CB8AC3E}">
        <p14:creationId xmlns:p14="http://schemas.microsoft.com/office/powerpoint/2010/main" val="3878263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3048000" y="2186096"/>
            <a:ext cx="7869716" cy="2167260"/>
          </a:xfrm>
          <a:prstGeom prst="rect">
            <a:avLst/>
          </a:prstGeom>
        </p:spPr>
        <p:txBody>
          <a:bodyPr wrap="square">
            <a:spAutoFit/>
          </a:bodyPr>
          <a:lstStyle/>
          <a:p>
            <a:pPr marL="342900" lvl="0" indent="-342900" algn="just" rtl="1">
              <a:lnSpc>
                <a:spcPct val="115000"/>
              </a:lnSpc>
              <a:spcAft>
                <a:spcPts val="0"/>
              </a:spcAft>
              <a:buFont typeface="+mj-lt"/>
              <a:buAutoNum type="arabicPeriod" startAt="6"/>
            </a:pPr>
            <a:r>
              <a:rPr lang="fa-IR" sz="2000" dirty="0">
                <a:latin typeface="Calibri"/>
                <a:ea typeface="Calibri"/>
                <a:cs typeface="Times New Roman"/>
              </a:rPr>
              <a:t>.	لوده، بامزه، شیرین:</a:t>
            </a:r>
            <a:endParaRPr lang="en-US" sz="1400" dirty="0">
              <a:latin typeface="Calibri"/>
              <a:ea typeface="Calibri"/>
              <a:cs typeface="Arial"/>
            </a:endParaRPr>
          </a:p>
          <a:p>
            <a:pPr marL="914400" algn="just" rtl="1">
              <a:lnSpc>
                <a:spcPct val="115000"/>
              </a:lnSpc>
              <a:spcAft>
                <a:spcPts val="0"/>
              </a:spcAft>
            </a:pPr>
            <a:r>
              <a:rPr lang="fa-IR" dirty="0">
                <a:latin typeface="Times New Roman"/>
                <a:ea typeface="Calibri"/>
                <a:cs typeface="B Mitra"/>
              </a:rPr>
              <a:t>برای هر مطلبی او طنز و شوخی یا متلکی دارد بی مزه یا بامزه. تا مطلبی بیان می شود می گوید این مطلب مرا به یاد فلان قضیه انداخت یا اینکه از حرکت یا کلام مربی و مخاطبان طنز درست می کند و با این طنز گویی ها مقداری از وقت کلاس را می گیرد.</a:t>
            </a:r>
            <a:endParaRPr lang="en-US" sz="1400" dirty="0">
              <a:latin typeface="Calibri"/>
              <a:ea typeface="Calibri"/>
              <a:cs typeface="Arial"/>
            </a:endParaRPr>
          </a:p>
          <a:p>
            <a:pPr marL="914400" algn="just" rtl="1">
              <a:lnSpc>
                <a:spcPct val="115000"/>
              </a:lnSpc>
              <a:spcAft>
                <a:spcPts val="1000"/>
              </a:spcAft>
            </a:pPr>
            <a:r>
              <a:rPr lang="fa-IR" dirty="0">
                <a:latin typeface="Times New Roman"/>
                <a:ea typeface="Calibri"/>
                <a:cs typeface="B Mitra"/>
              </a:rPr>
              <a:t>از این طریق دنبال جلب توجه دیگران است. </a:t>
            </a:r>
            <a:endParaRPr lang="en-US" sz="1400" dirty="0">
              <a:latin typeface="Calibri"/>
              <a:ea typeface="Calibri"/>
              <a:cs typeface="Arial"/>
            </a:endParaRPr>
          </a:p>
          <a:p>
            <a:pPr marL="685800" algn="just" rtl="1">
              <a:lnSpc>
                <a:spcPct val="115000"/>
              </a:lnSpc>
              <a:spcAft>
                <a:spcPts val="1000"/>
              </a:spcAft>
            </a:pPr>
            <a:r>
              <a:rPr lang="fa-IR" dirty="0">
                <a:latin typeface="Times New Roman"/>
                <a:ea typeface="Calibri"/>
                <a:cs typeface="B Mitra"/>
              </a:rPr>
              <a:t>آگاهانه یا ناآگاهانه به دنبال شناساندن خود است.</a:t>
            </a:r>
            <a:endParaRPr lang="en-US" sz="1400" dirty="0">
              <a:effectLst/>
              <a:latin typeface="Calibri"/>
              <a:ea typeface="Calibri"/>
              <a:cs typeface="Arial"/>
            </a:endParaRPr>
          </a:p>
        </p:txBody>
      </p:sp>
    </p:spTree>
    <p:extLst>
      <p:ext uri="{BB962C8B-B14F-4D97-AF65-F5344CB8AC3E}">
        <p14:creationId xmlns:p14="http://schemas.microsoft.com/office/powerpoint/2010/main" val="2047277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0" y="2604398"/>
            <a:ext cx="10377889" cy="2322174"/>
          </a:xfrm>
          <a:prstGeom prst="rect">
            <a:avLst/>
          </a:prstGeom>
        </p:spPr>
        <p:txBody>
          <a:bodyPr wrap="square">
            <a:spAutoFit/>
          </a:bodyPr>
          <a:lstStyle/>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جدی برگزار کردن جلسه؛</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ابراز علاقه نشان دادن بقیه مخاطبان به موضوع بحث؛</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جلوگیری ازعوامل ایجاد این  حالت که:</a:t>
            </a:r>
            <a:endParaRPr lang="en-US" sz="1400" dirty="0">
              <a:latin typeface="Calibri"/>
              <a:ea typeface="Calibri"/>
              <a:cs typeface="Arial"/>
            </a:endParaRPr>
          </a:p>
          <a:p>
            <a:pPr marL="2743200" algn="just" rtl="1">
              <a:lnSpc>
                <a:spcPct val="115000"/>
              </a:lnSpc>
              <a:spcAft>
                <a:spcPts val="0"/>
              </a:spcAft>
            </a:pPr>
            <a:r>
              <a:rPr lang="fa-IR" dirty="0">
                <a:latin typeface="Times New Roman"/>
                <a:ea typeface="Calibri"/>
                <a:cs typeface="B Mitra"/>
              </a:rPr>
              <a:t>الف: جدی نبودن جلسه</a:t>
            </a:r>
            <a:endParaRPr lang="en-US" sz="1400" dirty="0">
              <a:latin typeface="Calibri"/>
              <a:ea typeface="Calibri"/>
              <a:cs typeface="Arial"/>
            </a:endParaRPr>
          </a:p>
          <a:p>
            <a:pPr marL="2743200" algn="just" rtl="1">
              <a:lnSpc>
                <a:spcPct val="115000"/>
              </a:lnSpc>
              <a:spcAft>
                <a:spcPts val="0"/>
              </a:spcAft>
            </a:pPr>
            <a:r>
              <a:rPr lang="fa-IR" dirty="0">
                <a:latin typeface="Times New Roman"/>
                <a:ea typeface="Calibri"/>
                <a:cs typeface="B Mitra"/>
              </a:rPr>
              <a:t>ب: اظهار خستگی بقیه مخاطبان</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باید به او فهماند ارزش او بخاطر حرفهای درست و بجای اوست نه لوده</a:t>
            </a:r>
            <a:r>
              <a:rPr lang="fa-IR" dirty="0">
                <a:latin typeface="Calibri"/>
                <a:ea typeface="Calibri"/>
                <a:cs typeface="Times New Roman"/>
              </a:rPr>
              <a:t>¬</a:t>
            </a:r>
            <a:r>
              <a:rPr lang="fa-IR" dirty="0">
                <a:latin typeface="Times New Roman"/>
                <a:ea typeface="Calibri"/>
                <a:cs typeface="B Mitra"/>
              </a:rPr>
              <a:t>گی و طنزگویی او.</a:t>
            </a:r>
            <a:endParaRPr lang="en-US" sz="1400" dirty="0">
              <a:effectLst/>
              <a:latin typeface="Calibri"/>
              <a:ea typeface="Calibri"/>
              <a:cs typeface="Arial"/>
            </a:endParaRPr>
          </a:p>
        </p:txBody>
      </p:sp>
    </p:spTree>
    <p:extLst>
      <p:ext uri="{BB962C8B-B14F-4D97-AF65-F5344CB8AC3E}">
        <p14:creationId xmlns:p14="http://schemas.microsoft.com/office/powerpoint/2010/main" val="3980601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1400327" y="2570013"/>
            <a:ext cx="8516039" cy="3950312"/>
          </a:xfrm>
          <a:prstGeom prst="rect">
            <a:avLst/>
          </a:prstGeom>
        </p:spPr>
        <p:txBody>
          <a:bodyPr wrap="square">
            <a:spAutoFit/>
          </a:bodyPr>
          <a:lstStyle/>
          <a:p>
            <a:pPr marL="457200" algn="just" rtl="1">
              <a:lnSpc>
                <a:spcPct val="115000"/>
              </a:lnSpc>
              <a:spcAft>
                <a:spcPts val="0"/>
              </a:spcAft>
            </a:pPr>
            <a:r>
              <a:rPr lang="fa-IR" sz="2000" dirty="0" smtClean="0">
                <a:latin typeface="Calibri"/>
                <a:ea typeface="Calibri"/>
                <a:cs typeface="Times New Roman"/>
              </a:rPr>
              <a:t>7.</a:t>
            </a:r>
            <a:r>
              <a:rPr lang="fa-IR" sz="2000" dirty="0">
                <a:latin typeface="Calibri"/>
                <a:ea typeface="Calibri"/>
                <a:cs typeface="Times New Roman"/>
              </a:rPr>
              <a:t>	بی اعتنا</a:t>
            </a:r>
            <a:r>
              <a:rPr lang="fa-IR" dirty="0">
                <a:latin typeface="Times New Roman"/>
                <a:ea typeface="Calibri"/>
                <a:cs typeface="B Mitra"/>
              </a:rPr>
              <a:t>:</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مباحث کلاس برای این فرد بی اهمیت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به گونه ای رفتار می کند انگار بالاتر از این حرف هاست؛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بیشتر با قلم و کاغذ بازی می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به ناخن های خود می رسد؛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به ورق زدن کتاب می پردازد؛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نه اظهار نظر می کند و نه به آن توجه می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خود فراتر بینی فرد و بی اعتنایی های او موجب ناخوشایندی بقیه دانش آموزان می شود.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کنترل: </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باید با نظرخواهی از او نظرش را جلب کرد. مثلا بعضی از زوایای بحث که احتمال دارد او اطلاعاتی داشته باشد از او نظر خواهی کرد. چون فکر می کند دیگران دوست دارند نظر او را بفهمند خودش پیش می آید.</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گاهی مربی می تواند به بقیه مخاطبان اعلام کند که فلانی نظرات خوبی دارد به نظرات او را گوش می دهیم.</a:t>
            </a:r>
            <a:endParaRPr lang="en-US" sz="1400" dirty="0">
              <a:effectLst/>
              <a:latin typeface="Calibri"/>
              <a:ea typeface="Calibri"/>
              <a:cs typeface="Arial"/>
            </a:endParaRPr>
          </a:p>
        </p:txBody>
      </p:sp>
    </p:spTree>
    <p:extLst>
      <p:ext uri="{BB962C8B-B14F-4D97-AF65-F5344CB8AC3E}">
        <p14:creationId xmlns:p14="http://schemas.microsoft.com/office/powerpoint/2010/main" val="38735568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1" y="2436784"/>
            <a:ext cx="11435508" cy="3313215"/>
          </a:xfrm>
          <a:prstGeom prst="rect">
            <a:avLst/>
          </a:prstGeom>
        </p:spPr>
        <p:txBody>
          <a:bodyPr wrap="square">
            <a:spAutoFit/>
          </a:bodyPr>
          <a:lstStyle/>
          <a:p>
            <a:pPr marL="457200" algn="just" rtl="1">
              <a:lnSpc>
                <a:spcPct val="115000"/>
              </a:lnSpc>
              <a:spcAft>
                <a:spcPts val="0"/>
              </a:spcAft>
            </a:pPr>
            <a:r>
              <a:rPr lang="fa-IR" sz="2000" dirty="0">
                <a:latin typeface="Calibri"/>
                <a:ea typeface="Calibri"/>
                <a:cs typeface="Times New Roman"/>
              </a:rPr>
              <a:t>8.	از خود راضی</a:t>
            </a:r>
            <a:r>
              <a:rPr lang="fa-IR" dirty="0">
                <a:latin typeface="Times New Roman"/>
                <a:ea typeface="Calibri"/>
                <a:cs typeface="B Mitra"/>
              </a:rPr>
              <a:t>:</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افرادی هستند که خودرا داری اطلاعات کافی مید انند همین امر باعث می شود در وسط صحبت دیگران اظهار نظر کنند.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با عذرخواهی حرف دیگران را قطع می کنند: عذر می</a:t>
            </a:r>
            <a:r>
              <a:rPr lang="fa-IR" dirty="0">
                <a:latin typeface="Calibri"/>
                <a:ea typeface="Calibri"/>
                <a:cs typeface="Times New Roman"/>
              </a:rPr>
              <a:t>¬</a:t>
            </a:r>
            <a:r>
              <a:rPr lang="fa-IR" dirty="0">
                <a:latin typeface="Times New Roman"/>
                <a:ea typeface="Calibri"/>
                <a:cs typeface="B Mitra"/>
              </a:rPr>
              <a:t>خواهم، می ترسم یادم برود...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مطلبی که به یادش می آید نمی تواند از بیان آن خودداری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این رفتار گاهی موجب رنجش بقیه و کاهش اشتیاق آنها به شرکت در بحث می شود.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بیان قبل از شروع جلسه یا شرکت فعال مخاطبان در بحث، مربی تذکر دهد که در بین حرف بقیه نپرد و به همه اجازه دهید حرفهای خود را بزنند و بعد اگر نقدی داری و یا نظری بیان کنید.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اگر میترسید مطلب یادتان برود، مطلبتان را یادداشت کنید، بعد از پایان صحبت گوینده آن را بیان دارید.</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گاهی مربی باید به همان فرد وقتی که می خواهد در وسط صحبت کسی بپرد تذکر دهد که حرفهایت را یادداشت کنید و بعد از او بیان کنید.    </a:t>
            </a:r>
            <a:endParaRPr lang="en-US" sz="1400" dirty="0">
              <a:effectLst/>
              <a:latin typeface="Calibri"/>
              <a:ea typeface="Calibri"/>
              <a:cs typeface="Arial"/>
            </a:endParaRPr>
          </a:p>
        </p:txBody>
      </p:sp>
    </p:spTree>
    <p:extLst>
      <p:ext uri="{BB962C8B-B14F-4D97-AF65-F5344CB8AC3E}">
        <p14:creationId xmlns:p14="http://schemas.microsoft.com/office/powerpoint/2010/main" val="27615682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1123950" y="1793598"/>
            <a:ext cx="10134600" cy="4976747"/>
          </a:xfrm>
          <a:prstGeom prst="rect">
            <a:avLst/>
          </a:prstGeom>
        </p:spPr>
        <p:txBody>
          <a:bodyPr wrap="square">
            <a:spAutoFit/>
          </a:bodyPr>
          <a:lstStyle/>
          <a:p>
            <a:pPr marL="457200" algn="just" rtl="1">
              <a:lnSpc>
                <a:spcPct val="115000"/>
              </a:lnSpc>
              <a:spcAft>
                <a:spcPts val="0"/>
              </a:spcAft>
            </a:pPr>
            <a:endParaRPr lang="fa-IR" sz="2000" dirty="0">
              <a:latin typeface="Calibri"/>
              <a:ea typeface="Calibri"/>
              <a:cs typeface="Times New Roman"/>
            </a:endParaRPr>
          </a:p>
          <a:p>
            <a:pPr marL="457200" algn="just" rtl="1">
              <a:lnSpc>
                <a:spcPct val="115000"/>
              </a:lnSpc>
              <a:spcAft>
                <a:spcPts val="0"/>
              </a:spcAft>
            </a:pPr>
            <a:endParaRPr lang="fa-IR" sz="2000" dirty="0" smtClean="0">
              <a:latin typeface="Calibri"/>
              <a:ea typeface="Calibri"/>
              <a:cs typeface="Times New Roman"/>
            </a:endParaRPr>
          </a:p>
          <a:p>
            <a:pPr marL="457200" algn="just" rtl="1">
              <a:lnSpc>
                <a:spcPct val="115000"/>
              </a:lnSpc>
              <a:spcAft>
                <a:spcPts val="0"/>
              </a:spcAft>
            </a:pPr>
            <a:r>
              <a:rPr lang="fa-IR" sz="2000" dirty="0">
                <a:latin typeface="Calibri"/>
                <a:ea typeface="Calibri"/>
                <a:cs typeface="Times New Roman"/>
              </a:rPr>
              <a:t>	</a:t>
            </a:r>
            <a:r>
              <a:rPr lang="fa-IR" sz="2000" dirty="0" smtClean="0">
                <a:latin typeface="Calibri"/>
                <a:ea typeface="Calibri"/>
                <a:cs typeface="Times New Roman"/>
              </a:rPr>
              <a:t>9. ساکت</a:t>
            </a:r>
            <a:r>
              <a:rPr lang="fa-IR" sz="2000" dirty="0">
                <a:latin typeface="Calibri"/>
                <a:ea typeface="Calibri"/>
                <a:cs typeface="Times New Roman"/>
              </a:rPr>
              <a:t>:</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بعضی ازمخاطبان مدت ها ساکت می</a:t>
            </a:r>
            <a:r>
              <a:rPr lang="fa-IR" dirty="0">
                <a:latin typeface="Calibri"/>
                <a:ea typeface="Calibri"/>
                <a:cs typeface="Times New Roman"/>
              </a:rPr>
              <a:t>¬</a:t>
            </a:r>
            <a:r>
              <a:rPr lang="fa-IR" dirty="0">
                <a:latin typeface="Times New Roman"/>
                <a:ea typeface="Calibri"/>
                <a:cs typeface="B Mitra"/>
              </a:rPr>
              <a:t>نشینند و در بحث شرکت نمی</a:t>
            </a:r>
            <a:r>
              <a:rPr lang="fa-IR" dirty="0">
                <a:latin typeface="Calibri"/>
                <a:ea typeface="Calibri"/>
                <a:cs typeface="Times New Roman"/>
              </a:rPr>
              <a:t>¬</a:t>
            </a:r>
            <a:r>
              <a:rPr lang="fa-IR" dirty="0">
                <a:latin typeface="Times New Roman"/>
                <a:ea typeface="Calibri"/>
                <a:cs typeface="B Mitra"/>
              </a:rPr>
              <a:t>کنند.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سکوت سه نوع است:</a:t>
            </a:r>
            <a:endParaRPr lang="en-US" sz="1400" dirty="0">
              <a:latin typeface="Calibri"/>
              <a:ea typeface="Calibri"/>
              <a:cs typeface="Arial"/>
            </a:endParaRPr>
          </a:p>
          <a:p>
            <a:pPr marL="914400" algn="just" rtl="1">
              <a:lnSpc>
                <a:spcPct val="115000"/>
              </a:lnSpc>
              <a:spcAft>
                <a:spcPts val="0"/>
              </a:spcAft>
            </a:pPr>
            <a:r>
              <a:rPr lang="fa-IR" dirty="0">
                <a:latin typeface="Times New Roman"/>
                <a:ea typeface="Calibri"/>
                <a:cs typeface="B Mitra"/>
              </a:rPr>
              <a:t>الف) گاهی بعضی چون حرف ندارند ساکت هستند.</a:t>
            </a:r>
            <a:endParaRPr lang="en-US" sz="1400" dirty="0">
              <a:latin typeface="Calibri"/>
              <a:ea typeface="Calibri"/>
              <a:cs typeface="Arial"/>
            </a:endParaRPr>
          </a:p>
          <a:p>
            <a:pPr marL="914400" algn="just" rtl="1">
              <a:lnSpc>
                <a:spcPct val="115000"/>
              </a:lnSpc>
              <a:spcAft>
                <a:spcPts val="0"/>
              </a:spcAft>
            </a:pPr>
            <a:r>
              <a:rPr lang="fa-IR" dirty="0">
                <a:latin typeface="Times New Roman"/>
                <a:ea typeface="Calibri"/>
                <a:cs typeface="B Mitra"/>
              </a:rPr>
              <a:t>ب) و یا اینکه می خواهند حرف مربی و بقیه را خوب گوش دهند و نظر سنجیده بیان کنند.</a:t>
            </a:r>
            <a:endParaRPr lang="en-US" sz="1400" dirty="0">
              <a:latin typeface="Calibri"/>
              <a:ea typeface="Calibri"/>
              <a:cs typeface="Arial"/>
            </a:endParaRPr>
          </a:p>
          <a:p>
            <a:pPr marL="914400" algn="just" rtl="1">
              <a:lnSpc>
                <a:spcPct val="115000"/>
              </a:lnSpc>
              <a:spcAft>
                <a:spcPts val="0"/>
              </a:spcAft>
            </a:pPr>
            <a:r>
              <a:rPr lang="fa-IR" dirty="0">
                <a:latin typeface="Times New Roman"/>
                <a:ea typeface="Calibri"/>
                <a:cs typeface="B Mitra"/>
              </a:rPr>
              <a:t>ج) اما گاهی سکوت آنها ناشی از حالات و شرایط خود آنها و محیط است که چند عامل دارد: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یا اینکه خود فرد حواسش جای دیگر است، به شما نگاه می کند ولی فکرش جای دیگر است. این فرد را با صدا کردن و توجه دادن به بحث و نظرخواهی از او می توان همراه کرد.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مطلب برای او روشن نشده است دنبال فرصتی است تا به یک نتیجه برسد .</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راه حل: باید مطلب را واضح و روشن بیان کرد و از کلاس بخواهیم که هر که متوجه شده بیان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اعتماد به نفس ندارد ساکت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راه حل: باید فضا را طوری بوجود آورد که هر کسی بتواند آزادانه اظهار نظر کند. بدون اینکه شماتت و تمسخری بشنود.</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تذکر: معلم در ایجاد این فضا نقش اساسی دارد.</a:t>
            </a:r>
            <a:endParaRPr lang="en-US" sz="1400" dirty="0">
              <a:effectLst/>
              <a:latin typeface="Calibri"/>
              <a:ea typeface="Calibri"/>
              <a:cs typeface="Arial"/>
            </a:endParaRPr>
          </a:p>
        </p:txBody>
      </p:sp>
    </p:spTree>
    <p:extLst>
      <p:ext uri="{BB962C8B-B14F-4D97-AF65-F5344CB8AC3E}">
        <p14:creationId xmlns:p14="http://schemas.microsoft.com/office/powerpoint/2010/main" val="15134247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1277498" y="2302525"/>
            <a:ext cx="9012257" cy="4268861"/>
          </a:xfrm>
          <a:prstGeom prst="rect">
            <a:avLst/>
          </a:prstGeom>
        </p:spPr>
        <p:txBody>
          <a:bodyPr wrap="square">
            <a:spAutoFit/>
          </a:bodyPr>
          <a:lstStyle/>
          <a:p>
            <a:pPr marL="457200" algn="just" rtl="1">
              <a:lnSpc>
                <a:spcPct val="115000"/>
              </a:lnSpc>
              <a:spcAft>
                <a:spcPts val="0"/>
              </a:spcAft>
            </a:pPr>
            <a:r>
              <a:rPr lang="fa-IR" sz="2000" dirty="0">
                <a:latin typeface="Calibri"/>
                <a:ea typeface="Calibri"/>
                <a:cs typeface="Times New Roman"/>
              </a:rPr>
              <a:t>10.	منزوی و کنارگیر</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بعضی از مخاطبان در جلسه منزوی و کنار گیرند و با کسی ارتباط ندارند و در لاک خودشان هستند. </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علت آن چند چیز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ریشه در ترس فرد دارد، از اینکه نمی تواند ارتباط برقرار کند کناره گیری می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خجالت میکشد، رفتارهای دوره کودکی باعث این امر شده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سوءظن دارد.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در خردسالی که در میان بزرگسالان زندگی می کند هم سال نداشته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گاهی غربت است.</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مربی دیگران غالبا این افراد را مودب می</a:t>
            </a:r>
            <a:r>
              <a:rPr lang="fa-IR" dirty="0">
                <a:latin typeface="Calibri"/>
                <a:ea typeface="Calibri"/>
                <a:cs typeface="Times New Roman"/>
              </a:rPr>
              <a:t>¬</a:t>
            </a:r>
            <a:r>
              <a:rPr lang="fa-IR" dirty="0">
                <a:latin typeface="Times New Roman"/>
                <a:ea typeface="Calibri"/>
                <a:cs typeface="B Mitra"/>
              </a:rPr>
              <a:t>دانند و اصلا روی آنها وقت نمی گذارند در حالیکه اینها بیشتر نیاز به توجه دارند. آنها در معرض مشکلات عاطفی و مشکلات روانی قرار می گیرند.</a:t>
            </a:r>
            <a:endParaRPr lang="en-US" sz="1400" dirty="0">
              <a:latin typeface="Calibri"/>
              <a:ea typeface="Calibri"/>
              <a:cs typeface="Arial"/>
            </a:endParaRPr>
          </a:p>
          <a:p>
            <a:pPr marL="342900" lvl="0" indent="-342900" algn="just" rtl="1">
              <a:lnSpc>
                <a:spcPct val="115000"/>
              </a:lnSpc>
              <a:spcAft>
                <a:spcPts val="1000"/>
              </a:spcAft>
              <a:buFont typeface="Wingdings"/>
              <a:buChar char=""/>
            </a:pPr>
            <a:r>
              <a:rPr lang="fa-IR" dirty="0">
                <a:latin typeface="Times New Roman"/>
                <a:ea typeface="Calibri"/>
                <a:cs typeface="B Mitra"/>
              </a:rPr>
              <a:t>نمونه اش: یکی از دوستان می فرمود: بچه ای تقریبا 5/6 سال بود با مادر بزرگش پیش من آمد و گفت این نوه ام کند ذهن است، خواست میزان هوش او را بسنجم. می گفت با او صحبت کردم فهمیدم او آدم کند ذهنی نیست و کاملا متعادل است، بهنجار- از مادرش سئوال کردم، به خاطر کار نادرستی او را حسابی کتک زده بود و همین امر باعث افسردگی و ترس و تنهایی او شده است. </a:t>
            </a:r>
            <a:endParaRPr lang="en-US" sz="1400" dirty="0">
              <a:effectLst/>
              <a:latin typeface="Calibri"/>
              <a:ea typeface="Calibri"/>
              <a:cs typeface="Arial"/>
            </a:endParaRPr>
          </a:p>
        </p:txBody>
      </p:sp>
    </p:spTree>
    <p:extLst>
      <p:ext uri="{BB962C8B-B14F-4D97-AF65-F5344CB8AC3E}">
        <p14:creationId xmlns:p14="http://schemas.microsoft.com/office/powerpoint/2010/main" val="1944327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1772393"/>
            <a:ext cx="6096000" cy="4375044"/>
          </a:xfrm>
          <a:prstGeom prst="rect">
            <a:avLst/>
          </a:prstGeom>
        </p:spPr>
        <p:txBody>
          <a:bodyPr>
            <a:spAutoFit/>
          </a:bodyPr>
          <a:lstStyle/>
          <a:p>
            <a:pPr marL="457200" algn="just" rtl="1">
              <a:lnSpc>
                <a:spcPct val="115000"/>
              </a:lnSpc>
              <a:spcAft>
                <a:spcPts val="0"/>
              </a:spcAft>
            </a:pPr>
            <a:r>
              <a:rPr lang="fa-IR" sz="2000" dirty="0">
                <a:latin typeface="Calibri"/>
                <a:ea typeface="Calibri"/>
                <a:cs typeface="Times New Roman"/>
              </a:rPr>
              <a:t>	</a:t>
            </a:r>
            <a:endParaRPr lang="fa-IR" sz="2000" dirty="0" smtClean="0">
              <a:latin typeface="Calibri"/>
              <a:ea typeface="Calibri"/>
              <a:cs typeface="Times New Roman"/>
            </a:endParaRPr>
          </a:p>
          <a:p>
            <a:pPr marL="457200" algn="just" rtl="1">
              <a:lnSpc>
                <a:spcPct val="115000"/>
              </a:lnSpc>
              <a:spcAft>
                <a:spcPts val="0"/>
              </a:spcAft>
            </a:pPr>
            <a:endParaRPr lang="fa-IR" sz="2000" dirty="0">
              <a:latin typeface="Calibri"/>
              <a:ea typeface="Calibri"/>
              <a:cs typeface="Times New Roman"/>
            </a:endParaRPr>
          </a:p>
          <a:p>
            <a:pPr marL="457200" algn="just" rtl="1">
              <a:lnSpc>
                <a:spcPct val="115000"/>
              </a:lnSpc>
              <a:spcAft>
                <a:spcPts val="0"/>
              </a:spcAft>
            </a:pPr>
            <a:endParaRPr lang="fa-IR" sz="2000" dirty="0" smtClean="0">
              <a:latin typeface="Calibri"/>
              <a:ea typeface="Calibri"/>
              <a:cs typeface="Times New Roman"/>
            </a:endParaRPr>
          </a:p>
          <a:p>
            <a:pPr marL="457200" algn="just" rtl="1">
              <a:lnSpc>
                <a:spcPct val="115000"/>
              </a:lnSpc>
              <a:spcAft>
                <a:spcPts val="0"/>
              </a:spcAft>
            </a:pPr>
            <a:r>
              <a:rPr lang="fa-IR" sz="2000" dirty="0" smtClean="0">
                <a:latin typeface="Calibri"/>
                <a:ea typeface="Calibri"/>
                <a:cs typeface="Times New Roman"/>
              </a:rPr>
              <a:t>11. </a:t>
            </a:r>
            <a:r>
              <a:rPr lang="fa-IR" sz="2000" dirty="0" smtClean="0">
                <a:latin typeface="Calibri"/>
                <a:ea typeface="Calibri"/>
                <a:cs typeface="Times New Roman"/>
              </a:rPr>
              <a:t>خیال </a:t>
            </a:r>
            <a:r>
              <a:rPr lang="fa-IR" sz="2000" dirty="0">
                <a:latin typeface="Calibri"/>
                <a:ea typeface="Calibri"/>
                <a:cs typeface="Times New Roman"/>
              </a:rPr>
              <a:t>بافی:</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در سنین بلوغ برای دختر و پسر زیاد رخ می دهد. کلاس داشتم در شهر قم برای مربیان حوزه های خواهران خواهر طلبه ای از کرمان آمده بود، دخترش هم که کلاس چهارم ابتدایی بود، همراه او بود. زنگ های استراحت پیش من می آمد و با او صحبت می کردم، به همین خاطر در کلاس درسم شرکت می کرد، گاهی سئوال می کرد. یک بار بعد از کلاس درس پیش من آمد و گفت من می ترسم، گفتم چرا؟ گفت از دایی</a:t>
            </a:r>
            <a:r>
              <a:rPr lang="fa-IR" dirty="0">
                <a:latin typeface="Calibri"/>
                <a:ea typeface="Calibri"/>
                <a:cs typeface="Times New Roman"/>
              </a:rPr>
              <a:t>¬</a:t>
            </a:r>
            <a:r>
              <a:rPr lang="fa-IR" dirty="0">
                <a:latin typeface="Times New Roman"/>
                <a:ea typeface="Calibri"/>
                <a:cs typeface="B Mitra"/>
              </a:rPr>
              <a:t>ام، گفتم چرا؟ گفت ما در کرمان خونه مامان بزرگم زندگی می کنیم، طبقه بالایی دایی ام زندگی می کند یک روز رفتم بالا دیدم دایی شراب خورده مست شده خواست به من حمله کند من را بکشد، من فرار کردم، از مادرش سئوال کردم، گفت نه برادرم آدم خوبی است و این صحبت ها را ایشان زیاد دارد، نمی دانم علت چیست؟ </a:t>
            </a:r>
            <a:endParaRPr lang="en-US" sz="1400" dirty="0">
              <a:effectLst/>
              <a:latin typeface="Calibri"/>
              <a:ea typeface="Calibri"/>
              <a:cs typeface="Arial"/>
            </a:endParaRPr>
          </a:p>
        </p:txBody>
      </p:sp>
    </p:spTree>
    <p:extLst>
      <p:ext uri="{BB962C8B-B14F-4D97-AF65-F5344CB8AC3E}">
        <p14:creationId xmlns:p14="http://schemas.microsoft.com/office/powerpoint/2010/main" val="28938074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92757" y="2857786"/>
            <a:ext cx="9885803" cy="2640723"/>
          </a:xfrm>
          <a:prstGeom prst="rect">
            <a:avLst/>
          </a:prstGeom>
        </p:spPr>
        <p:txBody>
          <a:bodyPr wrap="square">
            <a:spAutoFit/>
          </a:bodyPr>
          <a:lstStyle/>
          <a:p>
            <a:pPr marL="342900" lvl="0" indent="-342900" algn="just" rtl="1">
              <a:lnSpc>
                <a:spcPct val="115000"/>
              </a:lnSpc>
              <a:spcAft>
                <a:spcPts val="0"/>
              </a:spcAft>
              <a:buFont typeface="Wingdings"/>
              <a:buChar char=""/>
            </a:pPr>
            <a:r>
              <a:rPr lang="fa-IR" dirty="0">
                <a:latin typeface="Times New Roman"/>
                <a:ea typeface="Calibri"/>
                <a:cs typeface="B Mitra"/>
              </a:rPr>
              <a:t>خیال بافی در بازی های دوران خردسالی نقش به سزائی دارد.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کودک در خیالات زندگی می کند و از بروز آن هم ابایی ندارد.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اما وقتی به دوره نوجوانی و جوانی رسید، آن را مخفیانه و پنهانی بیان می کند.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غالبا این افراد به تنهایی رو می آورند.</a:t>
            </a:r>
            <a:endParaRPr lang="en-US" sz="1400" dirty="0">
              <a:latin typeface="Calibri"/>
              <a:ea typeface="Calibri"/>
              <a:cs typeface="Arial"/>
            </a:endParaRPr>
          </a:p>
          <a:p>
            <a:pPr marL="342900" lvl="0" indent="-342900" algn="just" rtl="1">
              <a:lnSpc>
                <a:spcPct val="115000"/>
              </a:lnSpc>
              <a:spcAft>
                <a:spcPts val="0"/>
              </a:spcAft>
              <a:buFont typeface="Wingdings"/>
              <a:buChar char=""/>
            </a:pPr>
            <a:r>
              <a:rPr lang="fa-IR" dirty="0">
                <a:latin typeface="Times New Roman"/>
                <a:ea typeface="Calibri"/>
                <a:cs typeface="B Mitra"/>
              </a:rPr>
              <a:t>فیلمها و نوع داستانها هم در این حالت موثر است</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1371600" algn="just" rtl="1">
              <a:lnSpc>
                <a:spcPct val="115000"/>
              </a:lnSpc>
              <a:spcAft>
                <a:spcPts val="0"/>
              </a:spcAft>
            </a:pPr>
            <a:r>
              <a:rPr lang="fa-IR" dirty="0">
                <a:latin typeface="Times New Roman"/>
                <a:ea typeface="Calibri"/>
                <a:cs typeface="B Mitra"/>
              </a:rPr>
              <a:t>الف . گاهی به خاطر محرومیت به خیال بافی رو می آورد.</a:t>
            </a:r>
            <a:endParaRPr lang="en-US" sz="1400" dirty="0">
              <a:latin typeface="Calibri"/>
              <a:ea typeface="Calibri"/>
              <a:cs typeface="Arial"/>
            </a:endParaRPr>
          </a:p>
          <a:p>
            <a:pPr marL="1371600" algn="just" rtl="1">
              <a:lnSpc>
                <a:spcPct val="115000"/>
              </a:lnSpc>
              <a:spcAft>
                <a:spcPts val="1000"/>
              </a:spcAft>
            </a:pPr>
            <a:r>
              <a:rPr lang="fa-IR" dirty="0">
                <a:latin typeface="Times New Roman"/>
                <a:ea typeface="Calibri"/>
                <a:cs typeface="B Mitra"/>
              </a:rPr>
              <a:t>ب . گاهی بخاطر نواقصی که در او وجود دارد به خیال بافی رو می آورد. </a:t>
            </a:r>
            <a:endParaRPr lang="en-US" sz="1400" dirty="0">
              <a:effectLst/>
              <a:latin typeface="Calibri"/>
              <a:ea typeface="Calibri"/>
              <a:cs typeface="Arial"/>
            </a:endParaRPr>
          </a:p>
        </p:txBody>
      </p:sp>
    </p:spTree>
    <p:extLst>
      <p:ext uri="{BB962C8B-B14F-4D97-AF65-F5344CB8AC3E}">
        <p14:creationId xmlns:p14="http://schemas.microsoft.com/office/powerpoint/2010/main" val="21768000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0" y="2625730"/>
            <a:ext cx="11622795" cy="3030060"/>
          </a:xfrm>
          <a:prstGeom prst="rect">
            <a:avLst/>
          </a:prstGeom>
        </p:spPr>
        <p:txBody>
          <a:bodyPr wrap="square">
            <a:spAutoFit/>
          </a:bodyPr>
          <a:lstStyle/>
          <a:p>
            <a:pPr marL="457200" algn="just" rtl="1">
              <a:lnSpc>
                <a:spcPct val="115000"/>
              </a:lnSpc>
              <a:spcAft>
                <a:spcPts val="0"/>
              </a:spcAft>
            </a:pPr>
            <a:endParaRPr lang="fa-IR" sz="2000" dirty="0" smtClean="0">
              <a:latin typeface="Calibri"/>
              <a:ea typeface="Calibri"/>
              <a:cs typeface="Times New Roman"/>
            </a:endParaRPr>
          </a:p>
          <a:p>
            <a:pPr marL="457200" algn="just" rtl="1">
              <a:lnSpc>
                <a:spcPct val="115000"/>
              </a:lnSpc>
              <a:spcAft>
                <a:spcPts val="0"/>
              </a:spcAft>
            </a:pPr>
            <a:r>
              <a:rPr lang="fa-IR" sz="2000" dirty="0" smtClean="0">
                <a:latin typeface="Calibri"/>
                <a:ea typeface="Calibri"/>
                <a:cs typeface="Times New Roman"/>
              </a:rPr>
              <a:t>چهره </a:t>
            </a:r>
            <a:r>
              <a:rPr lang="fa-IR" sz="2000" dirty="0">
                <a:latin typeface="Calibri"/>
                <a:ea typeface="Calibri"/>
                <a:cs typeface="Times New Roman"/>
              </a:rPr>
              <a:t>های مخرب</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چهره هایی هستند که با رفتارشان به جریان عادی کلاس آسیب می رسانند و بحث را خراب می کنند. آسیب این گروهها بیشتر از گروه مزاحم است.</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تفاوتشان با بقیه این است که:</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الف-در بسیاری از موارد: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اغلب خوش فکر هستند.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سخنران و خوش بیان هستند.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در بسیاری از مواضع صاحب نظرند.</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	می توانند در حل مشکل کمک کنند.</a:t>
            </a:r>
            <a:endParaRPr lang="en-US" sz="1400" dirty="0">
              <a:effectLst/>
              <a:latin typeface="Calibri"/>
              <a:ea typeface="Calibri"/>
              <a:cs typeface="Arial"/>
            </a:endParaRPr>
          </a:p>
        </p:txBody>
      </p:sp>
    </p:spTree>
    <p:extLst>
      <p:ext uri="{BB962C8B-B14F-4D97-AF65-F5344CB8AC3E}">
        <p14:creationId xmlns:p14="http://schemas.microsoft.com/office/powerpoint/2010/main" val="35938021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Rectangle 2"/>
          <p:cNvSpPr/>
          <p:nvPr/>
        </p:nvSpPr>
        <p:spPr>
          <a:xfrm>
            <a:off x="539827" y="1630816"/>
            <a:ext cx="10499073" cy="2959272"/>
          </a:xfrm>
          <a:prstGeom prst="rect">
            <a:avLst/>
          </a:prstGeom>
        </p:spPr>
        <p:txBody>
          <a:bodyPr wrap="square">
            <a:spAutoFit/>
          </a:bodyPr>
          <a:lstStyle/>
          <a:p>
            <a:pPr marL="457200" algn="just" rtl="1">
              <a:lnSpc>
                <a:spcPct val="115000"/>
              </a:lnSpc>
              <a:spcAft>
                <a:spcPts val="0"/>
              </a:spcAft>
            </a:pPr>
            <a:endParaRPr lang="fa-IR" dirty="0" smtClean="0">
              <a:latin typeface="Times New Roman"/>
              <a:ea typeface="Calibri"/>
              <a:cs typeface="B Mitra"/>
            </a:endParaRPr>
          </a:p>
          <a:p>
            <a:pPr marL="457200" algn="just" rtl="1">
              <a:lnSpc>
                <a:spcPct val="115000"/>
              </a:lnSpc>
              <a:spcAft>
                <a:spcPts val="0"/>
              </a:spcAft>
            </a:pPr>
            <a:r>
              <a:rPr lang="fa-IR" dirty="0" smtClean="0">
                <a:latin typeface="Times New Roman"/>
                <a:ea typeface="Calibri"/>
                <a:cs typeface="B Mitra"/>
              </a:rPr>
              <a:t>ب-در </a:t>
            </a:r>
            <a:r>
              <a:rPr lang="fa-IR" dirty="0">
                <a:latin typeface="Times New Roman"/>
                <a:ea typeface="Calibri"/>
                <a:cs typeface="B Mitra"/>
              </a:rPr>
              <a:t>بعضی از موارد: بد اخلاق، بد دهن و ناهنجار </a:t>
            </a:r>
            <a:r>
              <a:rPr lang="fa-IR" dirty="0" err="1" smtClean="0">
                <a:latin typeface="Times New Roman"/>
                <a:ea typeface="Calibri"/>
                <a:cs typeface="B Mitra"/>
              </a:rPr>
              <a:t>بهستند</a:t>
            </a:r>
            <a:r>
              <a:rPr lang="fa-IR" dirty="0">
                <a:latin typeface="Times New Roman"/>
                <a:ea typeface="Calibri"/>
                <a:cs typeface="B Mitra"/>
              </a:rPr>
              <a:t>، خاطر </a:t>
            </a:r>
            <a:r>
              <a:rPr lang="fa-IR" dirty="0">
                <a:latin typeface="Times New Roman"/>
                <a:ea typeface="Calibri"/>
                <a:cs typeface="B Mitra"/>
              </a:rPr>
              <a:t>تربیت ناصحیح به این مرحله رسیدند. رفتار ناهنجار فراوان دارند. اذیت بقیه مخاطبان، مسخره کردن مربی، دیر آمدن به جلسه، انجام ندادن تکالیف، پرخاش</a:t>
            </a:r>
            <a:r>
              <a:rPr lang="fa-IR" dirty="0">
                <a:latin typeface="Calibri"/>
                <a:ea typeface="Calibri"/>
                <a:cs typeface="Times New Roman"/>
              </a:rPr>
              <a:t>¬</a:t>
            </a:r>
            <a:r>
              <a:rPr lang="fa-IR" dirty="0">
                <a:latin typeface="Times New Roman"/>
                <a:ea typeface="Calibri"/>
                <a:cs typeface="B Mitra"/>
              </a:rPr>
              <a:t>گری، به هم زدن جلسه، آزار و اذیت مربی.</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از ویژگی های این گروه هست:</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گاهی متعصب و لجوج و غیر قابل تحمل هستند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در بیشتر اوقات با مربی و مسئول جلسه کنار نمی آیند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در همه حالات مقاومت می کنند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تلاش می کنند که نشان دهند از جلسه ناراضی هستند و حرفهای مربی را قبول ندارند</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	و به روشهای مختلف نارضایتی خود را ابراز می کنند</a:t>
            </a:r>
            <a:endParaRPr lang="en-US" sz="1400" dirty="0">
              <a:effectLst/>
              <a:latin typeface="Calibri"/>
              <a:ea typeface="Calibri"/>
              <a:cs typeface="Arial"/>
            </a:endParaRPr>
          </a:p>
        </p:txBody>
      </p:sp>
    </p:spTree>
    <p:extLst>
      <p:ext uri="{BB962C8B-B14F-4D97-AF65-F5344CB8AC3E}">
        <p14:creationId xmlns:p14="http://schemas.microsoft.com/office/powerpoint/2010/main" val="109684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10160" y="77211"/>
            <a:ext cx="9701917" cy="1059848"/>
          </a:xfrm>
        </p:spPr>
        <p:style>
          <a:lnRef idx="2">
            <a:schemeClr val="accent2"/>
          </a:lnRef>
          <a:fillRef idx="1">
            <a:schemeClr val="lt1"/>
          </a:fillRef>
          <a:effectRef idx="0">
            <a:schemeClr val="accent2"/>
          </a:effectRef>
          <a:fontRef idx="minor">
            <a:schemeClr val="dk1"/>
          </a:fontRef>
        </p:style>
        <p:txBody>
          <a:bodyPr>
            <a:noAutofit/>
          </a:bodyPr>
          <a:lstStyle/>
          <a:p>
            <a:pPr algn="ctr"/>
            <a:r>
              <a:rPr lang="fa-IR" sz="4400" dirty="0">
                <a:cs typeface="B Baran" panose="00000400000000000000" pitchFamily="2" charset="-78"/>
              </a:rPr>
              <a:t>جایگاه انسان در نظام </a:t>
            </a:r>
            <a:r>
              <a:rPr lang="fa-IR" sz="4400" dirty="0" smtClean="0">
                <a:cs typeface="B Baran" panose="00000400000000000000" pitchFamily="2" charset="-78"/>
              </a:rPr>
              <a:t>هستی</a:t>
            </a:r>
            <a:endParaRPr lang="en-US" sz="4400" dirty="0">
              <a:cs typeface="B Baran" panose="00000400000000000000" pitchFamily="2" charset="-78"/>
            </a:endParaRPr>
          </a:p>
        </p:txBody>
      </p:sp>
      <p:sp>
        <p:nvSpPr>
          <p:cNvPr id="3" name="Content Placeholder 2"/>
          <p:cNvSpPr>
            <a:spLocks noGrp="1"/>
          </p:cNvSpPr>
          <p:nvPr>
            <p:ph idx="1"/>
          </p:nvPr>
        </p:nvSpPr>
        <p:spPr>
          <a:xfrm>
            <a:off x="2331205" y="1641513"/>
            <a:ext cx="7055871" cy="5216487"/>
          </a:xfrm>
        </p:spPr>
        <p:txBody>
          <a:bodyPr>
            <a:noAutofit/>
          </a:bodyPr>
          <a:lstStyle/>
          <a:p>
            <a:pPr marL="2171700" lvl="5" indent="0" algn="r" rtl="1">
              <a:lnSpc>
                <a:spcPct val="150000"/>
              </a:lnSpc>
              <a:buNone/>
            </a:pPr>
            <a:r>
              <a:rPr lang="fa-IR" sz="3200" dirty="0" smtClean="0">
                <a:solidFill>
                  <a:schemeClr val="tx1"/>
                </a:solidFill>
                <a:cs typeface="0 Badr" panose="00000400000000000000" pitchFamily="2" charset="-78"/>
              </a:rPr>
              <a:t>خلیفه الله</a:t>
            </a:r>
            <a:endParaRPr lang="fa-IR" sz="3200" dirty="0">
              <a:solidFill>
                <a:schemeClr val="tx1"/>
              </a:solidFill>
              <a:cs typeface="0 Badr" panose="00000400000000000000" pitchFamily="2" charset="-78"/>
            </a:endParaRPr>
          </a:p>
          <a:p>
            <a:pPr marL="2171700" lvl="5" indent="0" algn="r" rtl="1">
              <a:lnSpc>
                <a:spcPct val="150000"/>
              </a:lnSpc>
              <a:buNone/>
            </a:pPr>
            <a:r>
              <a:rPr lang="fa-IR" sz="3200" dirty="0">
                <a:solidFill>
                  <a:schemeClr val="tx1"/>
                </a:solidFill>
                <a:cs typeface="0 Badr" panose="00000400000000000000" pitchFamily="2" charset="-78"/>
              </a:rPr>
              <a:t>عالم است</a:t>
            </a:r>
          </a:p>
          <a:p>
            <a:pPr marL="2171700" lvl="5" indent="0" algn="r" rtl="1">
              <a:lnSpc>
                <a:spcPct val="150000"/>
              </a:lnSpc>
              <a:buNone/>
            </a:pPr>
            <a:r>
              <a:rPr lang="fa-IR" sz="3200" dirty="0">
                <a:solidFill>
                  <a:schemeClr val="tx1"/>
                </a:solidFill>
                <a:cs typeface="0 Badr" panose="00000400000000000000" pitchFamily="2" charset="-78"/>
              </a:rPr>
              <a:t>الهی است از خداست</a:t>
            </a:r>
          </a:p>
          <a:p>
            <a:pPr marL="2171700" lvl="5" indent="0" algn="r" rtl="1">
              <a:lnSpc>
                <a:spcPct val="150000"/>
              </a:lnSpc>
              <a:buNone/>
            </a:pPr>
            <a:r>
              <a:rPr lang="fa-IR" sz="3200" dirty="0">
                <a:solidFill>
                  <a:schemeClr val="tx1"/>
                </a:solidFill>
                <a:cs typeface="0 Badr" panose="00000400000000000000" pitchFamily="2" charset="-78"/>
              </a:rPr>
              <a:t>احسن الخالقین</a:t>
            </a:r>
          </a:p>
          <a:p>
            <a:pPr marL="2171700" lvl="5" indent="0" algn="r" rtl="1">
              <a:lnSpc>
                <a:spcPct val="150000"/>
              </a:lnSpc>
              <a:buNone/>
            </a:pPr>
            <a:r>
              <a:rPr lang="fa-IR" sz="3200" dirty="0">
                <a:solidFill>
                  <a:schemeClr val="tx1"/>
                </a:solidFill>
                <a:cs typeface="0 Badr" panose="00000400000000000000" pitchFamily="2" charset="-78"/>
              </a:rPr>
              <a:t>بهترین صورت است</a:t>
            </a:r>
          </a:p>
          <a:p>
            <a:pPr marL="2171700" lvl="5" indent="0" algn="r" rtl="1">
              <a:lnSpc>
                <a:spcPct val="150000"/>
              </a:lnSpc>
              <a:buNone/>
            </a:pPr>
            <a:r>
              <a:rPr lang="fa-IR" sz="3200" dirty="0">
                <a:solidFill>
                  <a:schemeClr val="tx1"/>
                </a:solidFill>
                <a:cs typeface="0 Badr" panose="00000400000000000000" pitchFamily="2" charset="-78"/>
              </a:rPr>
              <a:t>به خدا بر می </a:t>
            </a:r>
            <a:r>
              <a:rPr lang="fa-IR" sz="3200" dirty="0" smtClean="0">
                <a:solidFill>
                  <a:schemeClr val="tx1"/>
                </a:solidFill>
                <a:cs typeface="0 Badr" panose="00000400000000000000" pitchFamily="2" charset="-78"/>
              </a:rPr>
              <a:t>گرد</a:t>
            </a:r>
            <a:endParaRPr lang="fa-IR" sz="3200" dirty="0">
              <a:solidFill>
                <a:schemeClr val="tx1"/>
              </a:solidFill>
              <a:cs typeface="0 Badr" panose="00000400000000000000" pitchFamily="2" charset="-78"/>
            </a:endParaRPr>
          </a:p>
        </p:txBody>
      </p:sp>
      <p:sp>
        <p:nvSpPr>
          <p:cNvPr id="4" name="Left Arrow 3"/>
          <p:cNvSpPr/>
          <p:nvPr/>
        </p:nvSpPr>
        <p:spPr>
          <a:xfrm>
            <a:off x="8408668" y="1834202"/>
            <a:ext cx="978408" cy="357202"/>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Left Arrow 4"/>
          <p:cNvSpPr/>
          <p:nvPr/>
        </p:nvSpPr>
        <p:spPr>
          <a:xfrm>
            <a:off x="8408668" y="2678809"/>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 name="Left Arrow 5"/>
          <p:cNvSpPr/>
          <p:nvPr/>
        </p:nvSpPr>
        <p:spPr>
          <a:xfrm>
            <a:off x="8408668" y="3509060"/>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Left Arrow 6"/>
          <p:cNvSpPr/>
          <p:nvPr/>
        </p:nvSpPr>
        <p:spPr>
          <a:xfrm>
            <a:off x="8408668" y="4360711"/>
            <a:ext cx="978408" cy="300052"/>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Left Arrow 7"/>
          <p:cNvSpPr/>
          <p:nvPr/>
        </p:nvSpPr>
        <p:spPr>
          <a:xfrm>
            <a:off x="8408668" y="5179280"/>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Left Arrow 8"/>
          <p:cNvSpPr/>
          <p:nvPr/>
        </p:nvSpPr>
        <p:spPr>
          <a:xfrm>
            <a:off x="8408668" y="6049298"/>
            <a:ext cx="978408" cy="31782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3546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209320" y="1868474"/>
            <a:ext cx="11446526" cy="3852850"/>
          </a:xfrm>
          <a:prstGeom prst="rect">
            <a:avLst/>
          </a:prstGeom>
        </p:spPr>
        <p:txBody>
          <a:bodyPr wrap="square">
            <a:spAutoFit/>
          </a:bodyPr>
          <a:lstStyle/>
          <a:p>
            <a:pPr marL="457200" algn="just" rtl="1">
              <a:lnSpc>
                <a:spcPct val="115000"/>
              </a:lnSpc>
              <a:spcAft>
                <a:spcPts val="0"/>
              </a:spcAft>
            </a:pPr>
            <a:endParaRPr lang="fa-IR" sz="2000" dirty="0" smtClean="0">
              <a:latin typeface="Calibri"/>
              <a:ea typeface="Calibri"/>
              <a:cs typeface="Times New Roman"/>
            </a:endParaRPr>
          </a:p>
          <a:p>
            <a:pPr marL="457200" algn="just" rtl="1">
              <a:lnSpc>
                <a:spcPct val="115000"/>
              </a:lnSpc>
              <a:spcAft>
                <a:spcPts val="0"/>
              </a:spcAft>
            </a:pPr>
            <a:r>
              <a:rPr lang="fa-IR" sz="2000" dirty="0" smtClean="0">
                <a:latin typeface="Calibri"/>
                <a:ea typeface="Calibri"/>
                <a:cs typeface="Times New Roman"/>
              </a:rPr>
              <a:t>انواع </a:t>
            </a:r>
            <a:r>
              <a:rPr lang="fa-IR" sz="2000" dirty="0">
                <a:latin typeface="Calibri"/>
                <a:ea typeface="Calibri"/>
                <a:cs typeface="Times New Roman"/>
              </a:rPr>
              <a:t>چهره های مخرب</a:t>
            </a:r>
            <a:endParaRPr lang="en-US" sz="1400" dirty="0">
              <a:latin typeface="Calibri"/>
              <a:ea typeface="Calibri"/>
              <a:cs typeface="Arial"/>
            </a:endParaRPr>
          </a:p>
          <a:p>
            <a:pPr marL="457200" algn="just" rtl="1">
              <a:lnSpc>
                <a:spcPct val="115000"/>
              </a:lnSpc>
              <a:spcAft>
                <a:spcPts val="1000"/>
              </a:spcAft>
            </a:pPr>
            <a:r>
              <a:rPr lang="fa-IR" dirty="0">
                <a:latin typeface="Calibri"/>
                <a:ea typeface="Calibri"/>
                <a:cs typeface="Times New Roman"/>
              </a:rPr>
              <a:t>اول</a:t>
            </a:r>
            <a:r>
              <a:rPr lang="fa-IR" dirty="0">
                <a:latin typeface="Calibri"/>
                <a:ea typeface="Calibri"/>
                <a:cs typeface="Calibri"/>
              </a:rPr>
              <a:t>.</a:t>
            </a:r>
            <a:r>
              <a:rPr lang="fa-IR" dirty="0">
                <a:latin typeface="Calibri"/>
                <a:ea typeface="Calibri"/>
                <a:cs typeface="Times New Roman"/>
              </a:rPr>
              <a:t> چهره های متفاوت و حرف بزن</a:t>
            </a:r>
            <a:endParaRPr lang="en-US" sz="1400" dirty="0">
              <a:latin typeface="Calibri"/>
              <a:ea typeface="Calibri"/>
              <a:cs typeface="Arial"/>
            </a:endParaRPr>
          </a:p>
          <a:p>
            <a:pPr algn="r" rtl="1">
              <a:lnSpc>
                <a:spcPct val="115000"/>
              </a:lnSpc>
              <a:spcBef>
                <a:spcPts val="1000"/>
              </a:spcBef>
              <a:spcAft>
                <a:spcPts val="0"/>
              </a:spcAft>
            </a:pPr>
            <a:r>
              <a:rPr lang="fa-IR" sz="1400" b="1" dirty="0">
                <a:solidFill>
                  <a:srgbClr val="4F81BD"/>
                </a:solidFill>
                <a:latin typeface="Cambria"/>
                <a:ea typeface="Times New Roman"/>
                <a:cs typeface="Calibri"/>
              </a:rPr>
              <a:t>1. </a:t>
            </a:r>
            <a:r>
              <a:rPr lang="fa-IR" sz="1400" b="1" dirty="0">
                <a:solidFill>
                  <a:srgbClr val="4F81BD"/>
                </a:solidFill>
                <a:latin typeface="Cambria"/>
                <a:ea typeface="Times New Roman"/>
                <a:cs typeface="Times New Roman"/>
              </a:rPr>
              <a:t>ارباب منش</a:t>
            </a:r>
            <a:r>
              <a:rPr lang="fa-IR" sz="1400" b="1" dirty="0">
                <a:solidFill>
                  <a:srgbClr val="4F81BD"/>
                </a:solidFill>
                <a:latin typeface="Cambria"/>
                <a:ea typeface="Times New Roman"/>
                <a:cs typeface="Calibri"/>
              </a:rPr>
              <a:t>:</a:t>
            </a:r>
            <a:endParaRPr lang="en-US" sz="1400" b="1" dirty="0">
              <a:solidFill>
                <a:srgbClr val="4F81BD"/>
              </a:solidFill>
              <a:latin typeface="Cambria"/>
              <a:ea typeface="Times New Roman"/>
              <a:cs typeface="Times New Roman"/>
            </a:endParaRPr>
          </a:p>
          <a:p>
            <a:pPr marL="457200" algn="just" rtl="1">
              <a:lnSpc>
                <a:spcPct val="115000"/>
              </a:lnSpc>
              <a:spcAft>
                <a:spcPts val="0"/>
              </a:spcAft>
            </a:pPr>
            <a:r>
              <a:rPr lang="fa-IR" dirty="0">
                <a:latin typeface="Times New Roman"/>
                <a:ea typeface="Calibri"/>
                <a:cs typeface="B Mitra"/>
              </a:rPr>
              <a:t>-	این افراد در اولین جلسه کلاس هویت خود را مشخص می کنند و به نوعی دنبال کشتن گربه دم در حجله هستند؛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برای دیگران وظیفه تعیین می کند؛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دستور می دهد، چون معتقد است از دیگران بهتر و سریع تر می فهمد؛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تصمیم که می گیرد تصمیمشض را به گروه ابلاغ می کند، در بسیاری از مواقع با وقار به اظهار نظر دیگران گوش می دهد. اما اگر طول بکشد فوراً صبرش تمام می شود و اجازه نمی دهد زیاد مطرح شود.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	حرف دیگران را قطع می کند.</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	احساس مالکیت نسبت به جلسه می کند و تلاش می کند جلسه به وفق مراد او بچرخد.</a:t>
            </a:r>
            <a:endParaRPr lang="en-US" sz="1400" dirty="0">
              <a:effectLst/>
              <a:latin typeface="Calibri"/>
              <a:ea typeface="Calibri"/>
              <a:cs typeface="Arial"/>
            </a:endParaRPr>
          </a:p>
        </p:txBody>
      </p:sp>
    </p:spTree>
    <p:extLst>
      <p:ext uri="{BB962C8B-B14F-4D97-AF65-F5344CB8AC3E}">
        <p14:creationId xmlns:p14="http://schemas.microsoft.com/office/powerpoint/2010/main" val="1926216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462582"/>
            <a:ext cx="6096000" cy="1932837"/>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Calibri"/>
              </a:rPr>
              <a:t>2. </a:t>
            </a:r>
            <a:r>
              <a:rPr lang="fa-IR" sz="1400" b="1" dirty="0">
                <a:solidFill>
                  <a:srgbClr val="4F81BD"/>
                </a:solidFill>
                <a:latin typeface="Cambria"/>
                <a:ea typeface="Times New Roman"/>
                <a:cs typeface="Times New Roman"/>
              </a:rPr>
              <a:t>وراج و پر حرف</a:t>
            </a:r>
            <a:r>
              <a:rPr lang="fa-IR" sz="1400" b="1" dirty="0">
                <a:solidFill>
                  <a:srgbClr val="4F81BD"/>
                </a:solidFill>
                <a:latin typeface="Cambria"/>
                <a:ea typeface="Times New Roman"/>
                <a:cs typeface="Calibri"/>
              </a:rPr>
              <a:t>:</a:t>
            </a:r>
            <a:endParaRPr lang="en-US" sz="1400" b="1" dirty="0">
              <a:solidFill>
                <a:srgbClr val="4F81BD"/>
              </a:solidFill>
              <a:latin typeface="Cambria"/>
              <a:ea typeface="Times New Roman"/>
              <a:cs typeface="Times New Roman"/>
            </a:endParaRPr>
          </a:p>
          <a:p>
            <a:pPr marL="342900" lvl="0" indent="-342900" algn="just" rtl="1">
              <a:lnSpc>
                <a:spcPct val="115000"/>
              </a:lnSpc>
              <a:spcAft>
                <a:spcPts val="0"/>
              </a:spcAft>
              <a:buFont typeface="Symbol"/>
              <a:buChar char=""/>
            </a:pPr>
            <a:r>
              <a:rPr lang="fa-IR" dirty="0">
                <a:latin typeface="Times New Roman"/>
                <a:ea typeface="Calibri"/>
                <a:cs typeface="B Mitra"/>
              </a:rPr>
              <a:t>این شخص مرتب صحبت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در مورد هر حرفی یا نظری، نظر می دهد. و از تجربیات خود در آن زمینه اشاره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حرفهایش را تکرار می</a:t>
            </a:r>
            <a:r>
              <a:rPr lang="fa-IR" dirty="0">
                <a:latin typeface="Calibri"/>
                <a:ea typeface="Calibri"/>
                <a:cs typeface="Times New Roman"/>
              </a:rPr>
              <a:t>¬</a:t>
            </a:r>
            <a:r>
              <a:rPr lang="fa-IR" dirty="0">
                <a:latin typeface="Times New Roman"/>
                <a:ea typeface="Calibri"/>
                <a:cs typeface="B Mitra"/>
              </a:rPr>
              <a:t>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مدت ها صحبت می کند.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اظهار نظر می کند.</a:t>
            </a:r>
            <a:endParaRPr lang="en-US" sz="1400" dirty="0">
              <a:effectLst/>
              <a:latin typeface="Calibri"/>
              <a:ea typeface="Calibri"/>
              <a:cs typeface="Arial"/>
            </a:endParaRPr>
          </a:p>
        </p:txBody>
      </p:sp>
    </p:spTree>
    <p:extLst>
      <p:ext uri="{BB962C8B-B14F-4D97-AF65-F5344CB8AC3E}">
        <p14:creationId xmlns:p14="http://schemas.microsoft.com/office/powerpoint/2010/main" val="28638896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1940917"/>
            <a:ext cx="6096000" cy="4233467"/>
          </a:xfrm>
          <a:prstGeom prst="rect">
            <a:avLst/>
          </a:prstGeom>
        </p:spPr>
        <p:txBody>
          <a:bodyPr>
            <a:spAutoFit/>
          </a:bodyPr>
          <a:lstStyle/>
          <a:p>
            <a:pPr marL="457200" algn="just" rtl="1">
              <a:lnSpc>
                <a:spcPct val="115000"/>
              </a:lnSpc>
              <a:spcAft>
                <a:spcPts val="0"/>
              </a:spcAft>
            </a:pPr>
            <a:r>
              <a:rPr lang="fa-IR" dirty="0">
                <a:latin typeface="Times New Roman"/>
                <a:ea typeface="Calibri"/>
                <a:cs typeface="B Mitra"/>
              </a:rPr>
              <a:t>علت پر حرفی:</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گاهی فکر می کند بقیه منظور او را خوب نفهمیده اند.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گاهی فکر می کند دیگران بدون دلیل با حرفهای او مخالفند لذا توضیح بیشتری میدهد تا آنان را با نظر خود موافق سازد.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برون گرایی</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حل:</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برای چنین کسی مربی، یا یک از مخاطبان خلاصه بحث او و نظرات او را بیان کنند و به راه حل های او در بحث اشاره کنند و به او بقبولاند که جمع متوجه حرفهای او شده است.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مربی به بحث او اشاره کند و با بیان اینکه مطلب خوبی است اما الان نمی توانیم به آن بپردازیم  چون وقت کم است مطلب خود را ادامه دهد.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ولی اگر باز به کارش ادامه داد یکی از مخاطبان خطاب به مربی بگوید که بحث فلانی بحث خوبی است اما فرصت جلسه دارد از دست می رود این بحث در یک زمان دیگر پی</a:t>
            </a:r>
            <a:r>
              <a:rPr lang="fa-IR" dirty="0">
                <a:latin typeface="Calibri"/>
                <a:ea typeface="Calibri"/>
                <a:cs typeface="Times New Roman"/>
              </a:rPr>
              <a:t>¬</a:t>
            </a:r>
            <a:r>
              <a:rPr lang="fa-IR" dirty="0">
                <a:latin typeface="Times New Roman"/>
                <a:ea typeface="Calibri"/>
                <a:cs typeface="B Mitra"/>
              </a:rPr>
              <a:t>گیری شود.</a:t>
            </a:r>
            <a:endParaRPr lang="en-US" sz="1400" dirty="0">
              <a:effectLst/>
              <a:latin typeface="Calibri"/>
              <a:ea typeface="Calibri"/>
              <a:cs typeface="Arial"/>
            </a:endParaRPr>
          </a:p>
        </p:txBody>
      </p:sp>
    </p:spTree>
    <p:extLst>
      <p:ext uri="{BB962C8B-B14F-4D97-AF65-F5344CB8AC3E}">
        <p14:creationId xmlns:p14="http://schemas.microsoft.com/office/powerpoint/2010/main" val="10620744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1506936"/>
            <a:ext cx="6096000" cy="384412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Calibri"/>
              </a:rPr>
              <a:t>3. </a:t>
            </a:r>
            <a:r>
              <a:rPr lang="fa-IR" sz="1400" b="1" dirty="0">
                <a:solidFill>
                  <a:srgbClr val="4F81BD"/>
                </a:solidFill>
                <a:latin typeface="Cambria"/>
                <a:ea typeface="Times New Roman"/>
                <a:cs typeface="Times New Roman"/>
              </a:rPr>
              <a:t>شکاک</a:t>
            </a:r>
            <a:r>
              <a:rPr lang="fa-IR" sz="1400" b="1" dirty="0">
                <a:solidFill>
                  <a:srgbClr val="4F81BD"/>
                </a:solidFill>
                <a:latin typeface="Cambria"/>
                <a:ea typeface="Times New Roman"/>
                <a:cs typeface="Calibri"/>
              </a:rPr>
              <a:t>(</a:t>
            </a:r>
            <a:r>
              <a:rPr lang="fa-IR" sz="1400" b="1" dirty="0">
                <a:solidFill>
                  <a:srgbClr val="4F81BD"/>
                </a:solidFill>
                <a:latin typeface="Cambria"/>
                <a:ea typeface="Times New Roman"/>
                <a:cs typeface="Times New Roman"/>
              </a:rPr>
              <a:t>منفی باف</a:t>
            </a:r>
            <a:r>
              <a:rPr lang="fa-IR" sz="1400" b="1" dirty="0">
                <a:solidFill>
                  <a:srgbClr val="4F81BD"/>
                </a:solidFill>
                <a:latin typeface="Cambria"/>
                <a:ea typeface="Times New Roman"/>
                <a:cs typeface="Calibri"/>
              </a:rPr>
              <a:t>)</a:t>
            </a:r>
            <a:endParaRPr lang="en-US" sz="1400" b="1" dirty="0">
              <a:solidFill>
                <a:srgbClr val="4F81BD"/>
              </a:solidFill>
              <a:latin typeface="Cambria"/>
              <a:ea typeface="Times New Roman"/>
              <a:cs typeface="Times New Roman"/>
            </a:endParaRPr>
          </a:p>
          <a:p>
            <a:pPr marL="342900" lvl="0" indent="-342900" algn="just" rtl="1">
              <a:lnSpc>
                <a:spcPct val="115000"/>
              </a:lnSpc>
              <a:spcAft>
                <a:spcPts val="0"/>
              </a:spcAft>
              <a:buFont typeface="Symbol"/>
              <a:buChar char=""/>
            </a:pPr>
            <a:r>
              <a:rPr lang="fa-IR" dirty="0">
                <a:latin typeface="Times New Roman"/>
                <a:ea typeface="Calibri"/>
                <a:cs typeface="B Mitra"/>
              </a:rPr>
              <a:t>همیشه آیه یاس می خواند.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نگاه منفی 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به نتیجه نمی رسد.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همه نظرات را نفی می کند.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راه حل:</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با صبر و حوصله بقیه مخاطبان، مربی باید بی اساس بودن شک و منفی نگری او را نشان دهد.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از او بخواهید که علت شک خود را بیان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بعد نظرات او را در جلسه به بحث بگذارند و بقیه مخاطبان درباره آن اظهار نظر کنند.</a:t>
            </a:r>
            <a:endParaRPr lang="en-US" sz="1400" dirty="0">
              <a:latin typeface="Calibri"/>
              <a:ea typeface="Calibri"/>
              <a:cs typeface="Arial"/>
            </a:endParaRPr>
          </a:p>
          <a:p>
            <a:pPr marL="914400" algn="just" rtl="1">
              <a:lnSpc>
                <a:spcPct val="115000"/>
              </a:lnSpc>
              <a:spcAft>
                <a:spcPts val="1000"/>
              </a:spcAft>
            </a:pPr>
            <a:r>
              <a:rPr lang="fa-IR" dirty="0">
                <a:latin typeface="Times New Roman"/>
                <a:ea typeface="Calibri"/>
                <a:cs typeface="B Mitra"/>
              </a:rPr>
              <a:t>در این صورت اگر شک و شبه او اساسی نداشته باشد به بی اساس بودن آن پی می برد. و پی خواهد برد که بهترین راه برطرف کردن شک و شبهه گفتگو است.</a:t>
            </a:r>
            <a:endParaRPr lang="en-US" sz="1400" dirty="0">
              <a:effectLst/>
              <a:latin typeface="Calibri"/>
              <a:ea typeface="Calibri"/>
              <a:cs typeface="Arial"/>
            </a:endParaRPr>
          </a:p>
        </p:txBody>
      </p:sp>
    </p:spTree>
    <p:extLst>
      <p:ext uri="{BB962C8B-B14F-4D97-AF65-F5344CB8AC3E}">
        <p14:creationId xmlns:p14="http://schemas.microsoft.com/office/powerpoint/2010/main" val="39200980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462582"/>
            <a:ext cx="6096000" cy="1932837"/>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4.مخل:</a:t>
            </a:r>
            <a:endParaRPr lang="en-US" sz="1400" b="1" dirty="0">
              <a:solidFill>
                <a:srgbClr val="4F81BD"/>
              </a:solidFill>
              <a:latin typeface="Cambria"/>
              <a:ea typeface="Times New Roman"/>
              <a:cs typeface="Times New Roman"/>
            </a:endParaRPr>
          </a:p>
          <a:p>
            <a:pPr marL="457200" algn="just" rtl="1">
              <a:lnSpc>
                <a:spcPct val="115000"/>
              </a:lnSpc>
              <a:spcAft>
                <a:spcPts val="0"/>
              </a:spcAft>
            </a:pPr>
            <a:r>
              <a:rPr lang="fa-IR" dirty="0">
                <a:latin typeface="Times New Roman"/>
                <a:ea typeface="Calibri"/>
                <a:cs typeface="B Mitra"/>
              </a:rPr>
              <a:t>افرادی که مخل هستند اخلال آنها در کلاس بیشتر از افراد شکاک است.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در درستی و صحت هر نظر و عقیده شک 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بلکه نظر خود رابهترین و درست ترین می داند.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برای حرفهای خود هم دلیل نمی آورد فقط پافشاری می</a:t>
            </a:r>
            <a:r>
              <a:rPr lang="fa-IR" dirty="0">
                <a:latin typeface="Calibri"/>
                <a:ea typeface="Calibri"/>
                <a:cs typeface="Times New Roman"/>
              </a:rPr>
              <a:t>¬</a:t>
            </a:r>
            <a:r>
              <a:rPr lang="fa-IR" dirty="0">
                <a:latin typeface="Times New Roman"/>
                <a:ea typeface="Calibri"/>
                <a:cs typeface="B Mitra"/>
              </a:rPr>
              <a:t>کند.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حرف او را قطع کنید به حرف دیگر بپردازید دوباره به حرفش بر می گردد.</a:t>
            </a:r>
            <a:endParaRPr lang="en-US" sz="1400" dirty="0">
              <a:effectLst/>
              <a:latin typeface="Calibri"/>
              <a:ea typeface="Calibri"/>
              <a:cs typeface="Arial"/>
            </a:endParaRPr>
          </a:p>
        </p:txBody>
      </p:sp>
    </p:spTree>
    <p:extLst>
      <p:ext uri="{BB962C8B-B14F-4D97-AF65-F5344CB8AC3E}">
        <p14:creationId xmlns:p14="http://schemas.microsoft.com/office/powerpoint/2010/main" val="25991115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108639"/>
            <a:ext cx="6096000" cy="2640723"/>
          </a:xfrm>
          <a:prstGeom prst="rect">
            <a:avLst/>
          </a:prstGeom>
        </p:spPr>
        <p:txBody>
          <a:bodyPr>
            <a:spAutoFit/>
          </a:bodyPr>
          <a:lstStyle/>
          <a:p>
            <a:pPr marL="457200" algn="just" rtl="1">
              <a:lnSpc>
                <a:spcPct val="115000"/>
              </a:lnSpc>
              <a:spcAft>
                <a:spcPts val="0"/>
              </a:spcAft>
            </a:pPr>
            <a:r>
              <a:rPr lang="fa-IR" dirty="0">
                <a:latin typeface="Times New Roman"/>
                <a:ea typeface="Calibri"/>
                <a:cs typeface="B Mitra"/>
              </a:rPr>
              <a:t>راه حل:</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گوش دادن دقیق به حرف هایش و اگر دلیل ندارد از او دلیل بخواهیم.</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اگر توصیفش کافی نیست از او توضیح بخواهیم.</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اگر دلایلش قانع کننده بود باید پذیرفت اگر قانع کننده نبود باید با صبر و حوصله دلائل رد نظریه او را برای او بیان کرد.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اگر باز به حرف خود اسرار کرد مربی به ادامه مباحث می پردازد و به حرفهای او توجه نمی کند و با تذکر هنرمندانه این مطلب که حرف شما ربطی به بحث ندارد یا اینکه بی اساس است و از طرفی چون وقت کلاس می گذرد دیگر پیرامون آن بحث نمی کنیم.</a:t>
            </a:r>
            <a:endParaRPr lang="en-US" sz="1400" dirty="0">
              <a:effectLst/>
              <a:latin typeface="Calibri"/>
              <a:ea typeface="Calibri"/>
              <a:cs typeface="Arial"/>
            </a:endParaRPr>
          </a:p>
        </p:txBody>
      </p:sp>
    </p:spTree>
    <p:extLst>
      <p:ext uri="{BB962C8B-B14F-4D97-AF65-F5344CB8AC3E}">
        <p14:creationId xmlns:p14="http://schemas.microsoft.com/office/powerpoint/2010/main" val="41012233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Rectangle 2"/>
          <p:cNvSpPr/>
          <p:nvPr/>
        </p:nvSpPr>
        <p:spPr>
          <a:xfrm>
            <a:off x="3048000" y="2144033"/>
            <a:ext cx="6096000" cy="2569934"/>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Calibri"/>
              </a:rPr>
              <a:t>5.</a:t>
            </a:r>
            <a:r>
              <a:rPr lang="fa-IR" sz="1400" b="1" dirty="0">
                <a:solidFill>
                  <a:srgbClr val="4F81BD"/>
                </a:solidFill>
                <a:latin typeface="Cambria"/>
                <a:ea typeface="Times New Roman"/>
                <a:cs typeface="Times New Roman"/>
              </a:rPr>
              <a:t>عیب جو</a:t>
            </a:r>
            <a:endParaRPr lang="en-US" sz="1400" b="1" dirty="0">
              <a:solidFill>
                <a:srgbClr val="4F81BD"/>
              </a:solidFill>
              <a:latin typeface="Cambria"/>
              <a:ea typeface="Times New Roman"/>
              <a:cs typeface="Times New Roman"/>
            </a:endParaRPr>
          </a:p>
          <a:p>
            <a:pPr marL="342900" lvl="0" indent="-342900" algn="just" rtl="1">
              <a:lnSpc>
                <a:spcPct val="115000"/>
              </a:lnSpc>
              <a:spcAft>
                <a:spcPts val="0"/>
              </a:spcAft>
              <a:buFont typeface="Symbol"/>
              <a:buChar char=""/>
            </a:pPr>
            <a:r>
              <a:rPr lang="fa-IR" dirty="0">
                <a:latin typeface="Times New Roman"/>
                <a:ea typeface="Calibri"/>
                <a:cs typeface="B Mitra"/>
              </a:rPr>
              <a:t>در هر چیزی یک عیب می بیند.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نیمه خالی را فقط نگاه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نیش و کنایه می زند.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محبت های تحقیر آمیز 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نظرات دیگران را تحقیر می کند.</a:t>
            </a:r>
            <a:endParaRPr lang="en-US" sz="1400" dirty="0">
              <a:latin typeface="Calibri"/>
              <a:ea typeface="Calibri"/>
              <a:cs typeface="Arial"/>
            </a:endParaRPr>
          </a:p>
          <a:p>
            <a:pPr marL="457200" algn="just" rtl="1">
              <a:lnSpc>
                <a:spcPct val="115000"/>
              </a:lnSpc>
              <a:spcAft>
                <a:spcPts val="1000"/>
              </a:spcAft>
            </a:pPr>
            <a:r>
              <a:rPr lang="fa-IR" dirty="0">
                <a:latin typeface="Times New Roman"/>
                <a:ea typeface="Calibri"/>
                <a:cs typeface="B Mitra"/>
              </a:rPr>
              <a:t>علت این: او برای جلب توجه و شخصیت دادن به خود به دنبال عیب جویی از دیگران است.</a:t>
            </a:r>
            <a:endParaRPr lang="en-US" sz="1400" dirty="0">
              <a:effectLst/>
              <a:latin typeface="Calibri"/>
              <a:ea typeface="Calibri"/>
              <a:cs typeface="Arial"/>
            </a:endParaRPr>
          </a:p>
        </p:txBody>
      </p:sp>
    </p:spTree>
    <p:extLst>
      <p:ext uri="{BB962C8B-B14F-4D97-AF65-F5344CB8AC3E}">
        <p14:creationId xmlns:p14="http://schemas.microsoft.com/office/powerpoint/2010/main" val="27284740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108639"/>
            <a:ext cx="6096000" cy="2640723"/>
          </a:xfrm>
          <a:prstGeom prst="rect">
            <a:avLst/>
          </a:prstGeom>
        </p:spPr>
        <p:txBody>
          <a:bodyPr>
            <a:spAutoFit/>
          </a:bodyPr>
          <a:lstStyle/>
          <a:p>
            <a:pPr marL="457200" algn="just" rtl="1">
              <a:lnSpc>
                <a:spcPct val="115000"/>
              </a:lnSpc>
              <a:spcAft>
                <a:spcPts val="0"/>
              </a:spcAft>
            </a:pPr>
            <a:r>
              <a:rPr lang="fa-IR" dirty="0">
                <a:latin typeface="Times New Roman"/>
                <a:ea typeface="Calibri"/>
                <a:cs typeface="B Mitra"/>
              </a:rPr>
              <a:t>راه کنترل:</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باید دلایل عیب جویی از او خواسته شود.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با حوصله هم به دلایل او گوش داده شود. گاهی در پوشش عیب جویی حرف درستی می زند.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توجه دقیق به گفته هایش و دادن بازتابی مناسب از رفتارش توسط مربی می تواند در تعدیل رفتار او موثر باشد.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در بعضی مواقع باید با او همراهی کرد ولی هنرمندانه و در کنار همراهی با او به بعضی از انتقادها که نادرست هستند اشاره شود و آنهایی که درست هستند تأیید شود.</a:t>
            </a:r>
            <a:endParaRPr lang="en-US" sz="1400" dirty="0">
              <a:effectLst/>
              <a:latin typeface="Calibri"/>
              <a:ea typeface="Calibri"/>
              <a:cs typeface="Arial"/>
            </a:endParaRPr>
          </a:p>
        </p:txBody>
      </p:sp>
    </p:spTree>
    <p:extLst>
      <p:ext uri="{BB962C8B-B14F-4D97-AF65-F5344CB8AC3E}">
        <p14:creationId xmlns:p14="http://schemas.microsoft.com/office/powerpoint/2010/main" val="25991841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781131"/>
            <a:ext cx="6096000" cy="129573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Calibri"/>
              </a:rPr>
              <a:t>6.</a:t>
            </a:r>
            <a:r>
              <a:rPr lang="fa-IR" sz="1400" b="1" dirty="0">
                <a:solidFill>
                  <a:srgbClr val="4F81BD"/>
                </a:solidFill>
                <a:latin typeface="Cambria"/>
                <a:ea typeface="Times New Roman"/>
                <a:cs typeface="Times New Roman"/>
              </a:rPr>
              <a:t>چاپلوس</a:t>
            </a:r>
            <a:r>
              <a:rPr lang="fa-IR" sz="1400" b="1" dirty="0">
                <a:solidFill>
                  <a:srgbClr val="4F81BD"/>
                </a:solidFill>
                <a:latin typeface="Cambria"/>
                <a:ea typeface="Times New Roman"/>
                <a:cs typeface="Calibri"/>
              </a:rPr>
              <a:t>:</a:t>
            </a:r>
            <a:endParaRPr lang="en-US" sz="1400" b="1" dirty="0">
              <a:solidFill>
                <a:srgbClr val="4F81BD"/>
              </a:solidFill>
              <a:latin typeface="Cambria"/>
              <a:ea typeface="Times New Roman"/>
              <a:cs typeface="Times New Roman"/>
            </a:endParaRPr>
          </a:p>
          <a:p>
            <a:pPr marL="342900" lvl="0" indent="-342900" algn="just" rtl="1">
              <a:lnSpc>
                <a:spcPct val="115000"/>
              </a:lnSpc>
              <a:spcAft>
                <a:spcPts val="0"/>
              </a:spcAft>
              <a:buFont typeface="Symbol"/>
              <a:buChar char=""/>
            </a:pPr>
            <a:r>
              <a:rPr lang="fa-IR" dirty="0">
                <a:latin typeface="Times New Roman"/>
                <a:ea typeface="Calibri"/>
                <a:cs typeface="B Mitra"/>
              </a:rPr>
              <a:t>بیش از حد لازم به ستایش می پردازد.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با این حرفهایش افکار نادرست را هم لباس درست می پوشاند.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گاهی با تعریف از کسی موجب تفرقه می شود.</a:t>
            </a:r>
            <a:endParaRPr lang="en-US" sz="1400" dirty="0">
              <a:effectLst/>
              <a:latin typeface="Calibri"/>
              <a:ea typeface="Calibri"/>
              <a:cs typeface="Arial"/>
            </a:endParaRPr>
          </a:p>
        </p:txBody>
      </p:sp>
    </p:spTree>
    <p:extLst>
      <p:ext uri="{BB962C8B-B14F-4D97-AF65-F5344CB8AC3E}">
        <p14:creationId xmlns:p14="http://schemas.microsoft.com/office/powerpoint/2010/main" val="6553327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535258" y="2048274"/>
            <a:ext cx="10966082" cy="3512244"/>
          </a:xfrm>
          <a:prstGeom prst="rect">
            <a:avLst/>
          </a:prstGeom>
        </p:spPr>
        <p:txBody>
          <a:bodyPr wrap="square">
            <a:spAutoFit/>
          </a:bodyPr>
          <a:lstStyle/>
          <a:p>
            <a:pPr algn="r" rtl="1">
              <a:lnSpc>
                <a:spcPct val="115000"/>
              </a:lnSpc>
              <a:spcBef>
                <a:spcPts val="1000"/>
              </a:spcBef>
              <a:spcAft>
                <a:spcPts val="0"/>
              </a:spcAft>
            </a:pPr>
            <a:r>
              <a:rPr lang="fa-IR" b="1" dirty="0">
                <a:solidFill>
                  <a:srgbClr val="4F81BD"/>
                </a:solidFill>
                <a:latin typeface="Cambria"/>
                <a:ea typeface="Times New Roman"/>
                <a:cs typeface="Times New Roman"/>
              </a:rPr>
              <a:t>علت چاپلوسی:</a:t>
            </a:r>
            <a:endParaRPr lang="en-US" b="1" dirty="0">
              <a:solidFill>
                <a:srgbClr val="4F81BD"/>
              </a:solidFill>
              <a:latin typeface="Cambria"/>
              <a:ea typeface="Times New Roman"/>
              <a:cs typeface="Times New Roman"/>
            </a:endParaRPr>
          </a:p>
          <a:p>
            <a:pPr algn="just" rtl="1">
              <a:lnSpc>
                <a:spcPct val="115000"/>
              </a:lnSpc>
              <a:spcAft>
                <a:spcPts val="1000"/>
              </a:spcAft>
            </a:pPr>
            <a:r>
              <a:rPr lang="fa-IR" sz="2400" dirty="0">
                <a:latin typeface="Times New Roman"/>
                <a:ea typeface="Calibri"/>
                <a:cs typeface="B Mitra"/>
              </a:rPr>
              <a:t>	گاهی فرد به خاطر اینکه خودش را کوچک حساب می کنند با تعریف از کسی که دارای جایگاه است به دنبال جلب نظر اوست، تا از او حمایت کند. این فرد، هوش خوبی دارد راه برون رفت از معضل را خوب درک کرده است. ولی بیماری فکری او باعث شده تا در امور اساسی فقط به فکر جلب پشتیبانی برای خود است.</a:t>
            </a:r>
            <a:endParaRPr lang="en-US" dirty="0">
              <a:latin typeface="Calibri"/>
              <a:ea typeface="Calibri"/>
              <a:cs typeface="Arial"/>
            </a:endParaRPr>
          </a:p>
          <a:p>
            <a:pPr marL="457200" algn="just" rtl="1">
              <a:lnSpc>
                <a:spcPct val="115000"/>
              </a:lnSpc>
              <a:spcAft>
                <a:spcPts val="0"/>
              </a:spcAft>
            </a:pPr>
            <a:r>
              <a:rPr lang="fa-IR" sz="2400" dirty="0">
                <a:latin typeface="Times New Roman"/>
                <a:ea typeface="Calibri"/>
                <a:cs typeface="B Mitra"/>
              </a:rPr>
              <a:t>راه حل:</a:t>
            </a:r>
            <a:endParaRPr lang="en-US" dirty="0">
              <a:latin typeface="Calibri"/>
              <a:ea typeface="Calibri"/>
              <a:cs typeface="Arial"/>
            </a:endParaRPr>
          </a:p>
          <a:p>
            <a:pPr marL="342900" lvl="0" indent="-342900" algn="just" rtl="1">
              <a:lnSpc>
                <a:spcPct val="115000"/>
              </a:lnSpc>
              <a:spcAft>
                <a:spcPts val="0"/>
              </a:spcAft>
              <a:buFont typeface="Symbol"/>
              <a:buChar char=""/>
            </a:pPr>
            <a:r>
              <a:rPr lang="fa-IR" sz="2400" dirty="0">
                <a:latin typeface="Times New Roman"/>
                <a:ea typeface="Calibri"/>
                <a:cs typeface="B Mitra"/>
              </a:rPr>
              <a:t>باید با او طوری رفتار شود تا بفهمد که نظرات او بدون توسل به تعریف و تمجید بی جا از دیگران قابل درک و احترام است.</a:t>
            </a:r>
            <a:endParaRPr lang="en-US" dirty="0">
              <a:latin typeface="Calibri"/>
              <a:ea typeface="Calibri"/>
              <a:cs typeface="Arial"/>
            </a:endParaRPr>
          </a:p>
          <a:p>
            <a:pPr marL="342900" lvl="0" indent="-342900" algn="just" rtl="1">
              <a:lnSpc>
                <a:spcPct val="115000"/>
              </a:lnSpc>
              <a:spcAft>
                <a:spcPts val="1000"/>
              </a:spcAft>
              <a:buFont typeface="Symbol"/>
              <a:buChar char=""/>
            </a:pPr>
            <a:r>
              <a:rPr lang="fa-IR" sz="2400" dirty="0">
                <a:latin typeface="Times New Roman"/>
                <a:ea typeface="Calibri"/>
                <a:cs typeface="B Mitra"/>
              </a:rPr>
              <a:t>هر  وقت از مربی یا مسئول جلسه و یا مدیر تعریف کرد باید به او گفت هر چند آقای فلانی لطف دارند ولی بهتر است به نظراتمان واقع</a:t>
            </a:r>
            <a:r>
              <a:rPr lang="fa-IR" sz="2400" dirty="0">
                <a:latin typeface="Calibri"/>
                <a:ea typeface="Calibri"/>
                <a:cs typeface="Times New Roman"/>
              </a:rPr>
              <a:t>¬</a:t>
            </a:r>
            <a:r>
              <a:rPr lang="fa-IR" sz="2400" dirty="0">
                <a:latin typeface="Times New Roman"/>
                <a:ea typeface="Calibri"/>
                <a:cs typeface="B Mitra"/>
              </a:rPr>
              <a:t>بینانه نگاه کنند و بر اساس آن نظر بدهند.</a:t>
            </a:r>
            <a:endParaRPr lang="en-US" dirty="0">
              <a:effectLst/>
              <a:latin typeface="Calibri"/>
              <a:ea typeface="Calibri"/>
              <a:cs typeface="Arial"/>
            </a:endParaRPr>
          </a:p>
        </p:txBody>
      </p:sp>
    </p:spTree>
    <p:extLst>
      <p:ext uri="{BB962C8B-B14F-4D97-AF65-F5344CB8AC3E}">
        <p14:creationId xmlns:p14="http://schemas.microsoft.com/office/powerpoint/2010/main" val="3796033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278" y="332695"/>
            <a:ext cx="8761413" cy="706964"/>
          </a:xfrm>
        </p:spPr>
        <p:style>
          <a:lnRef idx="2">
            <a:schemeClr val="accent4"/>
          </a:lnRef>
          <a:fillRef idx="1">
            <a:schemeClr val="lt1"/>
          </a:fillRef>
          <a:effectRef idx="0">
            <a:schemeClr val="accent4"/>
          </a:effectRef>
          <a:fontRef idx="minor">
            <a:schemeClr val="dk1"/>
          </a:fontRef>
        </p:style>
        <p:txBody>
          <a:bodyPr>
            <a:noAutofit/>
          </a:bodyPr>
          <a:lstStyle/>
          <a:p>
            <a:pPr algn="ctr"/>
            <a:r>
              <a:rPr lang="fa-IR" sz="6000" dirty="0">
                <a:cs typeface="B Badr" panose="00000400000000000000" pitchFamily="2" charset="-78"/>
              </a:rPr>
              <a:t>معیارارزشی بودن انسان</a:t>
            </a:r>
            <a:endParaRPr lang="en-US" sz="6000" dirty="0">
              <a:cs typeface="B Badr" panose="00000400000000000000" pitchFamily="2" charset="-78"/>
            </a:endParaRPr>
          </a:p>
        </p:txBody>
      </p:sp>
      <p:sp>
        <p:nvSpPr>
          <p:cNvPr id="3" name="Content Placeholder 2"/>
          <p:cNvSpPr>
            <a:spLocks noGrp="1"/>
          </p:cNvSpPr>
          <p:nvPr>
            <p:ph idx="1"/>
          </p:nvPr>
        </p:nvSpPr>
        <p:spPr>
          <a:xfrm>
            <a:off x="672030" y="1333643"/>
            <a:ext cx="10271970" cy="4496938"/>
          </a:xfrm>
        </p:spPr>
        <p:style>
          <a:lnRef idx="2">
            <a:schemeClr val="accent3"/>
          </a:lnRef>
          <a:fillRef idx="1">
            <a:schemeClr val="lt1"/>
          </a:fillRef>
          <a:effectRef idx="0">
            <a:schemeClr val="accent3"/>
          </a:effectRef>
          <a:fontRef idx="minor">
            <a:schemeClr val="dk1"/>
          </a:fontRef>
        </p:style>
        <p:txBody>
          <a:bodyPr>
            <a:noAutofit/>
          </a:bodyPr>
          <a:lstStyle/>
          <a:p>
            <a:pPr marL="0" indent="0" algn="r">
              <a:lnSpc>
                <a:spcPct val="200000"/>
              </a:lnSpc>
              <a:buNone/>
            </a:pPr>
            <a:r>
              <a:rPr lang="fa-IR" sz="3600" dirty="0" smtClean="0">
                <a:cs typeface="0 Badr" panose="00000400000000000000" pitchFamily="2" charset="-78"/>
              </a:rPr>
              <a:t>1- ایمان و اعتقاد</a:t>
            </a:r>
          </a:p>
          <a:p>
            <a:pPr marL="0" indent="0" algn="r">
              <a:lnSpc>
                <a:spcPct val="200000"/>
              </a:lnSpc>
              <a:buNone/>
            </a:pPr>
            <a:r>
              <a:rPr lang="fa-IR" sz="3600" dirty="0" smtClean="0">
                <a:cs typeface="0 Badr" panose="00000400000000000000" pitchFamily="2" charset="-78"/>
              </a:rPr>
              <a:t>2- </a:t>
            </a:r>
            <a:r>
              <a:rPr lang="fa-IR" sz="3600" dirty="0">
                <a:cs typeface="0 Badr" panose="00000400000000000000" pitchFamily="2" charset="-78"/>
              </a:rPr>
              <a:t>ازنظر علم و </a:t>
            </a:r>
            <a:r>
              <a:rPr lang="fa-IR" sz="3600" dirty="0" smtClean="0">
                <a:cs typeface="0 Badr" panose="00000400000000000000" pitchFamily="2" charset="-78"/>
              </a:rPr>
              <a:t>آگاهیست</a:t>
            </a:r>
          </a:p>
          <a:p>
            <a:pPr marL="0" indent="0" algn="r">
              <a:lnSpc>
                <a:spcPct val="200000"/>
              </a:lnSpc>
              <a:buNone/>
            </a:pPr>
            <a:r>
              <a:rPr lang="fa-IR" sz="3600" dirty="0" smtClean="0">
                <a:cs typeface="0 Badr" panose="00000400000000000000" pitchFamily="2" charset="-78"/>
              </a:rPr>
              <a:t>3- </a:t>
            </a:r>
            <a:r>
              <a:rPr lang="fa-IR" sz="3600" dirty="0">
                <a:cs typeface="0 Badr" panose="00000400000000000000" pitchFamily="2" charset="-78"/>
              </a:rPr>
              <a:t>از نظرگرایش و </a:t>
            </a:r>
            <a:r>
              <a:rPr lang="fa-IR" sz="3600" dirty="0" smtClean="0">
                <a:cs typeface="0 Badr" panose="00000400000000000000" pitchFamily="2" charset="-78"/>
              </a:rPr>
              <a:t>میل قیمت </a:t>
            </a:r>
            <a:r>
              <a:rPr lang="fa-IR" sz="3600" dirty="0">
                <a:cs typeface="0 Badr" panose="00000400000000000000" pitchFamily="2" charset="-78"/>
              </a:rPr>
              <a:t>کل امرءٍ ما </a:t>
            </a:r>
            <a:r>
              <a:rPr lang="fa-IR" sz="3600" dirty="0" smtClean="0">
                <a:cs typeface="0 Badr" panose="00000400000000000000" pitchFamily="2" charset="-78"/>
              </a:rPr>
              <a:t>یحسُنُه</a:t>
            </a:r>
          </a:p>
          <a:p>
            <a:pPr marL="0" indent="0" algn="r">
              <a:lnSpc>
                <a:spcPct val="200000"/>
              </a:lnSpc>
              <a:buNone/>
            </a:pPr>
            <a:r>
              <a:rPr lang="fa-IR" sz="3600" dirty="0" smtClean="0">
                <a:cs typeface="0 Badr" panose="00000400000000000000" pitchFamily="2" charset="-78"/>
              </a:rPr>
              <a:t>4- از نظر عمل لکلٍ درجاتٍ مما عملوا</a:t>
            </a:r>
          </a:p>
        </p:txBody>
      </p:sp>
    </p:spTree>
    <p:extLst>
      <p:ext uri="{BB962C8B-B14F-4D97-AF65-F5344CB8AC3E}">
        <p14:creationId xmlns:p14="http://schemas.microsoft.com/office/powerpoint/2010/main" val="4198036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780585" y="2717582"/>
            <a:ext cx="8999034" cy="2888483"/>
          </a:xfrm>
          <a:prstGeom prst="rect">
            <a:avLst/>
          </a:prstGeom>
        </p:spPr>
        <p:txBody>
          <a:bodyPr wrap="square">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Calibri"/>
              </a:rPr>
              <a:t>7</a:t>
            </a:r>
            <a:r>
              <a:rPr lang="fa-IR" sz="1400" b="1" dirty="0">
                <a:solidFill>
                  <a:srgbClr val="4F81BD"/>
                </a:solidFill>
                <a:latin typeface="Cambria"/>
                <a:ea typeface="Times New Roman"/>
                <a:cs typeface="Times New Roman"/>
              </a:rPr>
              <a:t>.ناراحت:</a:t>
            </a:r>
            <a:endParaRPr lang="en-US" sz="1400" b="1" dirty="0">
              <a:solidFill>
                <a:srgbClr val="4F81BD"/>
              </a:solidFill>
              <a:latin typeface="Cambria"/>
              <a:ea typeface="Times New Roman"/>
              <a:cs typeface="Times New Roman"/>
            </a:endParaRPr>
          </a:p>
          <a:p>
            <a:pPr marL="342900" lvl="0" indent="-342900" algn="just" rtl="1">
              <a:lnSpc>
                <a:spcPct val="115000"/>
              </a:lnSpc>
              <a:spcAft>
                <a:spcPts val="0"/>
              </a:spcAft>
              <a:buFont typeface="Symbol"/>
              <a:buChar char=""/>
            </a:pPr>
            <a:r>
              <a:rPr lang="fa-IR" dirty="0">
                <a:latin typeface="Times New Roman"/>
                <a:ea typeface="Calibri"/>
                <a:cs typeface="B Mitra"/>
              </a:rPr>
              <a:t>کسی که آرام و قرار ندارد.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بی جهت با مخاطبان دور و بر خود صحبت میکند.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بی مورد جریان جلسه را قطع می کند و بحث را منحرف می سازد.</a:t>
            </a:r>
            <a:endParaRPr lang="en-US" sz="1400" dirty="0">
              <a:latin typeface="Calibri"/>
              <a:ea typeface="Calibri"/>
              <a:cs typeface="Arial"/>
            </a:endParaRPr>
          </a:p>
          <a:p>
            <a:pPr marL="457200" algn="just" rtl="1">
              <a:lnSpc>
                <a:spcPct val="115000"/>
              </a:lnSpc>
              <a:spcAft>
                <a:spcPts val="0"/>
              </a:spcAft>
            </a:pPr>
            <a:r>
              <a:rPr lang="fa-IR" dirty="0">
                <a:latin typeface="Times New Roman"/>
                <a:ea typeface="Calibri"/>
                <a:cs typeface="B Mitra"/>
              </a:rPr>
              <a:t>علت این حالت: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گاهی خستگی و حوصله نداشتن اوست.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گاهی دنبال تلافی و انتقام از مربی و بقیه مخاطبان است.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گاهی مثلا حواسش پرت است و در کلاس نیست و روح او پرواز کرده توجه ندارد که باید به مربی و صحبت</a:t>
            </a:r>
            <a:r>
              <a:rPr lang="fa-IR" dirty="0">
                <a:latin typeface="Calibri"/>
                <a:ea typeface="Calibri"/>
                <a:cs typeface="Times New Roman"/>
              </a:rPr>
              <a:t>¬</a:t>
            </a:r>
            <a:r>
              <a:rPr lang="fa-IR" dirty="0">
                <a:latin typeface="Times New Roman"/>
                <a:ea typeface="Calibri"/>
                <a:cs typeface="B Mitra"/>
              </a:rPr>
              <a:t>های او توجه کند.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گاهی مطالب برای او جذاب و جالب نیست.</a:t>
            </a:r>
            <a:endParaRPr lang="en-US" sz="1400" dirty="0">
              <a:effectLst/>
              <a:latin typeface="Calibri"/>
              <a:ea typeface="Calibri"/>
              <a:cs typeface="Arial"/>
            </a:endParaRPr>
          </a:p>
        </p:txBody>
      </p:sp>
    </p:spTree>
    <p:extLst>
      <p:ext uri="{BB962C8B-B14F-4D97-AF65-F5344CB8AC3E}">
        <p14:creationId xmlns:p14="http://schemas.microsoft.com/office/powerpoint/2010/main" val="11135843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586462"/>
            <a:ext cx="6096000" cy="1685077"/>
          </a:xfrm>
          <a:prstGeom prst="rect">
            <a:avLst/>
          </a:prstGeom>
        </p:spPr>
        <p:txBody>
          <a:bodyPr>
            <a:spAutoFit/>
          </a:bodyPr>
          <a:lstStyle/>
          <a:p>
            <a:pPr marL="457200" algn="just" rtl="1">
              <a:lnSpc>
                <a:spcPct val="115000"/>
              </a:lnSpc>
              <a:spcAft>
                <a:spcPts val="0"/>
              </a:spcAft>
            </a:pPr>
            <a:r>
              <a:rPr lang="fa-IR" dirty="0">
                <a:latin typeface="Times New Roman"/>
                <a:ea typeface="Calibri"/>
                <a:cs typeface="B Mitra"/>
              </a:rPr>
              <a:t>راه حل:</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ایجاد تنوع در کلاس برای رفع خستگی وحوصله سررفتگی</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نظر خواهی او از جریان بحث</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از اوبخواهیم آن چه را که فهمیده برای کلاس بیان کند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بیان مطالب جذاب و مورد نیاز دانش آموز.</a:t>
            </a:r>
            <a:endParaRPr lang="en-US" sz="1400" dirty="0">
              <a:effectLst/>
              <a:latin typeface="Calibri"/>
              <a:ea typeface="Calibri"/>
              <a:cs typeface="Arial"/>
            </a:endParaRPr>
          </a:p>
        </p:txBody>
      </p:sp>
    </p:spTree>
    <p:extLst>
      <p:ext uri="{BB962C8B-B14F-4D97-AF65-F5344CB8AC3E}">
        <p14:creationId xmlns:p14="http://schemas.microsoft.com/office/powerpoint/2010/main" val="1349786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551068"/>
            <a:ext cx="6096000" cy="1755865"/>
          </a:xfrm>
          <a:prstGeom prst="rect">
            <a:avLst/>
          </a:prstGeom>
        </p:spPr>
        <p:txBody>
          <a:bodyPr>
            <a:spAutoFit/>
          </a:bodyPr>
          <a:lstStyle/>
          <a:p>
            <a:pPr algn="r" rtl="1">
              <a:lnSpc>
                <a:spcPct val="115000"/>
              </a:lnSpc>
              <a:spcBef>
                <a:spcPts val="1000"/>
              </a:spcBef>
              <a:spcAft>
                <a:spcPts val="0"/>
              </a:spcAft>
            </a:pPr>
            <a:r>
              <a:rPr lang="fa-IR" b="1" i="1" dirty="0">
                <a:solidFill>
                  <a:srgbClr val="4F81BD"/>
                </a:solidFill>
                <a:latin typeface="Cambria"/>
                <a:ea typeface="Times New Roman"/>
                <a:cs typeface="Times New Roman"/>
              </a:rPr>
              <a:t>دوم</a:t>
            </a:r>
            <a:r>
              <a:rPr lang="fa-IR" b="1" i="1" dirty="0">
                <a:solidFill>
                  <a:srgbClr val="4F81BD"/>
                </a:solidFill>
                <a:latin typeface="Cambria"/>
                <a:ea typeface="Times New Roman"/>
                <a:cs typeface="Calibri"/>
              </a:rPr>
              <a:t>- </a:t>
            </a:r>
            <a:r>
              <a:rPr lang="fa-IR" b="1" i="1" dirty="0">
                <a:solidFill>
                  <a:srgbClr val="4F81BD"/>
                </a:solidFill>
                <a:latin typeface="Cambria"/>
                <a:ea typeface="Times New Roman"/>
                <a:cs typeface="Times New Roman"/>
              </a:rPr>
              <a:t>چهره های مخرب بدرفتار و ناهنجار در جلسه</a:t>
            </a:r>
            <a:endParaRPr lang="en-US" b="1" i="1" dirty="0">
              <a:solidFill>
                <a:srgbClr val="4F81BD"/>
              </a:solidFill>
              <a:latin typeface="Cambria"/>
              <a:ea typeface="Times New Roman"/>
              <a:cs typeface="Times New Roman"/>
            </a:endParaRPr>
          </a:p>
          <a:p>
            <a:pPr marL="457200" algn="just" rtl="1">
              <a:lnSpc>
                <a:spcPct val="115000"/>
              </a:lnSpc>
              <a:spcAft>
                <a:spcPts val="0"/>
              </a:spcAft>
            </a:pPr>
            <a:r>
              <a:rPr lang="fa-IR" sz="2800" dirty="0">
                <a:latin typeface="Calibri"/>
                <a:ea typeface="Calibri"/>
                <a:cs typeface="Calibri"/>
              </a:rPr>
              <a:t>     </a:t>
            </a:r>
            <a:r>
              <a:rPr lang="fa-IR" sz="2400" dirty="0">
                <a:latin typeface="Times New Roman"/>
                <a:ea typeface="Calibri"/>
                <a:cs typeface="B Mitra"/>
              </a:rPr>
              <a:t>بچه های حشن</a:t>
            </a:r>
            <a:endParaRPr lang="en-US" dirty="0">
              <a:latin typeface="Calibri"/>
              <a:ea typeface="Calibri"/>
              <a:cs typeface="Arial"/>
            </a:endParaRPr>
          </a:p>
          <a:p>
            <a:pPr marL="457200" algn="just" rtl="1">
              <a:lnSpc>
                <a:spcPct val="115000"/>
              </a:lnSpc>
              <a:spcAft>
                <a:spcPts val="0"/>
              </a:spcAft>
            </a:pPr>
            <a:r>
              <a:rPr lang="fa-IR" sz="2400" dirty="0">
                <a:latin typeface="Times New Roman"/>
                <a:ea typeface="Calibri"/>
                <a:cs typeface="B Mitra"/>
              </a:rPr>
              <a:t>      درس نخوان</a:t>
            </a:r>
            <a:endParaRPr lang="en-US" dirty="0">
              <a:latin typeface="Calibri"/>
              <a:ea typeface="Calibri"/>
              <a:cs typeface="Arial"/>
            </a:endParaRPr>
          </a:p>
          <a:p>
            <a:pPr marL="457200" algn="just" rtl="1">
              <a:lnSpc>
                <a:spcPct val="115000"/>
              </a:lnSpc>
              <a:spcAft>
                <a:spcPts val="1000"/>
              </a:spcAft>
            </a:pPr>
            <a:r>
              <a:rPr lang="fa-IR" sz="2400" dirty="0">
                <a:latin typeface="Times New Roman"/>
                <a:ea typeface="Calibri"/>
                <a:cs typeface="B Mitra"/>
              </a:rPr>
              <a:t>      و..........</a:t>
            </a:r>
            <a:endParaRPr lang="en-US" dirty="0">
              <a:effectLst/>
              <a:latin typeface="Calibri"/>
              <a:ea typeface="Calibri"/>
              <a:cs typeface="Arial"/>
            </a:endParaRPr>
          </a:p>
        </p:txBody>
      </p:sp>
    </p:spTree>
    <p:extLst>
      <p:ext uri="{BB962C8B-B14F-4D97-AF65-F5344CB8AC3E}">
        <p14:creationId xmlns:p14="http://schemas.microsoft.com/office/powerpoint/2010/main" val="6474809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055547"/>
            <a:ext cx="6096000" cy="2746906"/>
          </a:xfrm>
          <a:prstGeom prst="rect">
            <a:avLst/>
          </a:prstGeom>
        </p:spPr>
        <p:txBody>
          <a:bodyPr>
            <a:spAutoFit/>
          </a:bodyPr>
          <a:lstStyle/>
          <a:p>
            <a:pPr marL="457200" algn="just" rtl="1">
              <a:lnSpc>
                <a:spcPct val="115000"/>
              </a:lnSpc>
              <a:spcAft>
                <a:spcPts val="0"/>
              </a:spcAft>
            </a:pPr>
            <a:r>
              <a:rPr lang="fa-IR" sz="2400" dirty="0">
                <a:latin typeface="Calibri"/>
                <a:ea typeface="Calibri"/>
                <a:cs typeface="Times New Roman"/>
              </a:rPr>
              <a:t>ج</a:t>
            </a:r>
            <a:r>
              <a:rPr lang="fa-IR" sz="2400" dirty="0">
                <a:latin typeface="Calibri"/>
                <a:ea typeface="Calibri"/>
                <a:cs typeface="Calibri"/>
              </a:rPr>
              <a:t>. </a:t>
            </a:r>
            <a:r>
              <a:rPr lang="fa-IR" sz="2400" dirty="0">
                <a:latin typeface="Calibri"/>
                <a:ea typeface="Calibri"/>
                <a:cs typeface="Times New Roman"/>
              </a:rPr>
              <a:t>چهره های معاون</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چهره</a:t>
            </a:r>
            <a:r>
              <a:rPr lang="fa-IR" dirty="0">
                <a:latin typeface="Calibri"/>
                <a:ea typeface="Calibri"/>
                <a:cs typeface="Times New Roman"/>
              </a:rPr>
              <a:t>¬</a:t>
            </a:r>
            <a:r>
              <a:rPr lang="fa-IR" dirty="0">
                <a:latin typeface="Times New Roman"/>
                <a:ea typeface="Calibri"/>
                <a:cs typeface="B Mitra"/>
              </a:rPr>
              <a:t>های معاون و همواره کسانی هستند که در جریان بحث جلسه قرار دارند.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همراه و حرف گوش کن هستند.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تکالیف را خوب انجام می دهند.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علاقه خوبی به بحث دارند.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کاملا آرام و بانشاط در جلسه حضور دارند.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با دیگران روابط خوبی دارد.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بسیار  فعال هستند.</a:t>
            </a:r>
            <a:endParaRPr lang="en-US" sz="1400" dirty="0">
              <a:effectLst/>
              <a:latin typeface="Calibri"/>
              <a:ea typeface="Calibri"/>
              <a:cs typeface="Arial"/>
            </a:endParaRPr>
          </a:p>
        </p:txBody>
      </p:sp>
    </p:spTree>
    <p:extLst>
      <p:ext uri="{BB962C8B-B14F-4D97-AF65-F5344CB8AC3E}">
        <p14:creationId xmlns:p14="http://schemas.microsoft.com/office/powerpoint/2010/main" val="18407321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1790090"/>
            <a:ext cx="6096000" cy="3277820"/>
          </a:xfrm>
          <a:prstGeom prst="rect">
            <a:avLst/>
          </a:prstGeom>
        </p:spPr>
        <p:txBody>
          <a:bodyPr>
            <a:spAutoFit/>
          </a:bodyPr>
          <a:lstStyle/>
          <a:p>
            <a:pPr marL="342900" lvl="0" indent="-342900" algn="just" rtl="1">
              <a:lnSpc>
                <a:spcPct val="115000"/>
              </a:lnSpc>
              <a:spcAft>
                <a:spcPts val="0"/>
              </a:spcAft>
              <a:buFont typeface="Symbol"/>
              <a:buChar char=""/>
            </a:pPr>
            <a:r>
              <a:rPr lang="fa-IR" dirty="0">
                <a:latin typeface="Times New Roman"/>
                <a:ea typeface="Calibri"/>
                <a:cs typeface="B Mitra"/>
              </a:rPr>
              <a:t>با اطمینان کامل با دیگران ارتباط برقرار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توان علاقه مند شدن به مباحث ، دوستان و مربی را 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توانایی درک مشکلات و شکست ها را دارد.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درمورد بقیه دوستان به سادگی حکم صادر نمی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نقاط ضعف وکاستی خود را میپذیرد و به دنبال خبران آن است.</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احساسات خود را سرکوب نمی کند هیجان های خودرا بطور مناسب مهار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تسلیم مشکلات وگرفتاری نمی شود.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به اطراف واقع بینانه نگاه می کند.</a:t>
            </a:r>
            <a:endParaRPr lang="en-US" sz="1400" dirty="0">
              <a:latin typeface="Calibri"/>
              <a:ea typeface="Calibri"/>
              <a:cs typeface="Arial"/>
            </a:endParaRPr>
          </a:p>
          <a:p>
            <a:pPr marL="342900" lvl="0" indent="-342900" algn="just" rtl="1">
              <a:lnSpc>
                <a:spcPct val="115000"/>
              </a:lnSpc>
              <a:spcAft>
                <a:spcPts val="0"/>
              </a:spcAft>
              <a:buFont typeface="Symbol"/>
              <a:buChar char=""/>
            </a:pPr>
            <a:r>
              <a:rPr lang="fa-IR" dirty="0">
                <a:latin typeface="Times New Roman"/>
                <a:ea typeface="Calibri"/>
                <a:cs typeface="B Mitra"/>
              </a:rPr>
              <a:t>برنامه ریزیو برنامه دار است برای اینده خود برنامه ریزی می کند.</a:t>
            </a:r>
            <a:endParaRPr lang="en-US" sz="1400" dirty="0">
              <a:latin typeface="Calibri"/>
              <a:ea typeface="Calibri"/>
              <a:cs typeface="Arial"/>
            </a:endParaRPr>
          </a:p>
          <a:p>
            <a:pPr marL="342900" lvl="0" indent="-342900" algn="just" rtl="1">
              <a:lnSpc>
                <a:spcPct val="115000"/>
              </a:lnSpc>
              <a:spcAft>
                <a:spcPts val="1000"/>
              </a:spcAft>
              <a:buFont typeface="Symbol"/>
              <a:buChar char=""/>
            </a:pPr>
            <a:r>
              <a:rPr lang="fa-IR" dirty="0">
                <a:latin typeface="Times New Roman"/>
                <a:ea typeface="Calibri"/>
                <a:cs typeface="B Mitra"/>
              </a:rPr>
              <a:t>از نظر ارزشها و اخلاقیات  هم معتدل و مثبت است.</a:t>
            </a:r>
            <a:endParaRPr lang="en-US" sz="1400" dirty="0">
              <a:effectLst/>
              <a:latin typeface="Calibri"/>
              <a:ea typeface="Calibri"/>
              <a:cs typeface="Arial"/>
            </a:endParaRPr>
          </a:p>
        </p:txBody>
      </p:sp>
    </p:spTree>
    <p:extLst>
      <p:ext uri="{BB962C8B-B14F-4D97-AF65-F5344CB8AC3E}">
        <p14:creationId xmlns:p14="http://schemas.microsoft.com/office/powerpoint/2010/main" val="37437508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858644" y="2540379"/>
            <a:ext cx="10604810" cy="2215991"/>
          </a:xfrm>
          <a:prstGeom prst="rect">
            <a:avLst/>
          </a:prstGeom>
        </p:spPr>
        <p:txBody>
          <a:bodyPr wrap="square">
            <a:spAutoFit/>
          </a:bodyPr>
          <a:lstStyle/>
          <a:p>
            <a:pPr marL="457200" algn="just" rtl="1">
              <a:lnSpc>
                <a:spcPct val="115000"/>
              </a:lnSpc>
              <a:spcAft>
                <a:spcPts val="1000"/>
              </a:spcAft>
            </a:pPr>
            <a:r>
              <a:rPr lang="fa-IR" sz="2000" dirty="0">
                <a:latin typeface="Times New Roman"/>
                <a:ea typeface="Calibri"/>
                <a:cs typeface="B Badr" panose="00000400000000000000" pitchFamily="2" charset="-78"/>
              </a:rPr>
              <a:t>تا كنون درباره برخي ويژگيهاي مهم دوران نوجواني مطالبي مطرح گرديد . اهميت آنچه گذشت از آن جهت است كه نوعي بازشناسي آن دوران به حساب مي آيد و ما را در درك بهتر اين دوره ياري مي كند . با درك بهتر انديشه ها، رفتارها و ويژگيهاي نوجوان، راه براي ارتباط سازنده با او باز خواهد شد . و مربيان و والدين مي توانند نوجوان را در گذري از اين دوران انتقالي مدد دهند . ضرورت اين مسئله زماني آشكارتر مي گردد كه بپذيريم اين دوران بهترين زمان تربيت و آموزشهاي جدي و انسان ساز است . همانگونه كه اميرالمؤمنين عليه السلام در نامه 31 نهج البلاغه به امام حسن عليه السلام اينگونه مي نويسند: «فبادرتك بالادب قبل ان يقسو قلبك ويشتغل لبك; در تربيت تو شتاب نمودم ، پيش از آنكه دلت سخت گردد و خرد و عقلت به ديگري بگرود .» </a:t>
            </a:r>
            <a:endParaRPr lang="en-US" sz="1600" dirty="0">
              <a:effectLst/>
              <a:latin typeface="Calibri"/>
              <a:ea typeface="Calibri"/>
              <a:cs typeface="B Badr" panose="00000400000000000000" pitchFamily="2" charset="-78"/>
            </a:endParaRPr>
          </a:p>
        </p:txBody>
      </p:sp>
    </p:spTree>
    <p:extLst>
      <p:ext uri="{BB962C8B-B14F-4D97-AF65-F5344CB8AC3E}">
        <p14:creationId xmlns:p14="http://schemas.microsoft.com/office/powerpoint/2010/main" val="30346548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858645" y="2085278"/>
            <a:ext cx="11244146" cy="4658198"/>
          </a:xfrm>
          <a:prstGeom prst="rect">
            <a:avLst/>
          </a:prstGeom>
        </p:spPr>
        <p:txBody>
          <a:bodyPr wrap="square">
            <a:spAutoFit/>
          </a:bodyPr>
          <a:lstStyle/>
          <a:p>
            <a:pPr algn="r" rtl="1">
              <a:lnSpc>
                <a:spcPct val="115000"/>
              </a:lnSpc>
              <a:spcBef>
                <a:spcPts val="1000"/>
              </a:spcBef>
              <a:spcAft>
                <a:spcPts val="0"/>
              </a:spcAft>
            </a:pPr>
            <a:r>
              <a:rPr lang="fa-IR" b="1" dirty="0">
                <a:solidFill>
                  <a:srgbClr val="4F81BD"/>
                </a:solidFill>
                <a:latin typeface="Cambria"/>
                <a:ea typeface="Times New Roman"/>
                <a:cs typeface="Times New Roman"/>
              </a:rPr>
              <a:t>انتظار از نوجوان </a:t>
            </a:r>
            <a:endParaRPr lang="en-US" b="1" dirty="0">
              <a:solidFill>
                <a:srgbClr val="4F81BD"/>
              </a:solidFill>
              <a:latin typeface="Cambria"/>
              <a:ea typeface="Times New Roman"/>
              <a:cs typeface="Times New Roman"/>
            </a:endParaRPr>
          </a:p>
          <a:p>
            <a:pPr marL="457200" algn="just" rtl="1">
              <a:lnSpc>
                <a:spcPct val="115000"/>
              </a:lnSpc>
              <a:spcAft>
                <a:spcPts val="1000"/>
              </a:spcAft>
            </a:pPr>
            <a:r>
              <a:rPr lang="fa-IR" sz="2400" dirty="0">
                <a:latin typeface="Times New Roman"/>
                <a:ea typeface="Calibri"/>
                <a:cs typeface="B Mitra"/>
              </a:rPr>
              <a:t>اين نكته نيز شايسته يادآوري است كه، پيش از هر ارتباط مؤثر، لازم است نگاه ما به نوجوان منطقي شود و او را آن گونه كه ست بنگريم تا بتوانيم سطح انتظارات خويش را به صورتي مناسب و خالي از زياده خواهي يا سهل انگاري تنظيم نمائيم . اگرچه مباحث پيشين تا حدودي مي تواند در اين مرحله ما را ياري رساند اما دريغ است كه روايتي همچون گفتار امام سجاد عليه السلام را كه مي تواند تصويري روشن و شفاف براي ما فراهم آورد، از نظر دور داشت . امام در ضمن نامه اي به محمد بن مسلم زهري - كه از مردان دانشمند زمان خويش بود; اما گرايش به مال و مقام او را از راه راستيها دور نموده بود - در مقايسه اي پندآموز، دوران نوجواني را اين گونه معرفي مي نمايد: «فاذا كانت الدنيا تبلغ من مثلك هذا المبلغ مع كبر سنك ورسوخ علمك وحضور اجلك، فكيف يسلم الحدث في سنه، الجاهل في علمه، المافون في رايه، المدخول في عقله; آنگاه كه همچون تويي كه ساليان دراز زندگي كرده اي، علمت ژرف و بسيار و پايان زندگي ات نزديك است، اينچنين به دام دنيا گرفتار مي آيد [و تا اين پايه فرومايه مي گردد]، پس چگونه نوجواني نوخواسته [در برابر گرايشهايش] سالم بماند؟ او كه از دانش بي بهره است، بينشش سست و خردش نارسا است .» </a:t>
            </a:r>
            <a:endParaRPr lang="en-US" dirty="0">
              <a:effectLst/>
              <a:latin typeface="Calibri"/>
              <a:ea typeface="Calibri"/>
              <a:cs typeface="Arial"/>
            </a:endParaRPr>
          </a:p>
        </p:txBody>
      </p:sp>
    </p:spTree>
    <p:extLst>
      <p:ext uri="{BB962C8B-B14F-4D97-AF65-F5344CB8AC3E}">
        <p14:creationId xmlns:p14="http://schemas.microsoft.com/office/powerpoint/2010/main" val="6317726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267913"/>
            <a:ext cx="6096000" cy="2322174"/>
          </a:xfrm>
          <a:prstGeom prst="rect">
            <a:avLst/>
          </a:prstGeom>
        </p:spPr>
        <p:txBody>
          <a:bodyPr>
            <a:spAutoFit/>
          </a:bodyPr>
          <a:lstStyle/>
          <a:p>
            <a:pPr marL="457200" algn="just" rtl="1">
              <a:lnSpc>
                <a:spcPct val="115000"/>
              </a:lnSpc>
              <a:spcAft>
                <a:spcPts val="1000"/>
              </a:spcAft>
            </a:pPr>
            <a:r>
              <a:rPr lang="fa-IR" dirty="0">
                <a:latin typeface="Times New Roman"/>
                <a:ea typeface="Calibri"/>
                <a:cs typeface="B Mitra"/>
              </a:rPr>
              <a:t>نوجواني، دوران لجاجتها و خودسريها است . نوجوان در برابر پند و اندرز مي ايستد، اما در عين حال پاكي، سادگي و صداقت درخور توجه او، وي را به موجودي دوست داشتني و آماده كمال تبديل مي كند . وجود او سرزمين بكري است كه در دستان باغباني كارآزموده به گلستاني زيبا و در پناه كشاورزي دانا به زميني پرثمر تبديل خواهد شد . و اين واگويه اي از همان گفتار اميرمؤمنان عليه السلام است كه فرمود: «وانما قلب الحدث كالارض الخالية ما القي فيها من شي ء قبلته; قلب نوجوان چونان زمين بكر و دست نخورده اي است كه هرچه در آن افكنده شود آن را مي پذيرد .» </a:t>
            </a:r>
            <a:endParaRPr lang="en-US" sz="1400" dirty="0">
              <a:effectLst/>
              <a:latin typeface="Calibri"/>
              <a:ea typeface="Calibri"/>
              <a:cs typeface="Arial"/>
            </a:endParaRPr>
          </a:p>
        </p:txBody>
      </p:sp>
    </p:spTree>
    <p:extLst>
      <p:ext uri="{BB962C8B-B14F-4D97-AF65-F5344CB8AC3E}">
        <p14:creationId xmlns:p14="http://schemas.microsoft.com/office/powerpoint/2010/main" val="212616478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586462"/>
            <a:ext cx="6096000" cy="1685077"/>
          </a:xfrm>
          <a:prstGeom prst="rect">
            <a:avLst/>
          </a:prstGeom>
        </p:spPr>
        <p:txBody>
          <a:bodyPr>
            <a:spAutoFit/>
          </a:bodyPr>
          <a:lstStyle/>
          <a:p>
            <a:pPr marL="457200" algn="just" rtl="1">
              <a:lnSpc>
                <a:spcPct val="115000"/>
              </a:lnSpc>
              <a:spcAft>
                <a:spcPts val="1000"/>
              </a:spcAft>
            </a:pPr>
            <a:r>
              <a:rPr lang="fa-IR" dirty="0">
                <a:latin typeface="Times New Roman"/>
                <a:ea typeface="Calibri"/>
                <a:cs typeface="B Mitra"/>
              </a:rPr>
              <a:t>در حقيقت همين طبيعت متضاد است كه همچون كوره اي شخصيت وي را مي گدازد تا حقيقت نوجوان آشكار شود و چون ماده اي خام و شكل پذير به كمال خويش برسد . و در اينجا رسالت عظيم راهبران نوجوان معنا مي يابد تا با دستان پرعاطفه، گرم و با محبت خويش به همراه ره توشه شناخت و شكيبايي در شكل دادن به اين شخصيت خام كمال همت را به كار گيرند . </a:t>
            </a:r>
            <a:endParaRPr lang="en-US" sz="1400" dirty="0">
              <a:effectLst/>
              <a:latin typeface="Calibri"/>
              <a:ea typeface="Calibri"/>
              <a:cs typeface="Arial"/>
            </a:endParaRPr>
          </a:p>
        </p:txBody>
      </p:sp>
    </p:spTree>
    <p:extLst>
      <p:ext uri="{BB962C8B-B14F-4D97-AF65-F5344CB8AC3E}">
        <p14:creationId xmlns:p14="http://schemas.microsoft.com/office/powerpoint/2010/main" val="9787991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781131"/>
            <a:ext cx="6096000" cy="129573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توصيه هاي كارا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تمام آنچه تاكنون آمد تاكيدي بر حساسيت دوران نوجواني بود، اما آنچه بيش از همه مهم است چگونگي ارتباط بين نوجوان و بزرگسال مي باشد . در اين قسمت به گونه اي چكيده توصيه هايي راهگشا براي ارتباط بهتر با نوجوانان ارائه خواهيم داد: </a:t>
            </a:r>
            <a:endParaRPr lang="en-US" sz="1400" dirty="0">
              <a:effectLst/>
              <a:latin typeface="Calibri"/>
              <a:ea typeface="Calibri"/>
              <a:cs typeface="Arial"/>
            </a:endParaRPr>
          </a:p>
        </p:txBody>
      </p:sp>
    </p:spTree>
    <p:extLst>
      <p:ext uri="{BB962C8B-B14F-4D97-AF65-F5344CB8AC3E}">
        <p14:creationId xmlns:p14="http://schemas.microsoft.com/office/powerpoint/2010/main" val="2116209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4860" y="160007"/>
            <a:ext cx="8761413" cy="1189313"/>
          </a:xfrm>
        </p:spPr>
        <p:style>
          <a:lnRef idx="2">
            <a:schemeClr val="accent5"/>
          </a:lnRef>
          <a:fillRef idx="1">
            <a:schemeClr val="lt1"/>
          </a:fillRef>
          <a:effectRef idx="0">
            <a:schemeClr val="accent5"/>
          </a:effectRef>
          <a:fontRef idx="minor">
            <a:schemeClr val="dk1"/>
          </a:fontRef>
        </p:style>
        <p:txBody>
          <a:bodyPr>
            <a:noAutofit/>
          </a:bodyPr>
          <a:lstStyle/>
          <a:p>
            <a:pPr algn="ctr"/>
            <a:r>
              <a:rPr lang="fa-IR" cap="none" dirty="0">
                <a:cs typeface="0 Badr" panose="00000400000000000000" pitchFamily="2" charset="-78"/>
              </a:rPr>
              <a:t>انواع مخاطب از نگاه قرآن </a:t>
            </a:r>
            <a:endParaRPr lang="en-US" cap="none" dirty="0">
              <a:cs typeface="0 Badr" panose="00000400000000000000" pitchFamily="2" charset="-78"/>
            </a:endParaRPr>
          </a:p>
        </p:txBody>
      </p:sp>
      <p:sp>
        <p:nvSpPr>
          <p:cNvPr id="3" name="Content Placeholder 2"/>
          <p:cNvSpPr>
            <a:spLocks noGrp="1"/>
          </p:cNvSpPr>
          <p:nvPr>
            <p:ph idx="1"/>
          </p:nvPr>
        </p:nvSpPr>
        <p:spPr>
          <a:xfrm>
            <a:off x="0" y="2265529"/>
            <a:ext cx="12192000" cy="4344821"/>
          </a:xfrm>
        </p:spPr>
        <p:style>
          <a:lnRef idx="2">
            <a:schemeClr val="accent5"/>
          </a:lnRef>
          <a:fillRef idx="1">
            <a:schemeClr val="lt1"/>
          </a:fillRef>
          <a:effectRef idx="0">
            <a:schemeClr val="accent5"/>
          </a:effectRef>
          <a:fontRef idx="minor">
            <a:schemeClr val="dk1"/>
          </a:fontRef>
        </p:style>
        <p:txBody>
          <a:bodyPr>
            <a:noAutofit/>
          </a:bodyPr>
          <a:lstStyle/>
          <a:p>
            <a:pPr marL="0" indent="0" algn="r">
              <a:buNone/>
            </a:pPr>
            <a:r>
              <a:rPr lang="fa-IR" sz="3600" dirty="0">
                <a:cs typeface="0 Badr" panose="00000400000000000000" pitchFamily="2" charset="-78"/>
              </a:rPr>
              <a:t>لذا خداوند بر اساس معیارهای فوق , مخاطب </a:t>
            </a:r>
            <a:r>
              <a:rPr lang="fa-IR" sz="3600" dirty="0" smtClean="0">
                <a:cs typeface="0 Badr" panose="00000400000000000000" pitchFamily="2" charset="-78"/>
              </a:rPr>
              <a:t> </a:t>
            </a:r>
            <a:r>
              <a:rPr lang="fa-IR" sz="3600" dirty="0">
                <a:cs typeface="0 Badr" panose="00000400000000000000" pitchFamily="2" charset="-78"/>
              </a:rPr>
              <a:t>را به سه  دسته </a:t>
            </a:r>
            <a:r>
              <a:rPr lang="fa-IR" sz="3600" dirty="0" smtClean="0">
                <a:cs typeface="0 Badr" panose="00000400000000000000" pitchFamily="2" charset="-78"/>
              </a:rPr>
              <a:t>تقسیم می کند:</a:t>
            </a:r>
          </a:p>
          <a:p>
            <a:pPr marL="457200" lvl="1" indent="0" algn="just" rtl="1">
              <a:lnSpc>
                <a:spcPct val="150000"/>
              </a:lnSpc>
              <a:buNone/>
            </a:pPr>
            <a:r>
              <a:rPr lang="fa-IR" sz="3600" dirty="0" smtClean="0">
                <a:cs typeface="0 Badr" panose="00000400000000000000" pitchFamily="2" charset="-78"/>
              </a:rPr>
              <a:t>1. متقین </a:t>
            </a:r>
            <a:r>
              <a:rPr lang="fa-IR" sz="3600" dirty="0">
                <a:cs typeface="0 Badr" panose="00000400000000000000" pitchFamily="2" charset="-78"/>
              </a:rPr>
              <a:t>(با </a:t>
            </a:r>
            <a:r>
              <a:rPr lang="fa-IR" sz="3600" dirty="0" smtClean="0">
                <a:cs typeface="0 Badr" panose="00000400000000000000" pitchFamily="2" charset="-78"/>
              </a:rPr>
              <a:t>ایمان)</a:t>
            </a:r>
          </a:p>
          <a:p>
            <a:pPr marL="457200" lvl="1" indent="0" algn="just" rtl="1">
              <a:lnSpc>
                <a:spcPct val="150000"/>
              </a:lnSpc>
              <a:buNone/>
            </a:pPr>
            <a:r>
              <a:rPr lang="fa-IR" sz="3600" dirty="0" smtClean="0">
                <a:cs typeface="0 Badr" panose="00000400000000000000" pitchFamily="2" charset="-78"/>
              </a:rPr>
              <a:t>2. کافر لجوج </a:t>
            </a:r>
            <a:endParaRPr lang="fa-IR" sz="3600" dirty="0">
              <a:cs typeface="0 Badr" panose="00000400000000000000" pitchFamily="2" charset="-78"/>
            </a:endParaRPr>
          </a:p>
          <a:p>
            <a:pPr marL="457200" lvl="1" indent="0" algn="just" rtl="1">
              <a:lnSpc>
                <a:spcPct val="150000"/>
              </a:lnSpc>
              <a:buNone/>
            </a:pPr>
            <a:r>
              <a:rPr lang="fa-IR" sz="3600" dirty="0" smtClean="0">
                <a:cs typeface="0 Badr" panose="00000400000000000000" pitchFamily="2" charset="-78"/>
              </a:rPr>
              <a:t>3. منافق</a:t>
            </a:r>
            <a:endParaRPr lang="fa-IR" sz="3600" dirty="0">
              <a:cs typeface="0 Badr" panose="00000400000000000000" pitchFamily="2" charset="-78"/>
            </a:endParaRPr>
          </a:p>
        </p:txBody>
      </p:sp>
    </p:spTree>
    <p:extLst>
      <p:ext uri="{BB962C8B-B14F-4D97-AF65-F5344CB8AC3E}">
        <p14:creationId xmlns:p14="http://schemas.microsoft.com/office/powerpoint/2010/main" val="34551862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621856"/>
            <a:ext cx="6096000" cy="1614288"/>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1 . زمينه هاي ارتباطي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نوجوانان، غالبا ياتنها بوده، به كارهاي خود مشغول اند يا با گروه همسالان و دوستان به سر مي برند . از اينرو ارتباط برقرار كردن با آنها تا حدودي دشوار است . اما اگر بتوان در فعاليتهاي مورد علاقه ايشان مانند كوهنوردي، ورزش و ديگر فعاليتها مشاركت كرد، زمينه هاي ارزشمندي براي ارتباط فراهم خواهد شد . </a:t>
            </a:r>
            <a:endParaRPr lang="en-US" sz="1400" dirty="0">
              <a:effectLst/>
              <a:latin typeface="Calibri"/>
              <a:ea typeface="Calibri"/>
              <a:cs typeface="Arial"/>
            </a:endParaRPr>
          </a:p>
        </p:txBody>
      </p:sp>
    </p:spTree>
    <p:extLst>
      <p:ext uri="{BB962C8B-B14F-4D97-AF65-F5344CB8AC3E}">
        <p14:creationId xmlns:p14="http://schemas.microsoft.com/office/powerpoint/2010/main" val="68608780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781131"/>
            <a:ext cx="6096000" cy="129573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2 . گفتگوهاي غيرانتقادي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چنانچه زمينه هاي گفتگو فراهم گشت، نبايستي با مچ گيريهاي نابجا، نصيحتهاي انتقادي و ... اين گفتگو و ارتباط را وارد مرحله اي سرد نمود . كمي شكيبايي و زمان شناسي مي تواند كمك مؤثري در ارتباطهاي بعدي و پندآموزي غيرمستقيم باشد . </a:t>
            </a:r>
            <a:endParaRPr lang="en-US" sz="1400" dirty="0">
              <a:effectLst/>
              <a:latin typeface="Calibri"/>
              <a:ea typeface="Calibri"/>
              <a:cs typeface="Arial"/>
            </a:endParaRPr>
          </a:p>
        </p:txBody>
      </p:sp>
    </p:spTree>
    <p:extLst>
      <p:ext uri="{BB962C8B-B14F-4D97-AF65-F5344CB8AC3E}">
        <p14:creationId xmlns:p14="http://schemas.microsoft.com/office/powerpoint/2010/main" val="6399760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3048000" y="2621856"/>
            <a:ext cx="6096000" cy="1614288"/>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3 . نگاه مثبت: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نوجوان اگر چه گاه مرتكب اشتباهاتي بزرگ مي شود اما بي ترديد گفتار و كردار وي هميشه منفي نيست، بلكه داراي جنبه هاي مثبتي نيز هست كه با تاكيد برآنها ضمن تشويق و عمق بخشي به جنبه هاي مثبت، ارتباطي صميمانه پديدار خواهد شد و اين آغاز راه تكامل است . </a:t>
            </a:r>
            <a:endParaRPr lang="en-US" sz="1400" dirty="0">
              <a:effectLst/>
              <a:latin typeface="Calibri"/>
              <a:ea typeface="Calibri"/>
              <a:cs typeface="Arial"/>
            </a:endParaRPr>
          </a:p>
        </p:txBody>
      </p:sp>
    </p:spTree>
    <p:extLst>
      <p:ext uri="{BB962C8B-B14F-4D97-AF65-F5344CB8AC3E}">
        <p14:creationId xmlns:p14="http://schemas.microsoft.com/office/powerpoint/2010/main" val="3816323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781131"/>
            <a:ext cx="6096000" cy="129573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4 . پاسخهاي مناسب: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يكي از علتهاي گريز نوجوانان از ارتباط با بزرگسالان، طولاني شدن گفتگوها است . از اينرو بهتر است در پاسخ به خواست يا پرسش آنان زمان به خوبي در نظر گرفته شود و پاسخها از حد نياز فراتر نرود . </a:t>
            </a:r>
            <a:endParaRPr lang="en-US" sz="1400" dirty="0">
              <a:effectLst/>
              <a:latin typeface="Calibri"/>
              <a:ea typeface="Calibri"/>
              <a:cs typeface="Arial"/>
            </a:endParaRPr>
          </a:p>
        </p:txBody>
      </p:sp>
    </p:spTree>
    <p:extLst>
      <p:ext uri="{BB962C8B-B14F-4D97-AF65-F5344CB8AC3E}">
        <p14:creationId xmlns:p14="http://schemas.microsoft.com/office/powerpoint/2010/main" val="9510694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940405"/>
            <a:ext cx="6096000" cy="977191"/>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5 . پر</a:t>
            </a:r>
            <a:r>
              <a:rPr lang="fa-IR" sz="1400" dirty="0">
                <a:solidFill>
                  <a:srgbClr val="4F81BD"/>
                </a:solidFill>
                <a:latin typeface="Cambria"/>
                <a:ea typeface="Times New Roman"/>
                <a:cs typeface="Times New Roman"/>
              </a:rPr>
              <a:t>ه</a:t>
            </a:r>
            <a:r>
              <a:rPr lang="fa-IR" sz="1400" b="1" dirty="0">
                <a:solidFill>
                  <a:srgbClr val="4F81BD"/>
                </a:solidFill>
                <a:latin typeface="Cambria"/>
                <a:ea typeface="Times New Roman"/>
                <a:cs typeface="Times New Roman"/>
              </a:rPr>
              <a:t>يز از تكرار نسنجيده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نوجوان ممكن است بارها شاهد تكرار يك مطلب يا پند باشد، توجه داشته باشيم كه تكرار يك مسئله هميشه سودمند نيست بويژه زماني كه حالت روزمره به خود بگيرد . </a:t>
            </a:r>
            <a:endParaRPr lang="en-US" sz="1400" dirty="0">
              <a:effectLst/>
              <a:latin typeface="Calibri"/>
              <a:ea typeface="Calibri"/>
              <a:cs typeface="Arial"/>
            </a:endParaRPr>
          </a:p>
        </p:txBody>
      </p:sp>
    </p:spTree>
    <p:extLst>
      <p:ext uri="{BB962C8B-B14F-4D97-AF65-F5344CB8AC3E}">
        <p14:creationId xmlns:p14="http://schemas.microsoft.com/office/powerpoint/2010/main" val="27749381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621856"/>
            <a:ext cx="6096000" cy="1614288"/>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6 . پرسشهاي راهنما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پيش از واكنش در برابر درخواست يا رفتار نوجوان، لازم است در اطراف اين واكنش مقداري تفكر كرد . نوجوان گاهي به خاطر بي تجربگي دست به كارهاي ناممكن و نادرست مي زند، در اين مواقع مناسب است به جاي توصيه هاي مستقيم، او را با پرسشهاي خويش متوجه اشتباهش كنيم . </a:t>
            </a:r>
            <a:endParaRPr lang="en-US" sz="1400" dirty="0">
              <a:effectLst/>
              <a:latin typeface="Calibri"/>
              <a:ea typeface="Calibri"/>
              <a:cs typeface="Arial"/>
            </a:endParaRPr>
          </a:p>
        </p:txBody>
      </p:sp>
    </p:spTree>
    <p:extLst>
      <p:ext uri="{BB962C8B-B14F-4D97-AF65-F5344CB8AC3E}">
        <p14:creationId xmlns:p14="http://schemas.microsoft.com/office/powerpoint/2010/main" val="318366141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621856"/>
            <a:ext cx="6096000" cy="1614288"/>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7 . نحوه بيان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نوجوانان به دقت نحوه بيان بزرگسالان را مورد توجه قرار مي دهند و بر اساس آن به قضاوت و واكنش مي پردازند . حالت چهره، نوع گويش، چگونگي پردازش عبارتها و ... از اين نمونه مي باشد كه به نوبه خود مي توانند نقش عمده اي را در ارتباط برعهده گيرند . </a:t>
            </a:r>
            <a:endParaRPr lang="en-US" sz="1400" dirty="0">
              <a:effectLst/>
              <a:latin typeface="Calibri"/>
              <a:ea typeface="Calibri"/>
              <a:cs typeface="Arial"/>
            </a:endParaRPr>
          </a:p>
        </p:txBody>
      </p:sp>
    </p:spTree>
    <p:extLst>
      <p:ext uri="{BB962C8B-B14F-4D97-AF65-F5344CB8AC3E}">
        <p14:creationId xmlns:p14="http://schemas.microsoft.com/office/powerpoint/2010/main" val="16455211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781131"/>
            <a:ext cx="6096000" cy="1295739"/>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8 . پالايش گفتار از احساس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نوجوان به دليل تجربه ناكافي و غلبه احساسات گاه در بيان منظور خود با مشكل مواجه مي شود و مطالب خود را با لحني غيرمناسب و احساسي بيان مي كند . در اين مورد پالايش گفتار او از احساسات و نحوه بيانش، ما را به راحتي به مقصود او خواهد رساند . </a:t>
            </a:r>
            <a:endParaRPr lang="en-US" sz="1400" dirty="0">
              <a:effectLst/>
              <a:latin typeface="Calibri"/>
              <a:ea typeface="Calibri"/>
              <a:cs typeface="Arial"/>
            </a:endParaRPr>
          </a:p>
        </p:txBody>
      </p:sp>
    </p:spTree>
    <p:extLst>
      <p:ext uri="{BB962C8B-B14F-4D97-AF65-F5344CB8AC3E}">
        <p14:creationId xmlns:p14="http://schemas.microsoft.com/office/powerpoint/2010/main" val="97087720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Rectangle 2"/>
          <p:cNvSpPr/>
          <p:nvPr/>
        </p:nvSpPr>
        <p:spPr>
          <a:xfrm>
            <a:off x="3048000" y="2303307"/>
            <a:ext cx="6096000" cy="2251386"/>
          </a:xfrm>
          <a:prstGeom prst="rect">
            <a:avLst/>
          </a:prstGeom>
        </p:spPr>
        <p:txBody>
          <a:bodyPr>
            <a:spAutoFit/>
          </a:bodyPr>
          <a:lstStyle/>
          <a:p>
            <a:pPr algn="r" rtl="1">
              <a:lnSpc>
                <a:spcPct val="115000"/>
              </a:lnSpc>
              <a:spcBef>
                <a:spcPts val="1000"/>
              </a:spcBef>
              <a:spcAft>
                <a:spcPts val="0"/>
              </a:spcAft>
            </a:pPr>
            <a:r>
              <a:rPr lang="fa-IR" sz="1400" b="1" dirty="0">
                <a:solidFill>
                  <a:srgbClr val="4F81BD"/>
                </a:solidFill>
                <a:latin typeface="Cambria"/>
                <a:ea typeface="Times New Roman"/>
                <a:cs typeface="Times New Roman"/>
              </a:rPr>
              <a:t>9 . نيازشناسي </a:t>
            </a:r>
            <a:endParaRPr lang="en-US" sz="1400" b="1" dirty="0">
              <a:solidFill>
                <a:srgbClr val="4F81BD"/>
              </a:solidFill>
              <a:latin typeface="Cambria"/>
              <a:ea typeface="Times New Roman"/>
              <a:cs typeface="Times New Roman"/>
            </a:endParaRPr>
          </a:p>
          <a:p>
            <a:pPr marL="457200" algn="just" rtl="1">
              <a:lnSpc>
                <a:spcPct val="115000"/>
              </a:lnSpc>
              <a:spcAft>
                <a:spcPts val="1000"/>
              </a:spcAft>
            </a:pPr>
            <a:r>
              <a:rPr lang="fa-IR" dirty="0">
                <a:latin typeface="Times New Roman"/>
                <a:ea typeface="Calibri"/>
                <a:cs typeface="B Mitra"/>
              </a:rPr>
              <a:t>يكي از بهترين راههاي ارتباط با نوجوانان گفتگو درباره نيازهاي آنان است . البته بايد توجه داشت نوجوانان با يكديگر تفاوتهاي بسيار دارند و همين مسئله بر روي نيازهاي آنان نيز تاثير مي گذارد . نوجوان شهري يا روستايي، نوجوان كارگر يا مشغول به تحصيل، نوجوان فقير و غني و ... هر كدام نيازمنديهاي خاص خود را داشته و به دنبال حل آنها مي باشند . بر همين اساس مي توان ضمن شناسايي نيازها و اولويت بندي آنها، ارتباطي سازنده و بازدارنده را سامان داد .</a:t>
            </a:r>
            <a:endParaRPr lang="en-US" sz="1400" dirty="0">
              <a:effectLst/>
              <a:latin typeface="Calibri"/>
              <a:ea typeface="Calibri"/>
              <a:cs typeface="Arial"/>
            </a:endParaRPr>
          </a:p>
        </p:txBody>
      </p:sp>
    </p:spTree>
    <p:extLst>
      <p:ext uri="{BB962C8B-B14F-4D97-AF65-F5344CB8AC3E}">
        <p14:creationId xmlns:p14="http://schemas.microsoft.com/office/powerpoint/2010/main" val="133471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7249" y="278781"/>
            <a:ext cx="6265036" cy="981308"/>
          </a:xfrm>
        </p:spPr>
        <p:txBody>
          <a:bodyPr>
            <a:normAutofit/>
          </a:bodyPr>
          <a:lstStyle/>
          <a:p>
            <a:pPr algn="r"/>
            <a:r>
              <a:rPr lang="fa-IR" sz="4400" dirty="0">
                <a:cs typeface="0 Badr" panose="00000400000000000000" pitchFamily="2" charset="-78"/>
              </a:rPr>
              <a:t>روش های شناخت </a:t>
            </a:r>
            <a:r>
              <a:rPr lang="fa-IR" sz="4400" dirty="0" smtClean="0">
                <a:cs typeface="0 Badr" panose="00000400000000000000" pitchFamily="2" charset="-78"/>
              </a:rPr>
              <a:t>مخاطب</a:t>
            </a:r>
            <a:endParaRPr lang="en-US" sz="4400" dirty="0">
              <a:cs typeface="0 Badr" panose="00000400000000000000" pitchFamily="2" charset="-78"/>
            </a:endParaRPr>
          </a:p>
        </p:txBody>
      </p:sp>
      <p:sp>
        <p:nvSpPr>
          <p:cNvPr id="3" name="Content Placeholder 2"/>
          <p:cNvSpPr>
            <a:spLocks noGrp="1"/>
          </p:cNvSpPr>
          <p:nvPr>
            <p:ph idx="1"/>
          </p:nvPr>
        </p:nvSpPr>
        <p:spPr>
          <a:xfrm>
            <a:off x="661011" y="1923685"/>
            <a:ext cx="10091451" cy="4859901"/>
          </a:xfrm>
        </p:spPr>
        <p:style>
          <a:lnRef idx="2">
            <a:schemeClr val="accent6"/>
          </a:lnRef>
          <a:fillRef idx="1">
            <a:schemeClr val="lt1"/>
          </a:fillRef>
          <a:effectRef idx="0">
            <a:schemeClr val="accent6"/>
          </a:effectRef>
          <a:fontRef idx="minor">
            <a:schemeClr val="dk1"/>
          </a:fontRef>
        </p:style>
        <p:txBody>
          <a:bodyPr numCol="1">
            <a:noAutofit/>
          </a:bodyPr>
          <a:lstStyle/>
          <a:p>
            <a:pPr marL="0" indent="0" algn="r">
              <a:lnSpc>
                <a:spcPct val="150000"/>
              </a:lnSpc>
              <a:buNone/>
            </a:pPr>
            <a:r>
              <a:rPr lang="fa-IR" sz="1800" dirty="0" smtClean="0">
                <a:cs typeface="0 Badr" panose="00000400000000000000" pitchFamily="2" charset="-78"/>
              </a:rPr>
              <a:t>1. روش </a:t>
            </a:r>
            <a:r>
              <a:rPr lang="fa-IR" sz="1800" dirty="0">
                <a:cs typeface="0 Badr" panose="00000400000000000000" pitchFamily="2" charset="-78"/>
              </a:rPr>
              <a:t>مشاهده طبیعی:</a:t>
            </a:r>
            <a:endParaRPr lang="fa-IR" sz="1800" i="1" dirty="0">
              <a:cs typeface="0 Badr" panose="00000400000000000000" pitchFamily="2" charset="-78"/>
            </a:endParaRPr>
          </a:p>
          <a:p>
            <a:pPr marL="0" indent="0" algn="r">
              <a:lnSpc>
                <a:spcPct val="150000"/>
              </a:lnSpc>
              <a:buNone/>
            </a:pPr>
            <a:r>
              <a:rPr lang="fa-IR" sz="1800" dirty="0">
                <a:cs typeface="0 Badr" panose="00000400000000000000" pitchFamily="2" charset="-78"/>
              </a:rPr>
              <a:t>با مشاهده رفتار و گفتار او می توان به خصوصیات و ویژگی هایی او پی برد.</a:t>
            </a:r>
          </a:p>
          <a:p>
            <a:pPr marL="0" indent="0" algn="r">
              <a:lnSpc>
                <a:spcPct val="150000"/>
              </a:lnSpc>
              <a:buNone/>
            </a:pPr>
            <a:r>
              <a:rPr lang="fa-IR" sz="1800" dirty="0" smtClean="0">
                <a:cs typeface="0 Badr" panose="00000400000000000000" pitchFamily="2" charset="-78"/>
              </a:rPr>
              <a:t>      نکته ها :</a:t>
            </a: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        </a:t>
            </a:r>
            <a:r>
              <a:rPr lang="fa-IR" sz="1800" dirty="0" smtClean="0">
                <a:cs typeface="0 Badr" panose="00000400000000000000" pitchFamily="2" charset="-78"/>
              </a:rPr>
              <a:t>در این روش نباید سلیقه شخصی دخالت داشته باشد</a:t>
            </a: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       گاهی </a:t>
            </a:r>
            <a:r>
              <a:rPr lang="fa-IR" sz="1800" dirty="0" smtClean="0">
                <a:cs typeface="0 Badr" panose="00000400000000000000" pitchFamily="2" charset="-78"/>
              </a:rPr>
              <a:t>با طرح یک مسئله می توان از نوع عکس العمل مخاطبان پی برد که چه تفاوت هایی با هم دارند. </a:t>
            </a: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مثلا  </a:t>
            </a:r>
            <a:r>
              <a:rPr lang="fa-IR" sz="1800" dirty="0" smtClean="0">
                <a:cs typeface="0 Badr" panose="00000400000000000000" pitchFamily="2" charset="-78"/>
              </a:rPr>
              <a:t>یکی خوشحال می شود یکی ناراحت یکی مضطرب، یکی بی خیال و...</a:t>
            </a: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       </a:t>
            </a:r>
            <a:r>
              <a:rPr lang="fa-IR" sz="1800" dirty="0" smtClean="0">
                <a:cs typeface="0 Badr" panose="00000400000000000000" pitchFamily="2" charset="-78"/>
              </a:rPr>
              <a:t>این </a:t>
            </a:r>
            <a:r>
              <a:rPr lang="fa-IR" sz="1800" dirty="0">
                <a:cs typeface="0 Badr" panose="00000400000000000000" pitchFamily="2" charset="-78"/>
              </a:rPr>
              <a:t>روش رفتارهای مهم مورد بررسی قرار  می گیرد نه </a:t>
            </a:r>
            <a:r>
              <a:rPr lang="fa-IR" sz="1800" dirty="0" smtClean="0">
                <a:cs typeface="0 Badr" panose="00000400000000000000" pitchFamily="2" charset="-78"/>
              </a:rPr>
              <a:t>جزئی  </a:t>
            </a:r>
            <a:endParaRPr lang="fa-IR" sz="1800" dirty="0">
              <a:cs typeface="0 Badr" panose="00000400000000000000" pitchFamily="2" charset="-78"/>
            </a:endParaRP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     </a:t>
            </a:r>
            <a:r>
              <a:rPr lang="fa-IR" sz="1800" dirty="0" smtClean="0">
                <a:cs typeface="0 Badr" panose="00000400000000000000" pitchFamily="2" charset="-78"/>
              </a:rPr>
              <a:t>باید </a:t>
            </a:r>
            <a:r>
              <a:rPr lang="fa-IR" sz="1800" dirty="0">
                <a:cs typeface="0 Badr" panose="00000400000000000000" pitchFamily="2" charset="-78"/>
              </a:rPr>
              <a:t>بصورت فیلم برداری عمل کرد نه عکس </a:t>
            </a:r>
            <a:r>
              <a:rPr lang="fa-IR" sz="1800" dirty="0" smtClean="0">
                <a:cs typeface="0 Badr" panose="00000400000000000000" pitchFamily="2" charset="-78"/>
              </a:rPr>
              <a:t>برداری       </a:t>
            </a:r>
          </a:p>
          <a:p>
            <a:pPr marL="0" indent="0" algn="r">
              <a:lnSpc>
                <a:spcPct val="150000"/>
              </a:lnSpc>
              <a:buNone/>
            </a:pPr>
            <a:r>
              <a:rPr lang="fa-IR" sz="1800" dirty="0" smtClean="0">
                <a:cs typeface="0 Badr" panose="00000400000000000000" pitchFamily="2" charset="-78"/>
              </a:rPr>
              <a:t>	        </a:t>
            </a:r>
            <a:r>
              <a:rPr lang="fa-IR" sz="1800" dirty="0" smtClean="0">
                <a:cs typeface="0 Badr" panose="00000400000000000000" pitchFamily="2" charset="-78"/>
              </a:rPr>
              <a:t>          </a:t>
            </a:r>
            <a:r>
              <a:rPr lang="fa-IR" sz="1800" dirty="0" smtClean="0">
                <a:cs typeface="0 Badr" panose="00000400000000000000" pitchFamily="2" charset="-78"/>
              </a:rPr>
              <a:t>با موقعیت ها و شرایط مختلف اجتماعی مخاطب را بررسی کرد.</a:t>
            </a:r>
          </a:p>
          <a:p>
            <a:pPr algn="r"/>
            <a:endParaRPr lang="en-US" sz="1800" dirty="0">
              <a:cs typeface="0 Badr" panose="00000400000000000000" pitchFamily="2" charset="-78"/>
            </a:endParaRPr>
          </a:p>
        </p:txBody>
      </p:sp>
      <p:sp>
        <p:nvSpPr>
          <p:cNvPr id="10" name="Left Arrow 9"/>
          <p:cNvSpPr/>
          <p:nvPr/>
        </p:nvSpPr>
        <p:spPr>
          <a:xfrm>
            <a:off x="9484233" y="3480069"/>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1" name="Left Arrow 10"/>
          <p:cNvSpPr/>
          <p:nvPr/>
        </p:nvSpPr>
        <p:spPr>
          <a:xfrm>
            <a:off x="9484233" y="5630348"/>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Left Arrow 11"/>
          <p:cNvSpPr/>
          <p:nvPr/>
        </p:nvSpPr>
        <p:spPr>
          <a:xfrm>
            <a:off x="9488118" y="5034511"/>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 </a:t>
            </a:r>
            <a:endParaRPr lang="en-US" dirty="0"/>
          </a:p>
        </p:txBody>
      </p:sp>
      <p:sp>
        <p:nvSpPr>
          <p:cNvPr id="13" name="Left Arrow 12"/>
          <p:cNvSpPr/>
          <p:nvPr/>
        </p:nvSpPr>
        <p:spPr>
          <a:xfrm>
            <a:off x="9484233" y="6206967"/>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4" name="Left Arrow 13"/>
          <p:cNvSpPr/>
          <p:nvPr/>
        </p:nvSpPr>
        <p:spPr>
          <a:xfrm>
            <a:off x="9484233" y="4006876"/>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9604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966072" y="80746"/>
            <a:ext cx="6497446" cy="1120094"/>
          </a:xfrm>
        </p:spPr>
        <p:style>
          <a:lnRef idx="2">
            <a:schemeClr val="accent6"/>
          </a:lnRef>
          <a:fillRef idx="1">
            <a:schemeClr val="lt1"/>
          </a:fillRef>
          <a:effectRef idx="0">
            <a:schemeClr val="accent6"/>
          </a:effectRef>
          <a:fontRef idx="minor">
            <a:schemeClr val="dk1"/>
          </a:fontRef>
        </p:style>
        <p:txBody>
          <a:bodyPr>
            <a:normAutofit/>
          </a:bodyPr>
          <a:lstStyle/>
          <a:p>
            <a:pPr algn="ctr"/>
            <a:r>
              <a:rPr lang="fa-IR" sz="4400" dirty="0">
                <a:cs typeface="0 Badr" panose="00000400000000000000" pitchFamily="2" charset="-78"/>
              </a:rPr>
              <a:t>روش های شناخت </a:t>
            </a:r>
            <a:r>
              <a:rPr lang="fa-IR" sz="4400" dirty="0" smtClean="0">
                <a:cs typeface="0 Badr" panose="00000400000000000000" pitchFamily="2" charset="-78"/>
              </a:rPr>
              <a:t>مخاطب</a:t>
            </a:r>
            <a:endParaRPr lang="en-US" sz="4400" dirty="0">
              <a:cs typeface="0 Badr" panose="00000400000000000000" pitchFamily="2" charset="-78"/>
            </a:endParaRPr>
          </a:p>
        </p:txBody>
      </p:sp>
      <p:sp>
        <p:nvSpPr>
          <p:cNvPr id="3" name="Content Placeholder 2"/>
          <p:cNvSpPr>
            <a:spLocks noGrp="1"/>
          </p:cNvSpPr>
          <p:nvPr>
            <p:ph idx="1"/>
          </p:nvPr>
        </p:nvSpPr>
        <p:spPr>
          <a:xfrm>
            <a:off x="622679" y="869365"/>
            <a:ext cx="11569321" cy="5125034"/>
          </a:xfrm>
        </p:spPr>
        <p:style>
          <a:lnRef idx="2">
            <a:schemeClr val="accent2"/>
          </a:lnRef>
          <a:fillRef idx="1">
            <a:schemeClr val="lt1"/>
          </a:fillRef>
          <a:effectRef idx="0">
            <a:schemeClr val="accent2"/>
          </a:effectRef>
          <a:fontRef idx="minor">
            <a:schemeClr val="dk1"/>
          </a:fontRef>
        </p:style>
        <p:txBody>
          <a:bodyPr numCol="1">
            <a:noAutofit/>
          </a:bodyPr>
          <a:lstStyle/>
          <a:p>
            <a:pPr marL="0" indent="0" algn="r">
              <a:lnSpc>
                <a:spcPct val="150000"/>
              </a:lnSpc>
              <a:buNone/>
            </a:pPr>
            <a:r>
              <a:rPr lang="fa-IR" sz="2400" dirty="0">
                <a:cs typeface="0 Badr" panose="00000400000000000000" pitchFamily="2" charset="-78"/>
              </a:rPr>
              <a:t>	</a:t>
            </a:r>
            <a:r>
              <a:rPr lang="en-US" sz="2400" dirty="0" smtClean="0">
                <a:cs typeface="0 Badr" panose="00000400000000000000" pitchFamily="2" charset="-78"/>
              </a:rPr>
              <a:t>  </a:t>
            </a:r>
            <a:r>
              <a:rPr lang="fa-IR" sz="2800" b="1" dirty="0" smtClean="0">
                <a:effectLst>
                  <a:outerShdw blurRad="38100" dist="38100" dir="2700000" algn="tl">
                    <a:srgbClr val="000000">
                      <a:alpha val="43137"/>
                    </a:srgbClr>
                  </a:outerShdw>
                </a:effectLst>
                <a:cs typeface="0 Badr" panose="00000400000000000000" pitchFamily="2" charset="-78"/>
              </a:rPr>
              <a:t>روش </a:t>
            </a:r>
            <a:r>
              <a:rPr lang="fa-IR" sz="2800" b="1" dirty="0">
                <a:effectLst>
                  <a:outerShdw blurRad="38100" dist="38100" dir="2700000" algn="tl">
                    <a:srgbClr val="000000">
                      <a:alpha val="43137"/>
                    </a:srgbClr>
                  </a:outerShdw>
                </a:effectLst>
                <a:cs typeface="0 Badr" panose="00000400000000000000" pitchFamily="2" charset="-78"/>
              </a:rPr>
              <a:t>پرسش از </a:t>
            </a:r>
            <a:r>
              <a:rPr lang="fa-IR" sz="2800" b="1" dirty="0" smtClean="0">
                <a:effectLst>
                  <a:outerShdw blurRad="38100" dist="38100" dir="2700000" algn="tl">
                    <a:srgbClr val="000000">
                      <a:alpha val="43137"/>
                    </a:srgbClr>
                  </a:outerShdw>
                </a:effectLst>
                <a:cs typeface="0 Badr" panose="00000400000000000000" pitchFamily="2" charset="-78"/>
              </a:rPr>
              <a:t>دیگران</a:t>
            </a:r>
            <a:r>
              <a:rPr lang="en-US" sz="2400" dirty="0" smtClean="0">
                <a:cs typeface="0 Badr" panose="00000400000000000000" pitchFamily="2" charset="-78"/>
              </a:rPr>
              <a:t>   </a:t>
            </a:r>
            <a:endParaRPr lang="fa-IR" sz="2400" dirty="0">
              <a:cs typeface="0 Badr" panose="00000400000000000000" pitchFamily="2" charset="-78"/>
            </a:endParaRPr>
          </a:p>
          <a:p>
            <a:pPr marL="0" indent="0" algn="r">
              <a:lnSpc>
                <a:spcPct val="150000"/>
              </a:lnSpc>
              <a:buNone/>
            </a:pPr>
            <a:r>
              <a:rPr lang="fa-IR" sz="2800" dirty="0">
                <a:cs typeface="0 Badr" panose="00000400000000000000" pitchFamily="2" charset="-78"/>
              </a:rPr>
              <a:t>به منظور ارزیابی مخاطب و بررسی ابعاد شخصیتی او از دوستان، پدر و مادر و معلم و ... پرسش می </a:t>
            </a:r>
            <a:r>
              <a:rPr lang="fa-IR" sz="2800" dirty="0" smtClean="0">
                <a:cs typeface="0 Badr" panose="00000400000000000000" pitchFamily="2" charset="-78"/>
              </a:rPr>
              <a:t>شود.</a:t>
            </a:r>
          </a:p>
          <a:p>
            <a:pPr marL="0" indent="0" algn="r">
              <a:lnSpc>
                <a:spcPct val="150000"/>
              </a:lnSpc>
              <a:buNone/>
            </a:pPr>
            <a:r>
              <a:rPr lang="fa-IR" sz="2400" dirty="0" smtClean="0">
                <a:cs typeface="0 Badr" panose="00000400000000000000" pitchFamily="2" charset="-78"/>
              </a:rPr>
              <a:t>                 </a:t>
            </a:r>
            <a:r>
              <a:rPr lang="fa-IR" sz="2800" dirty="0" smtClean="0">
                <a:cs typeface="0 Badr" panose="00000400000000000000" pitchFamily="2" charset="-78"/>
              </a:rPr>
              <a:t>نکته ها:</a:t>
            </a:r>
          </a:p>
          <a:p>
            <a:pPr marL="0" indent="0" algn="ctr">
              <a:lnSpc>
                <a:spcPct val="150000"/>
              </a:lnSpc>
              <a:buNone/>
            </a:pPr>
            <a:r>
              <a:rPr lang="fa-IR" sz="2400" dirty="0" smtClean="0">
                <a:cs typeface="0 Badr" panose="00000400000000000000" pitchFamily="2" charset="-78"/>
              </a:rPr>
              <a:t>	</a:t>
            </a:r>
            <a:r>
              <a:rPr lang="fa-IR" dirty="0" smtClean="0">
                <a:cs typeface="0 Badr" panose="00000400000000000000" pitchFamily="2" charset="-78"/>
              </a:rPr>
              <a:t>                    </a:t>
            </a:r>
            <a:r>
              <a:rPr lang="fa-IR" dirty="0" smtClean="0">
                <a:cs typeface="0 Badr" panose="00000400000000000000" pitchFamily="2" charset="-78"/>
              </a:rPr>
              <a:t>کسانی </a:t>
            </a:r>
            <a:r>
              <a:rPr lang="fa-IR" dirty="0">
                <a:cs typeface="0 Badr" panose="00000400000000000000" pitchFamily="2" charset="-78"/>
              </a:rPr>
              <a:t>از باید </a:t>
            </a:r>
            <a:r>
              <a:rPr lang="fa-IR" dirty="0" smtClean="0">
                <a:cs typeface="0 Badr" panose="00000400000000000000" pitchFamily="2" charset="-78"/>
              </a:rPr>
              <a:t>سئوال کرد که مخاطب را بشناسد.	</a:t>
            </a:r>
          </a:p>
          <a:p>
            <a:pPr marL="0" indent="0" algn="ctr">
              <a:lnSpc>
                <a:spcPct val="200000"/>
              </a:lnSpc>
              <a:buNone/>
            </a:pPr>
            <a:r>
              <a:rPr lang="fa-IR" dirty="0" smtClean="0">
                <a:cs typeface="0 Badr" panose="00000400000000000000" pitchFamily="2" charset="-78"/>
              </a:rPr>
              <a:t> </a:t>
            </a:r>
            <a:r>
              <a:rPr lang="fa-IR" dirty="0" smtClean="0">
                <a:cs typeface="0 Badr" panose="00000400000000000000" pitchFamily="2" charset="-78"/>
              </a:rPr>
              <a:t>اهلیت </a:t>
            </a:r>
            <a:r>
              <a:rPr lang="fa-IR" dirty="0" smtClean="0">
                <a:cs typeface="0 Badr" panose="00000400000000000000" pitchFamily="2" charset="-78"/>
              </a:rPr>
              <a:t>سوال کردن را داشته باشد</a:t>
            </a:r>
          </a:p>
          <a:p>
            <a:pPr marL="0" indent="0" algn="ctr">
              <a:lnSpc>
                <a:spcPct val="200000"/>
              </a:lnSpc>
              <a:buNone/>
            </a:pPr>
            <a:r>
              <a:rPr lang="fa-IR" dirty="0" smtClean="0">
                <a:cs typeface="0 Badr" panose="00000400000000000000" pitchFamily="2" charset="-78"/>
              </a:rPr>
              <a:t>	         </a:t>
            </a:r>
            <a:r>
              <a:rPr lang="fa-IR" dirty="0" smtClean="0">
                <a:cs typeface="0 Badr" panose="00000400000000000000" pitchFamily="2" charset="-78"/>
              </a:rPr>
              <a:t> </a:t>
            </a:r>
            <a:r>
              <a:rPr lang="fa-IR" dirty="0" smtClean="0">
                <a:cs typeface="0 Badr" panose="00000400000000000000" pitchFamily="2" charset="-78"/>
              </a:rPr>
              <a:t>ازکسانی که با او مشکل دارند نباید سئوال کرد</a:t>
            </a:r>
          </a:p>
        </p:txBody>
      </p:sp>
      <p:sp>
        <p:nvSpPr>
          <p:cNvPr id="11" name="Left Arrow 10"/>
          <p:cNvSpPr/>
          <p:nvPr/>
        </p:nvSpPr>
        <p:spPr>
          <a:xfrm>
            <a:off x="8882541" y="4535009"/>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Left Arrow 11"/>
          <p:cNvSpPr/>
          <p:nvPr/>
        </p:nvSpPr>
        <p:spPr>
          <a:xfrm>
            <a:off x="8882541" y="5221087"/>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3" name="Left Arrow 12"/>
          <p:cNvSpPr/>
          <p:nvPr/>
        </p:nvSpPr>
        <p:spPr>
          <a:xfrm>
            <a:off x="8882541" y="3848872"/>
            <a:ext cx="978408" cy="364039"/>
          </a:xfrm>
          <a:prstGeom prst="lef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dirty="0" smtClean="0"/>
              <a:t>  </a:t>
            </a:r>
            <a:endParaRPr lang="en-US" dirty="0"/>
          </a:p>
        </p:txBody>
      </p:sp>
    </p:spTree>
    <p:extLst>
      <p:ext uri="{BB962C8B-B14F-4D97-AF65-F5344CB8AC3E}">
        <p14:creationId xmlns:p14="http://schemas.microsoft.com/office/powerpoint/2010/main" val="24901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736</TotalTime>
  <Words>3950</Words>
  <Application>Microsoft Office PowerPoint</Application>
  <PresentationFormat>Widescreen</PresentationFormat>
  <Paragraphs>516</Paragraphs>
  <Slides>78</Slides>
  <Notes>6</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78</vt:i4>
      </vt:variant>
    </vt:vector>
  </HeadingPairs>
  <TitlesOfParts>
    <vt:vector size="94" baseType="lpstr">
      <vt:lpstr>0 Badr</vt:lpstr>
      <vt:lpstr>A Araz</vt:lpstr>
      <vt:lpstr>Arial</vt:lpstr>
      <vt:lpstr>B Badr</vt:lpstr>
      <vt:lpstr>B Badr1</vt:lpstr>
      <vt:lpstr>B Baran</vt:lpstr>
      <vt:lpstr>B Mitra</vt:lpstr>
      <vt:lpstr>B Titr</vt:lpstr>
      <vt:lpstr>Calibri</vt:lpstr>
      <vt:lpstr>Cambria</vt:lpstr>
      <vt:lpstr>Century Gothic</vt:lpstr>
      <vt:lpstr>Symbol</vt:lpstr>
      <vt:lpstr>Times New Roman</vt:lpstr>
      <vt:lpstr>Wingdings</vt:lpstr>
      <vt:lpstr>Wingdings 3</vt:lpstr>
      <vt:lpstr>Ion Boardroom</vt:lpstr>
      <vt:lpstr>مخاطب شناسی  با محوریت کودک و نوجوان </vt:lpstr>
      <vt:lpstr>اهمیت، ضرورت و جایگاه مخاطب شناسی</vt:lpstr>
      <vt:lpstr>عناصر تبلیغ</vt:lpstr>
      <vt:lpstr>انسان در نگاه قرآن</vt:lpstr>
      <vt:lpstr>جایگاه انسان در نظام هستی</vt:lpstr>
      <vt:lpstr>معیارارزشی بودن انسان</vt:lpstr>
      <vt:lpstr>انواع مخاطب از نگاه قرآن </vt:lpstr>
      <vt:lpstr>روش های شناخت مخاطب</vt:lpstr>
      <vt:lpstr>روش های شناخت مخاطب</vt:lpstr>
      <vt:lpstr>روش های شناخت مخاطب</vt:lpstr>
      <vt:lpstr>روش های شناخت مخاطب</vt:lpstr>
      <vt:lpstr>مبانی انسان شناختی</vt:lpstr>
      <vt:lpstr>مبانی انسان شناختی</vt:lpstr>
      <vt:lpstr>مبانی انسان شناختی</vt:lpstr>
      <vt:lpstr>مبانی انسان شناختی</vt:lpstr>
      <vt:lpstr>سه دوره سن وتحصیلی</vt:lpstr>
      <vt:lpstr>ویژگی شناختی 6تا8 سال</vt:lpstr>
      <vt:lpstr>ویژگی شناختی 6تا8 سال</vt:lpstr>
      <vt:lpstr>ویژگی شناختی 6تا8 سال</vt:lpstr>
      <vt:lpstr>ویژگی شناختی 6تا8 سال</vt:lpstr>
      <vt:lpstr>ویژگی های عاطفی کودک</vt:lpstr>
      <vt:lpstr>عوامل آسیب زای نو جوانی</vt:lpstr>
      <vt:lpstr>عوامل آسیب زای نوجوانی </vt:lpstr>
      <vt:lpstr>مشکلات روحی و روانی نوجوانی</vt:lpstr>
      <vt:lpstr>واکنشهای دفاعی نوجوان</vt:lpstr>
      <vt:lpstr>ویژگی های شناختی دوران نوجوانی</vt:lpstr>
      <vt:lpstr>فرضیه سازی و خیال پردازی دوره نوجوانی </vt:lpstr>
      <vt:lpstr>ویژگی های روحی و روانی </vt:lpstr>
      <vt:lpstr>ویژگی های روحی و روانی نوجوانی</vt:lpstr>
      <vt:lpstr>ویژگی های روحی و روانی نوجوانی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باسمه تعالی     مخاطب شناسی  با محوریت کودک و نوجوان</dc:title>
  <dc:creator>Windows User</dc:creator>
  <cp:lastModifiedBy>h.mardanpur</cp:lastModifiedBy>
  <cp:revision>80</cp:revision>
  <dcterms:created xsi:type="dcterms:W3CDTF">2018-09-02T13:59:27Z</dcterms:created>
  <dcterms:modified xsi:type="dcterms:W3CDTF">2023-03-09T13:09:55Z</dcterms:modified>
</cp:coreProperties>
</file>