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99" r:id="rId3"/>
    <p:sldId id="300" r:id="rId4"/>
    <p:sldId id="298" r:id="rId5"/>
    <p:sldId id="267" r:id="rId6"/>
    <p:sldId id="268" r:id="rId7"/>
    <p:sldId id="269" r:id="rId8"/>
    <p:sldId id="326" r:id="rId9"/>
    <p:sldId id="276" r:id="rId10"/>
    <p:sldId id="273" r:id="rId11"/>
    <p:sldId id="277" r:id="rId12"/>
    <p:sldId id="280" r:id="rId13"/>
    <p:sldId id="281" r:id="rId14"/>
    <p:sldId id="278" r:id="rId15"/>
    <p:sldId id="282" r:id="rId16"/>
    <p:sldId id="279" r:id="rId17"/>
    <p:sldId id="283" r:id="rId18"/>
    <p:sldId id="284" r:id="rId19"/>
    <p:sldId id="285" r:id="rId20"/>
    <p:sldId id="275" r:id="rId21"/>
    <p:sldId id="263" r:id="rId22"/>
    <p:sldId id="314" r:id="rId23"/>
    <p:sldId id="315" r:id="rId24"/>
    <p:sldId id="316" r:id="rId25"/>
    <p:sldId id="329" r:id="rId26"/>
    <p:sldId id="352" r:id="rId27"/>
    <p:sldId id="361" r:id="rId28"/>
    <p:sldId id="354" r:id="rId29"/>
    <p:sldId id="363" r:id="rId30"/>
    <p:sldId id="366" r:id="rId31"/>
    <p:sldId id="434" r:id="rId32"/>
    <p:sldId id="355" r:id="rId33"/>
    <p:sldId id="334" r:id="rId34"/>
    <p:sldId id="333" r:id="rId35"/>
    <p:sldId id="364" r:id="rId36"/>
    <p:sldId id="368" r:id="rId37"/>
    <p:sldId id="407" r:id="rId38"/>
    <p:sldId id="448" r:id="rId39"/>
    <p:sldId id="449" r:id="rId40"/>
    <p:sldId id="450" r:id="rId41"/>
    <p:sldId id="430" r:id="rId42"/>
    <p:sldId id="477" r:id="rId43"/>
    <p:sldId id="442" r:id="rId44"/>
    <p:sldId id="478" r:id="rId45"/>
    <p:sldId id="443" r:id="rId46"/>
    <p:sldId id="456" r:id="rId47"/>
    <p:sldId id="457" r:id="rId48"/>
    <p:sldId id="479" r:id="rId49"/>
    <p:sldId id="458" r:id="rId50"/>
    <p:sldId id="480" r:id="rId51"/>
    <p:sldId id="481" r:id="rId52"/>
    <p:sldId id="459" r:id="rId53"/>
    <p:sldId id="485" r:id="rId54"/>
    <p:sldId id="486" r:id="rId55"/>
    <p:sldId id="460" r:id="rId56"/>
    <p:sldId id="417" r:id="rId57"/>
    <p:sldId id="418" r:id="rId58"/>
    <p:sldId id="419" r:id="rId59"/>
    <p:sldId id="420" r:id="rId60"/>
    <p:sldId id="421" r:id="rId61"/>
    <p:sldId id="422" r:id="rId62"/>
    <p:sldId id="423" r:id="rId63"/>
    <p:sldId id="433" r:id="rId64"/>
    <p:sldId id="455" r:id="rId65"/>
    <p:sldId id="425" r:id="rId66"/>
    <p:sldId id="452" r:id="rId67"/>
    <p:sldId id="482" r:id="rId68"/>
    <p:sldId id="453" r:id="rId69"/>
    <p:sldId id="454" r:id="rId70"/>
    <p:sldId id="451" r:id="rId71"/>
    <p:sldId id="408" r:id="rId72"/>
    <p:sldId id="380" r:id="rId73"/>
    <p:sldId id="409" r:id="rId74"/>
    <p:sldId id="410" r:id="rId75"/>
    <p:sldId id="381" r:id="rId76"/>
    <p:sldId id="382" r:id="rId77"/>
    <p:sldId id="395" r:id="rId78"/>
    <p:sldId id="264" r:id="rId79"/>
    <p:sldId id="383" r:id="rId80"/>
    <p:sldId id="411" r:id="rId81"/>
    <p:sldId id="435" r:id="rId82"/>
    <p:sldId id="436" r:id="rId83"/>
    <p:sldId id="437" r:id="rId84"/>
    <p:sldId id="445" r:id="rId85"/>
    <p:sldId id="473" r:id="rId86"/>
    <p:sldId id="413" r:id="rId87"/>
    <p:sldId id="414" r:id="rId88"/>
    <p:sldId id="432" r:id="rId89"/>
    <p:sldId id="446" r:id="rId90"/>
    <p:sldId id="447" r:id="rId91"/>
    <p:sldId id="483" r:id="rId92"/>
    <p:sldId id="484" r:id="rId93"/>
    <p:sldId id="365" r:id="rId94"/>
    <p:sldId id="415" r:id="rId95"/>
    <p:sldId id="374" r:id="rId96"/>
    <p:sldId id="438" r:id="rId97"/>
    <p:sldId id="301" r:id="rId98"/>
    <p:sldId id="462" r:id="rId99"/>
    <p:sldId id="463" r:id="rId100"/>
    <p:sldId id="464" r:id="rId101"/>
    <p:sldId id="465" r:id="rId102"/>
    <p:sldId id="466" r:id="rId103"/>
    <p:sldId id="467" r:id="rId104"/>
    <p:sldId id="468" r:id="rId105"/>
    <p:sldId id="469" r:id="rId106"/>
    <p:sldId id="470" r:id="rId107"/>
    <p:sldId id="471" r:id="rId108"/>
    <p:sldId id="461" r:id="rId109"/>
    <p:sldId id="474" r:id="rId110"/>
    <p:sldId id="475" r:id="rId111"/>
    <p:sldId id="476" r:id="rId112"/>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74" d="100"/>
          <a:sy n="74" d="100"/>
        </p:scale>
        <p:origin x="96" y="3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8BE34E63-BDCE-486B-92CA-D0F41D34D3D1}" type="datetimeFigureOut">
              <a:rPr lang="fa-IR" smtClean="0"/>
              <a:t>27/06/1441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DBC3C07-8113-4CB1-B767-16843641E84B}" type="slidenum">
              <a:rPr lang="fa-IR" smtClean="0"/>
              <a:t>‹#›</a:t>
            </a:fld>
            <a:endParaRPr lang="fa-IR"/>
          </a:p>
        </p:txBody>
      </p:sp>
    </p:spTree>
    <p:extLst>
      <p:ext uri="{BB962C8B-B14F-4D97-AF65-F5344CB8AC3E}">
        <p14:creationId xmlns:p14="http://schemas.microsoft.com/office/powerpoint/2010/main" val="2065334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BE34E63-BDCE-486B-92CA-D0F41D34D3D1}" type="datetimeFigureOut">
              <a:rPr lang="fa-IR" smtClean="0"/>
              <a:t>27/06/1441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DBC3C07-8113-4CB1-B767-16843641E84B}" type="slidenum">
              <a:rPr lang="fa-IR" smtClean="0"/>
              <a:t>‹#›</a:t>
            </a:fld>
            <a:endParaRPr lang="fa-IR"/>
          </a:p>
        </p:txBody>
      </p:sp>
    </p:spTree>
    <p:extLst>
      <p:ext uri="{BB962C8B-B14F-4D97-AF65-F5344CB8AC3E}">
        <p14:creationId xmlns:p14="http://schemas.microsoft.com/office/powerpoint/2010/main" val="377422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BE34E63-BDCE-486B-92CA-D0F41D34D3D1}" type="datetimeFigureOut">
              <a:rPr lang="fa-IR" smtClean="0"/>
              <a:t>27/06/1441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DBC3C07-8113-4CB1-B767-16843641E84B}" type="slidenum">
              <a:rPr lang="fa-IR" smtClean="0"/>
              <a:t>‹#›</a:t>
            </a:fld>
            <a:endParaRPr lang="fa-IR"/>
          </a:p>
        </p:txBody>
      </p:sp>
    </p:spTree>
    <p:extLst>
      <p:ext uri="{BB962C8B-B14F-4D97-AF65-F5344CB8AC3E}">
        <p14:creationId xmlns:p14="http://schemas.microsoft.com/office/powerpoint/2010/main" val="3511772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BE34E63-BDCE-486B-92CA-D0F41D34D3D1}" type="datetimeFigureOut">
              <a:rPr lang="fa-IR" smtClean="0"/>
              <a:t>27/06/1441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DBC3C07-8113-4CB1-B767-16843641E84B}" type="slidenum">
              <a:rPr lang="fa-IR" smtClean="0"/>
              <a:t>‹#›</a:t>
            </a:fld>
            <a:endParaRPr lang="fa-IR"/>
          </a:p>
        </p:txBody>
      </p:sp>
    </p:spTree>
    <p:extLst>
      <p:ext uri="{BB962C8B-B14F-4D97-AF65-F5344CB8AC3E}">
        <p14:creationId xmlns:p14="http://schemas.microsoft.com/office/powerpoint/2010/main" val="3354462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E34E63-BDCE-486B-92CA-D0F41D34D3D1}" type="datetimeFigureOut">
              <a:rPr lang="fa-IR" smtClean="0"/>
              <a:t>27/06/1441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DBC3C07-8113-4CB1-B767-16843641E84B}" type="slidenum">
              <a:rPr lang="fa-IR" smtClean="0"/>
              <a:t>‹#›</a:t>
            </a:fld>
            <a:endParaRPr lang="fa-IR"/>
          </a:p>
        </p:txBody>
      </p:sp>
    </p:spTree>
    <p:extLst>
      <p:ext uri="{BB962C8B-B14F-4D97-AF65-F5344CB8AC3E}">
        <p14:creationId xmlns:p14="http://schemas.microsoft.com/office/powerpoint/2010/main" val="936279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8BE34E63-BDCE-486B-92CA-D0F41D34D3D1}" type="datetimeFigureOut">
              <a:rPr lang="fa-IR" smtClean="0"/>
              <a:t>27/06/1441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DBC3C07-8113-4CB1-B767-16843641E84B}" type="slidenum">
              <a:rPr lang="fa-IR" smtClean="0"/>
              <a:t>‹#›</a:t>
            </a:fld>
            <a:endParaRPr lang="fa-IR"/>
          </a:p>
        </p:txBody>
      </p:sp>
    </p:spTree>
    <p:extLst>
      <p:ext uri="{BB962C8B-B14F-4D97-AF65-F5344CB8AC3E}">
        <p14:creationId xmlns:p14="http://schemas.microsoft.com/office/powerpoint/2010/main" val="131291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8BE34E63-BDCE-486B-92CA-D0F41D34D3D1}" type="datetimeFigureOut">
              <a:rPr lang="fa-IR" smtClean="0"/>
              <a:t>27/06/1441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1DBC3C07-8113-4CB1-B767-16843641E84B}" type="slidenum">
              <a:rPr lang="fa-IR" smtClean="0"/>
              <a:t>‹#›</a:t>
            </a:fld>
            <a:endParaRPr lang="fa-IR"/>
          </a:p>
        </p:txBody>
      </p:sp>
    </p:spTree>
    <p:extLst>
      <p:ext uri="{BB962C8B-B14F-4D97-AF65-F5344CB8AC3E}">
        <p14:creationId xmlns:p14="http://schemas.microsoft.com/office/powerpoint/2010/main" val="3104877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8BE34E63-BDCE-486B-92CA-D0F41D34D3D1}" type="datetimeFigureOut">
              <a:rPr lang="fa-IR" smtClean="0"/>
              <a:t>27/06/1441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1DBC3C07-8113-4CB1-B767-16843641E84B}" type="slidenum">
              <a:rPr lang="fa-IR" smtClean="0"/>
              <a:t>‹#›</a:t>
            </a:fld>
            <a:endParaRPr lang="fa-IR"/>
          </a:p>
        </p:txBody>
      </p:sp>
    </p:spTree>
    <p:extLst>
      <p:ext uri="{BB962C8B-B14F-4D97-AF65-F5344CB8AC3E}">
        <p14:creationId xmlns:p14="http://schemas.microsoft.com/office/powerpoint/2010/main" val="880992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34E63-BDCE-486B-92CA-D0F41D34D3D1}" type="datetimeFigureOut">
              <a:rPr lang="fa-IR" smtClean="0"/>
              <a:t>27/06/1441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1DBC3C07-8113-4CB1-B767-16843641E84B}" type="slidenum">
              <a:rPr lang="fa-IR" smtClean="0"/>
              <a:t>‹#›</a:t>
            </a:fld>
            <a:endParaRPr lang="fa-IR"/>
          </a:p>
        </p:txBody>
      </p:sp>
    </p:spTree>
    <p:extLst>
      <p:ext uri="{BB962C8B-B14F-4D97-AF65-F5344CB8AC3E}">
        <p14:creationId xmlns:p14="http://schemas.microsoft.com/office/powerpoint/2010/main" val="3908617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E34E63-BDCE-486B-92CA-D0F41D34D3D1}" type="datetimeFigureOut">
              <a:rPr lang="fa-IR" smtClean="0"/>
              <a:t>27/06/1441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DBC3C07-8113-4CB1-B767-16843641E84B}" type="slidenum">
              <a:rPr lang="fa-IR" smtClean="0"/>
              <a:t>‹#›</a:t>
            </a:fld>
            <a:endParaRPr lang="fa-IR"/>
          </a:p>
        </p:txBody>
      </p:sp>
    </p:spTree>
    <p:extLst>
      <p:ext uri="{BB962C8B-B14F-4D97-AF65-F5344CB8AC3E}">
        <p14:creationId xmlns:p14="http://schemas.microsoft.com/office/powerpoint/2010/main" val="4031439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E34E63-BDCE-486B-92CA-D0F41D34D3D1}" type="datetimeFigureOut">
              <a:rPr lang="fa-IR" smtClean="0"/>
              <a:t>27/06/1441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DBC3C07-8113-4CB1-B767-16843641E84B}" type="slidenum">
              <a:rPr lang="fa-IR" smtClean="0"/>
              <a:t>‹#›</a:t>
            </a:fld>
            <a:endParaRPr lang="fa-IR"/>
          </a:p>
        </p:txBody>
      </p:sp>
    </p:spTree>
    <p:extLst>
      <p:ext uri="{BB962C8B-B14F-4D97-AF65-F5344CB8AC3E}">
        <p14:creationId xmlns:p14="http://schemas.microsoft.com/office/powerpoint/2010/main" val="427098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BE34E63-BDCE-486B-92CA-D0F41D34D3D1}" type="datetimeFigureOut">
              <a:rPr lang="fa-IR" smtClean="0"/>
              <a:t>27/06/1441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DBC3C07-8113-4CB1-B767-16843641E84B}" type="slidenum">
              <a:rPr lang="fa-IR" smtClean="0"/>
              <a:t>‹#›</a:t>
            </a:fld>
            <a:endParaRPr lang="fa-IR"/>
          </a:p>
        </p:txBody>
      </p:sp>
    </p:spTree>
    <p:extLst>
      <p:ext uri="{BB962C8B-B14F-4D97-AF65-F5344CB8AC3E}">
        <p14:creationId xmlns:p14="http://schemas.microsoft.com/office/powerpoint/2010/main" val="2408898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ziaossalehin.ir/"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106.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11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hyperlink" Target="https://www.ziaossalehin.ir/" TargetMode="External"/><Relationship Id="rId5" Type="http://schemas.openxmlformats.org/officeDocument/2006/relationships/image" Target="../media/image14.jp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ziaossalehin.ir/" TargetMode="Externa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hyperlink" Target="https://www.ziaossalehin.ir/" TargetMode="External"/><Relationship Id="rId3" Type="http://schemas.openxmlformats.org/officeDocument/2006/relationships/image" Target="../media/image26.jpg"/><Relationship Id="rId7" Type="http://schemas.openxmlformats.org/officeDocument/2006/relationships/image" Target="../media/image30.jpg"/><Relationship Id="rId12" Type="http://schemas.openxmlformats.org/officeDocument/2006/relationships/image" Target="../media/image34.jp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jpg"/><Relationship Id="rId11" Type="http://schemas.openxmlformats.org/officeDocument/2006/relationships/image" Target="../media/image33.jpg"/><Relationship Id="rId5" Type="http://schemas.openxmlformats.org/officeDocument/2006/relationships/image" Target="../media/image28.jpg"/><Relationship Id="rId10" Type="http://schemas.openxmlformats.org/officeDocument/2006/relationships/image" Target="../media/image23.jpg"/><Relationship Id="rId4" Type="http://schemas.openxmlformats.org/officeDocument/2006/relationships/image" Target="../media/image27.jpg"/><Relationship Id="rId9" Type="http://schemas.openxmlformats.org/officeDocument/2006/relationships/image" Target="../media/image32.jpg"/><Relationship Id="rId1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2.png"/><Relationship Id="rId3" Type="http://schemas.openxmlformats.org/officeDocument/2006/relationships/image" Target="../media/image36.jpg"/><Relationship Id="rId7" Type="http://schemas.openxmlformats.org/officeDocument/2006/relationships/image" Target="../media/image40.jpg"/><Relationship Id="rId12" Type="http://schemas.openxmlformats.org/officeDocument/2006/relationships/hyperlink" Target="https://www.ziaossalehin.ir/" TargetMode="External"/><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image" Target="../media/image44.jpg"/><Relationship Id="rId5" Type="http://schemas.openxmlformats.org/officeDocument/2006/relationships/image" Target="../media/image38.jpeg"/><Relationship Id="rId10" Type="http://schemas.openxmlformats.org/officeDocument/2006/relationships/image" Target="../media/image43.jpg"/><Relationship Id="rId4" Type="http://schemas.openxmlformats.org/officeDocument/2006/relationships/image" Target="../media/image37.jpg"/><Relationship Id="rId9"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ziaossalehin.ir/"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ziaossalehin.ir/"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8.jp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13.jpg"/></Relationships>
</file>

<file path=ppt/slides/_rels/slide7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7.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ziaossalehin.ir/"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83.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88.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89.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90.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92.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ziaossalehin.ir/" TargetMode="External"/><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ziaossalehin.ir/"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ziaossalehin.ir/"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125" y="669989"/>
            <a:ext cx="9826580" cy="1919253"/>
          </a:xfrm>
          <a:prstGeom prst="rect">
            <a:avLst/>
          </a:prstGeom>
        </p:spPr>
      </p:pic>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
        <p:nvSpPr>
          <p:cNvPr id="4" name="TextBox 3"/>
          <p:cNvSpPr txBox="1"/>
          <p:nvPr/>
        </p:nvSpPr>
        <p:spPr>
          <a:xfrm>
            <a:off x="0" y="3574473"/>
            <a:ext cx="12191999" cy="923330"/>
          </a:xfrm>
          <a:prstGeom prst="rect">
            <a:avLst/>
          </a:prstGeom>
          <a:noFill/>
        </p:spPr>
        <p:txBody>
          <a:bodyPr wrap="square" rtlCol="1">
            <a:spAutoFit/>
          </a:bodyPr>
          <a:lstStyle/>
          <a:p>
            <a:pPr algn="ctr"/>
            <a:r>
              <a:rPr lang="fa-IR" sz="5400" dirty="0" smtClean="0">
                <a:solidFill>
                  <a:srgbClr val="0070C0"/>
                </a:solidFill>
                <a:effectLst>
                  <a:outerShdw blurRad="38100" dist="38100" dir="2700000" algn="tl">
                    <a:srgbClr val="000000">
                      <a:alpha val="43137"/>
                    </a:srgbClr>
                  </a:outerShdw>
                </a:effectLst>
                <a:cs typeface="B Titr" panose="00000700000000000000" pitchFamily="2" charset="-78"/>
              </a:rPr>
              <a:t>مجلس شورای اسلامی</a:t>
            </a:r>
            <a:endParaRPr lang="fa-IR" sz="5400" dirty="0">
              <a:solidFill>
                <a:srgbClr val="0070C0"/>
              </a:solidFill>
              <a:effectLst>
                <a:outerShdw blurRad="38100" dist="38100" dir="2700000" algn="tl">
                  <a:srgbClr val="000000">
                    <a:alpha val="43137"/>
                  </a:srgbClr>
                </a:outerShdw>
              </a:effectLst>
              <a:cs typeface="B Titr" panose="00000700000000000000" pitchFamily="2" charset="-78"/>
            </a:endParaRPr>
          </a:p>
        </p:txBody>
      </p:sp>
    </p:spTree>
    <p:extLst>
      <p:ext uri="{BB962C8B-B14F-4D97-AF65-F5344CB8AC3E}">
        <p14:creationId xmlns:p14="http://schemas.microsoft.com/office/powerpoint/2010/main" val="1692073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09444" y="95507"/>
            <a:ext cx="4148893" cy="923330"/>
          </a:xfrm>
          <a:prstGeom prst="rect">
            <a:avLst/>
          </a:prstGeom>
          <a:noFill/>
        </p:spPr>
        <p:txBody>
          <a:bodyPr wrap="none" lIns="91440" tIns="45720" rIns="91440" bIns="45720">
            <a:spAutoFit/>
          </a:bodyPr>
          <a:lstStyle/>
          <a:p>
            <a:pPr algn="ctr"/>
            <a:r>
              <a:rPr lang="fa-IR" sz="5400" b="1" dirty="0" smtClean="0">
                <a:ln w="6600">
                  <a:solidFill>
                    <a:schemeClr val="accent2"/>
                  </a:solidFill>
                  <a:prstDash val="solid"/>
                </a:ln>
                <a:solidFill>
                  <a:srgbClr val="FFFFFF"/>
                </a:solidFill>
                <a:effectLst>
                  <a:outerShdw dist="38100" dir="2700000" algn="tl" rotWithShape="0">
                    <a:schemeClr val="accent2"/>
                  </a:outerShdw>
                </a:effectLst>
                <a:cs typeface="B Titr" panose="00000700000000000000" pitchFamily="2" charset="-78"/>
              </a:rPr>
              <a:t>اختلاف در مشهد</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cs typeface="B Titr" panose="00000700000000000000" pitchFamily="2" charset="-78"/>
            </a:endParaRPr>
          </a:p>
        </p:txBody>
      </p:sp>
      <p:sp>
        <p:nvSpPr>
          <p:cNvPr id="2" name="Rectangle 1"/>
          <p:cNvSpPr/>
          <p:nvPr/>
        </p:nvSpPr>
        <p:spPr>
          <a:xfrm>
            <a:off x="715878" y="1162438"/>
            <a:ext cx="11089106" cy="1015663"/>
          </a:xfrm>
          <a:prstGeom prst="rect">
            <a:avLst/>
          </a:prstGeom>
        </p:spPr>
        <p:txBody>
          <a:bodyPr wrap="square">
            <a:spAutoFit/>
          </a:bodyPr>
          <a:lstStyle/>
          <a:p>
            <a:pPr algn="justLow"/>
            <a:r>
              <a:rPr lang="fa-IR" sz="2000" b="1" dirty="0" smtClean="0"/>
              <a:t>پس از هماهنگی های اولیه و برگزاری جلسات مختلف و رای گیری بین طیف های مختلف اصولگرا  ، جبهه </a:t>
            </a:r>
            <a:r>
              <a:rPr lang="fa-IR" sz="2000" b="1" dirty="0"/>
              <a:t>پیروان خط امام و </a:t>
            </a:r>
            <a:r>
              <a:rPr lang="fa-IR" sz="2000" b="1" dirty="0" smtClean="0"/>
              <a:t>رهبری ، اصولگرایان </a:t>
            </a:r>
            <a:r>
              <a:rPr lang="fa-IR" sz="2000" b="1" dirty="0"/>
              <a:t>تحول </a:t>
            </a:r>
            <a:r>
              <a:rPr lang="fa-IR" sz="2000" b="1" dirty="0" smtClean="0"/>
              <a:t>خواه{جمعیت پیشرفت و عدالت ) و حزب عدالت و توسعه(روح الامینی ، محسن رضایی)اقدام به مخالفت با لیست رای آورده نموده و لیست دیگری ارائه کردند.</a:t>
            </a:r>
            <a:endParaRPr lang="fa-IR" sz="2000" b="1" dirty="0"/>
          </a:p>
        </p:txBody>
      </p:sp>
      <p:sp>
        <p:nvSpPr>
          <p:cNvPr id="8" name="Rectangle 7"/>
          <p:cNvSpPr/>
          <p:nvPr/>
        </p:nvSpPr>
        <p:spPr>
          <a:xfrm>
            <a:off x="962526" y="2176045"/>
            <a:ext cx="10595811" cy="2031325"/>
          </a:xfrm>
          <a:prstGeom prst="rect">
            <a:avLst/>
          </a:prstGeom>
        </p:spPr>
        <p:txBody>
          <a:bodyPr wrap="square">
            <a:spAutoFit/>
          </a:bodyPr>
          <a:lstStyle/>
          <a:p>
            <a:pPr algn="justLow"/>
            <a:r>
              <a:rPr lang="fa-IR" b="1" dirty="0"/>
              <a:t>اسدالله بادامچیان </a:t>
            </a:r>
            <a:r>
              <a:rPr lang="fa-IR" b="1" dirty="0" smtClean="0"/>
              <a:t>با </a:t>
            </a:r>
            <a:r>
              <a:rPr lang="fa-IR" b="1" dirty="0"/>
              <a:t>تاکید بر اینکه شورای ائتلاف سراسری اصولگرایان در استان خراسان رضوی در حوزه انتخابیه مشهد و همچنین قم لیستی را منتشر نکرده است، اظهار کرد: طبق نظری که در کارگروه شورای ائتلاف داشتیم برنامه ما این بود تا درباره مشهد اظهارنظر نکنیم.</a:t>
            </a:r>
          </a:p>
          <a:p>
            <a:pPr algn="justLow"/>
            <a:endParaRPr lang="fa-IR" b="1" dirty="0"/>
          </a:p>
          <a:p>
            <a:pPr algn="justLow"/>
            <a:r>
              <a:rPr lang="fa-IR" b="1" dirty="0" smtClean="0"/>
              <a:t>مبنای </a:t>
            </a:r>
            <a:r>
              <a:rPr lang="fa-IR" b="1" dirty="0"/>
              <a:t>ائتلاف بزرگ اصولگرایان این بود که هرجا اصولگرایان به تفاهم و وحدت رسیدند ما از آنان حمایت کنیم، هرجا به اختلاف نظر برخوردند این اختلاف را حل کنیم و اگر حل نشد موضوع را مسکوت بگذاریم. در حال حاضر نیز چون در مشهد دو فهرست وجود دارد و اختلاف همچنان پابرجاست شورای مرکزی ائتلاف اصولگرایان در این باره دخالتی نمی‌کند.</a:t>
            </a:r>
          </a:p>
        </p:txBody>
      </p:sp>
      <p:sp>
        <p:nvSpPr>
          <p:cNvPr id="10" name="Rectangle 9"/>
          <p:cNvSpPr/>
          <p:nvPr/>
        </p:nvSpPr>
        <p:spPr>
          <a:xfrm>
            <a:off x="715878" y="4157952"/>
            <a:ext cx="10818395" cy="369332"/>
          </a:xfrm>
          <a:prstGeom prst="rect">
            <a:avLst/>
          </a:prstGeom>
        </p:spPr>
        <p:txBody>
          <a:bodyPr wrap="square">
            <a:spAutoFit/>
          </a:bodyPr>
          <a:lstStyle/>
          <a:p>
            <a:r>
              <a:rPr lang="fa-IR" dirty="0" smtClean="0"/>
              <a:t>حداد </a:t>
            </a:r>
            <a:r>
              <a:rPr lang="fa-IR" dirty="0"/>
              <a:t>عادل سخنگوی ائتلاف اصولگرایان </a:t>
            </a:r>
            <a:r>
              <a:rPr lang="fa-IR" dirty="0" smtClean="0"/>
              <a:t>گفت : </a:t>
            </a:r>
            <a:r>
              <a:rPr lang="fa-IR" dirty="0"/>
              <a:t>فهرست ائتلاف اصولگرایان مشهد به تایید شورای مرکزی ائتلاف اصولگرایان رسیده است.</a:t>
            </a:r>
          </a:p>
        </p:txBody>
      </p:sp>
      <p:sp>
        <p:nvSpPr>
          <p:cNvPr id="11" name="Rectangle 10"/>
          <p:cNvSpPr/>
          <p:nvPr/>
        </p:nvSpPr>
        <p:spPr>
          <a:xfrm>
            <a:off x="962526" y="5016146"/>
            <a:ext cx="10571747" cy="923330"/>
          </a:xfrm>
          <a:prstGeom prst="rect">
            <a:avLst/>
          </a:prstGeom>
        </p:spPr>
        <p:txBody>
          <a:bodyPr wrap="square">
            <a:spAutoFit/>
          </a:bodyPr>
          <a:lstStyle/>
          <a:p>
            <a:pPr algn="just"/>
            <a:r>
              <a:rPr lang="fa-IR" dirty="0" smtClean="0"/>
              <a:t>زاکانی گفت: در </a:t>
            </a:r>
            <a:r>
              <a:rPr lang="fa-IR" dirty="0"/>
              <a:t>آخرین جلسه شورای مرکزی ائتلاف سراسری اصولگرایان لیستهای حوزه انتخابیه سراسر کشور طرح و بررسی شد و لیست مشهد به اتفاق آراء به تصویب رسید.</a:t>
            </a:r>
          </a:p>
          <a:p>
            <a:pPr algn="just"/>
            <a:r>
              <a:rPr lang="fa-IR" dirty="0"/>
              <a:t> </a:t>
            </a:r>
            <a:endParaRPr lang="fa-IR" dirty="0">
              <a:effectLst/>
            </a:endParaRPr>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207805833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8095" y="0"/>
            <a:ext cx="552390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60" y="0"/>
            <a:ext cx="5523905" cy="6858000"/>
          </a:xfrm>
          <a:prstGeom prst="rect">
            <a:avLst/>
          </a:prstGeom>
        </p:spPr>
      </p:pic>
    </p:spTree>
    <p:extLst>
      <p:ext uri="{BB962C8B-B14F-4D97-AF65-F5344CB8AC3E}">
        <p14:creationId xmlns:p14="http://schemas.microsoft.com/office/powerpoint/2010/main" val="13612901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3516" y="0"/>
            <a:ext cx="5501707" cy="683044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208" y="0"/>
            <a:ext cx="5523905" cy="6858000"/>
          </a:xfrm>
          <a:prstGeom prst="rect">
            <a:avLst/>
          </a:prstGeom>
        </p:spPr>
      </p:pic>
    </p:spTree>
    <p:extLst>
      <p:ext uri="{BB962C8B-B14F-4D97-AF65-F5344CB8AC3E}">
        <p14:creationId xmlns:p14="http://schemas.microsoft.com/office/powerpoint/2010/main" val="25203814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139" y="0"/>
            <a:ext cx="5523905"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449" y="166959"/>
            <a:ext cx="2619375" cy="1743075"/>
          </a:xfrm>
          <a:prstGeom prst="rect">
            <a:avLst/>
          </a:prstGeom>
        </p:spPr>
      </p:pic>
      <p:sp>
        <p:nvSpPr>
          <p:cNvPr id="4" name="Rectangle 3"/>
          <p:cNvSpPr/>
          <p:nvPr/>
        </p:nvSpPr>
        <p:spPr>
          <a:xfrm>
            <a:off x="3719380" y="2029488"/>
            <a:ext cx="1467068" cy="369332"/>
          </a:xfrm>
          <a:prstGeom prst="rect">
            <a:avLst/>
          </a:prstGeom>
        </p:spPr>
        <p:txBody>
          <a:bodyPr wrap="none">
            <a:spAutoFit/>
          </a:bodyPr>
          <a:lstStyle/>
          <a:p>
            <a:r>
              <a:rPr lang="fa-IR" dirty="0"/>
              <a:t>فرج الله شوشتری</a:t>
            </a:r>
          </a:p>
        </p:txBody>
      </p:sp>
      <p:pic>
        <p:nvPicPr>
          <p:cNvPr id="6" name="Picture 5">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17902322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63" y="0"/>
            <a:ext cx="5523905" cy="6858000"/>
          </a:xfrm>
          <a:prstGeom prst="rect">
            <a:avLst/>
          </a:prstGeom>
        </p:spPr>
      </p:pic>
      <p:pic>
        <p:nvPicPr>
          <p:cNvPr id="4" name="Picture 3"/>
          <p:cNvPicPr>
            <a:picLocks noChangeAspect="1"/>
          </p:cNvPicPr>
          <p:nvPr/>
        </p:nvPicPr>
        <p:blipFill>
          <a:blip r:embed="rId3"/>
          <a:stretch>
            <a:fillRect/>
          </a:stretch>
        </p:blipFill>
        <p:spPr>
          <a:xfrm>
            <a:off x="6261443" y="0"/>
            <a:ext cx="5523905" cy="6858000"/>
          </a:xfrm>
          <a:prstGeom prst="rect">
            <a:avLst/>
          </a:prstGeom>
        </p:spPr>
      </p:pic>
    </p:spTree>
    <p:extLst>
      <p:ext uri="{BB962C8B-B14F-4D97-AF65-F5344CB8AC3E}">
        <p14:creationId xmlns:p14="http://schemas.microsoft.com/office/powerpoint/2010/main" val="22854044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863" y="0"/>
            <a:ext cx="5523905" cy="6858000"/>
          </a:xfrm>
          <a:prstGeom prst="rect">
            <a:avLst/>
          </a:prstGeom>
        </p:spPr>
      </p:pic>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8133444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7721" y="0"/>
            <a:ext cx="5523905"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37" y="0"/>
            <a:ext cx="5523905" cy="6858000"/>
          </a:xfrm>
          <a:prstGeom prst="rect">
            <a:avLst/>
          </a:prstGeom>
        </p:spPr>
      </p:pic>
    </p:spTree>
    <p:extLst>
      <p:ext uri="{BB962C8B-B14F-4D97-AF65-F5344CB8AC3E}">
        <p14:creationId xmlns:p14="http://schemas.microsoft.com/office/powerpoint/2010/main" val="8610909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370" y="0"/>
            <a:ext cx="5523905" cy="6858000"/>
          </a:xfrm>
          <a:prstGeom prst="rect">
            <a:avLst/>
          </a:prstGeom>
        </p:spPr>
      </p:pic>
      <p:sp>
        <p:nvSpPr>
          <p:cNvPr id="4" name="Rectangle 3"/>
          <p:cNvSpPr/>
          <p:nvPr/>
        </p:nvSpPr>
        <p:spPr>
          <a:xfrm>
            <a:off x="5908275" y="4176168"/>
            <a:ext cx="6096000" cy="646331"/>
          </a:xfrm>
          <a:prstGeom prst="rect">
            <a:avLst/>
          </a:prstGeom>
        </p:spPr>
        <p:txBody>
          <a:bodyPr>
            <a:spAutoFit/>
          </a:bodyPr>
          <a:lstStyle/>
          <a:p>
            <a:pPr algn="justLow"/>
            <a:r>
              <a:rPr lang="fa-IR" dirty="0"/>
              <a:t>عضویت در </a:t>
            </a:r>
            <a:r>
              <a:rPr lang="fa-IR" dirty="0" smtClean="0"/>
              <a:t>کمیسیون:</a:t>
            </a:r>
            <a:endParaRPr lang="fa-IR" dirty="0"/>
          </a:p>
          <a:p>
            <a:pPr algn="justLow"/>
            <a:r>
              <a:rPr lang="fa-IR" dirty="0" smtClean="0"/>
              <a:t>سه دوره نمایندگی :عضو </a:t>
            </a:r>
            <a:r>
              <a:rPr lang="fa-IR" dirty="0"/>
              <a:t>کمیسیون امنیت ملی و سیاست </a:t>
            </a:r>
            <a:r>
              <a:rPr lang="fa-IR" dirty="0" smtClean="0"/>
              <a:t>خارجی</a:t>
            </a:r>
            <a:endParaRPr lang="fa-I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434" y="356643"/>
            <a:ext cx="5819775" cy="3819525"/>
          </a:xfrm>
          <a:prstGeom prst="rect">
            <a:avLst/>
          </a:prstGeom>
        </p:spPr>
      </p:pic>
    </p:spTree>
    <p:extLst>
      <p:ext uri="{BB962C8B-B14F-4D97-AF65-F5344CB8AC3E}">
        <p14:creationId xmlns:p14="http://schemas.microsoft.com/office/powerpoint/2010/main" val="32585956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180" y="0"/>
            <a:ext cx="5523905" cy="6858000"/>
          </a:xfrm>
          <a:prstGeom prst="rect">
            <a:avLst/>
          </a:prstGeom>
        </p:spPr>
      </p:pic>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81139124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23466" y="198378"/>
            <a:ext cx="3167855" cy="923330"/>
          </a:xfrm>
          <a:prstGeom prst="rect">
            <a:avLst/>
          </a:prstGeom>
          <a:noFill/>
        </p:spPr>
        <p:txBody>
          <a:bodyPr wrap="none" lIns="91440" tIns="45720" rIns="91440" bIns="45720">
            <a:spAutoFit/>
          </a:bodyPr>
          <a:lstStyle/>
          <a:p>
            <a:pPr algn="ctr"/>
            <a:r>
              <a:rPr lang="fa-IR" sz="5400" b="1" dirty="0" smtClean="0">
                <a:ln w="6600">
                  <a:solidFill>
                    <a:schemeClr val="accent2"/>
                  </a:solidFill>
                  <a:prstDash val="solid"/>
                </a:ln>
                <a:solidFill>
                  <a:srgbClr val="FFFFFF"/>
                </a:solidFill>
                <a:effectLst>
                  <a:outerShdw dist="38100" dir="2700000" algn="tl" rotWithShape="0">
                    <a:schemeClr val="accent2"/>
                  </a:outerShdw>
                </a:effectLst>
              </a:rPr>
              <a:t>اختلاف در قم</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p:cNvSpPr/>
          <p:nvPr/>
        </p:nvSpPr>
        <p:spPr>
          <a:xfrm>
            <a:off x="373487" y="1643979"/>
            <a:ext cx="11376165" cy="646331"/>
          </a:xfrm>
          <a:prstGeom prst="rect">
            <a:avLst/>
          </a:prstGeom>
        </p:spPr>
        <p:txBody>
          <a:bodyPr wrap="square">
            <a:spAutoFit/>
          </a:bodyPr>
          <a:lstStyle/>
          <a:p>
            <a:r>
              <a:rPr lang="fa-IR" dirty="0"/>
              <a:t>شورای هماهنگی اصولگرایان قم </a:t>
            </a:r>
            <a:r>
              <a:rPr lang="fa-IR" dirty="0" smtClean="0"/>
              <a:t>برای </a:t>
            </a:r>
            <a:r>
              <a:rPr lang="fa-IR" dirty="0"/>
              <a:t>مجلس شورای اسلامی، حجت‌الاسلام آشتیانی، احمد امیرآبادی و </a:t>
            </a:r>
            <a:r>
              <a:rPr lang="fa-IR" dirty="0">
                <a:solidFill>
                  <a:srgbClr val="FF0000"/>
                </a:solidFill>
              </a:rPr>
              <a:t>حجت‌الاسلام مجتبی ذوالنور </a:t>
            </a:r>
            <a:r>
              <a:rPr lang="fa-IR" dirty="0"/>
              <a:t>را به عنوان 3 گزینه مورد حمایت اصولگرایان انتخابات معرفی کردند.</a:t>
            </a:r>
          </a:p>
        </p:txBody>
      </p:sp>
      <p:sp>
        <p:nvSpPr>
          <p:cNvPr id="6" name="Rectangle 5"/>
          <p:cNvSpPr/>
          <p:nvPr/>
        </p:nvSpPr>
        <p:spPr>
          <a:xfrm>
            <a:off x="824248" y="2967335"/>
            <a:ext cx="10925404" cy="646331"/>
          </a:xfrm>
          <a:prstGeom prst="rect">
            <a:avLst/>
          </a:prstGeom>
        </p:spPr>
        <p:txBody>
          <a:bodyPr wrap="square">
            <a:spAutoFit/>
          </a:bodyPr>
          <a:lstStyle/>
          <a:p>
            <a:r>
              <a:rPr lang="fa-IR" dirty="0"/>
              <a:t>جامعه مدرسین حوزه علمیه قم با صدور اطلاعیه‌ای رسمی </a:t>
            </a:r>
            <a:r>
              <a:rPr lang="fa-IR" dirty="0">
                <a:solidFill>
                  <a:srgbClr val="FF0000"/>
                </a:solidFill>
              </a:rPr>
              <a:t>علی لاریجانی</a:t>
            </a:r>
            <a:r>
              <a:rPr lang="fa-IR" dirty="0"/>
              <a:t>، حجت‌الاسلام آشتیانی و حجت‌الاسلام بنایی را کاندیدای مورد حمایت در انتخابات مجلس شورای اسلامی در حوزه انتخابیه قم معرفی کرد.</a:t>
            </a:r>
          </a:p>
        </p:txBody>
      </p:sp>
      <p:sp>
        <p:nvSpPr>
          <p:cNvPr id="7" name="Rectangle 6"/>
          <p:cNvSpPr/>
          <p:nvPr/>
        </p:nvSpPr>
        <p:spPr>
          <a:xfrm>
            <a:off x="824248" y="4290691"/>
            <a:ext cx="10757979" cy="1785104"/>
          </a:xfrm>
          <a:prstGeom prst="rect">
            <a:avLst/>
          </a:prstGeom>
        </p:spPr>
        <p:txBody>
          <a:bodyPr wrap="square">
            <a:spAutoFit/>
          </a:bodyPr>
          <a:lstStyle/>
          <a:p>
            <a:pPr algn="just"/>
            <a:r>
              <a:rPr lang="fa-IR" dirty="0"/>
              <a:t>آیت الله موحدی کرمانی </a:t>
            </a:r>
            <a:r>
              <a:rPr lang="fa-IR" dirty="0" smtClean="0"/>
              <a:t>با </a:t>
            </a:r>
            <a:r>
              <a:rPr lang="fa-IR" dirty="0"/>
              <a:t>اشاره به ضرورت حمایت از لیست جامعه مدرسین، گفت: شما می دانید که امام در خصوص جامعه مدرسین حوزه علمیه قم فرمودند که این جامعه در انتخابات مجلس دخالتی نکند اما در قم نظر بدهد و دخالت بکند؛ برای مجلس نظر بدهد. </a:t>
            </a:r>
          </a:p>
          <a:p>
            <a:pPr algn="just"/>
            <a:r>
              <a:rPr lang="fa-IR" dirty="0" smtClean="0"/>
              <a:t>جامعه </a:t>
            </a:r>
            <a:r>
              <a:rPr lang="fa-IR" dirty="0"/>
              <a:t>مدرسین نشسته اند و لیستی داده اند که سخن امام عملی شود؛ </a:t>
            </a:r>
            <a:r>
              <a:rPr lang="fa-IR" sz="2800" b="1" dirty="0"/>
              <a:t>من صریح عرض می کنم هر لیستی که در برابر این لیست قرار بگیرد از نظر ما مورد تأیید نیست</a:t>
            </a:r>
            <a:r>
              <a:rPr lang="fa-IR" dirty="0"/>
              <a:t> و باید همگی حرمت نظر امام را حفظ کنند و لیست های مقابل لیست مدرسین را دیگر ما نداشته باشیم. </a:t>
            </a:r>
          </a:p>
        </p:txBody>
      </p:sp>
      <p:sp>
        <p:nvSpPr>
          <p:cNvPr id="2" name="TextBox 1"/>
          <p:cNvSpPr txBox="1"/>
          <p:nvPr/>
        </p:nvSpPr>
        <p:spPr>
          <a:xfrm>
            <a:off x="6039853" y="481263"/>
            <a:ext cx="1985210" cy="369332"/>
          </a:xfrm>
          <a:prstGeom prst="rect">
            <a:avLst/>
          </a:prstGeom>
          <a:noFill/>
        </p:spPr>
        <p:txBody>
          <a:bodyPr wrap="square" rtlCol="1">
            <a:spAutoFit/>
          </a:bodyPr>
          <a:lstStyle/>
          <a:p>
            <a:r>
              <a:rPr lang="fa-IR" dirty="0" smtClean="0"/>
              <a:t>در انتخابات سال 94</a:t>
            </a:r>
            <a:endParaRPr lang="fa-IR" dirty="0"/>
          </a:p>
        </p:txBody>
      </p:sp>
      <p:pic>
        <p:nvPicPr>
          <p:cNvPr id="8" name="Picture 7">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395873210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9232" y="479152"/>
            <a:ext cx="11381873" cy="5847755"/>
          </a:xfrm>
          <a:prstGeom prst="rect">
            <a:avLst/>
          </a:prstGeom>
        </p:spPr>
        <p:txBody>
          <a:bodyPr wrap="square">
            <a:spAutoFit/>
          </a:bodyPr>
          <a:lstStyle/>
          <a:p>
            <a:pPr algn="justLow"/>
            <a:r>
              <a:rPr lang="fa-IR" b="1" dirty="0"/>
              <a:t>در بین چهره های حاضر در لیست اصولگرایان که تلفیقی از چهره های با تجربه، جوانان، زنان است، هم اصولگرایان سنتی، هم جبهه پایداری، هم جریان تحولخواه، هم جبهه ایستادگی و هم وزیران دولت احمدی نژاد نمایندگان مختص به خود را دارند و اگر مشکلی پیش نیاید و از بین گروه های یاد شده، جریانی تمایل به وحدت شکنی پیدا نکند، به نظر آنها مشکلی برای رسیدن به لیست واحد نخواهند داشت.</a:t>
            </a:r>
            <a:endParaRPr lang="fa-IR" sz="4000" b="1" dirty="0"/>
          </a:p>
          <a:p>
            <a:pPr algn="justLow"/>
            <a:r>
              <a:rPr lang="fa-IR" sz="4000" b="1" dirty="0"/>
              <a:t>پیش از این «محسن پیرهادی» سخنگوی شورای ائتلاف نیروهای انقلاب (شانا) گفته بود: مجمع عمومی ۸ هزار نفری شانا که در آن نمایندگانی از منتخبان و معتمدین محلات، احزاب و اقشار مختلف حضور دارند با سامانه الکترونیکی به ۱۵۹ نفر نهایی رأی داده و درنهایت ۹۰ نفر معرفی می کنند تا درنهایت در ستاد انتخابات که از اعضاء شورای ائتلاف و نمایندگان منتخب مجمع عمومی به همراه نمایندگان چهره‌های تأثیرگذار اجتماعی و سیاسی شکل‌گرفته لیست ۳۰ نفره تعیین واعلام شود</a:t>
            </a:r>
            <a:r>
              <a:rPr lang="fa-IR" sz="4000" b="1" dirty="0" smtClean="0"/>
              <a:t>.</a:t>
            </a:r>
            <a:endParaRPr lang="fa-IR" sz="4000" b="1" dirty="0"/>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4094030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 y="0"/>
            <a:ext cx="12208218" cy="6848047"/>
          </a:xfrm>
          <a:prstGeom prst="rect">
            <a:avLst/>
          </a:prstGeom>
        </p:spPr>
      </p:pic>
      <p:sp>
        <p:nvSpPr>
          <p:cNvPr id="5" name="Rectangle 4"/>
          <p:cNvSpPr/>
          <p:nvPr/>
        </p:nvSpPr>
        <p:spPr>
          <a:xfrm>
            <a:off x="5748536" y="2085235"/>
            <a:ext cx="1255472" cy="369332"/>
          </a:xfrm>
          <a:prstGeom prst="rect">
            <a:avLst/>
          </a:prstGeom>
        </p:spPr>
        <p:txBody>
          <a:bodyPr wrap="none">
            <a:spAutoFit/>
          </a:bodyPr>
          <a:lstStyle/>
          <a:p>
            <a:r>
              <a:rPr lang="fa-IR" dirty="0" smtClean="0">
                <a:solidFill>
                  <a:srgbClr val="000000"/>
                </a:solidFill>
                <a:latin typeface="Arial" panose="020B0604020202020204" pitchFamily="34" charset="0"/>
                <a:ea typeface="Courier New" panose="02070309020205020404" pitchFamily="49" charset="0"/>
                <a:cs typeface="B Lotus" panose="00000400000000000000" pitchFamily="2" charset="-78"/>
              </a:rPr>
              <a:t>شیران </a:t>
            </a:r>
            <a:r>
              <a:rPr lang="fa-IR" dirty="0">
                <a:solidFill>
                  <a:srgbClr val="000000"/>
                </a:solidFill>
                <a:latin typeface="Arial" panose="020B0604020202020204" pitchFamily="34" charset="0"/>
                <a:ea typeface="Courier New" panose="02070309020205020404" pitchFamily="49" charset="0"/>
                <a:cs typeface="B Lotus" panose="00000400000000000000" pitchFamily="2" charset="-78"/>
              </a:rPr>
              <a:t>خراسانی</a:t>
            </a:r>
            <a:endParaRPr lang="fa-IR" dirty="0"/>
          </a:p>
        </p:txBody>
      </p:sp>
      <p:sp>
        <p:nvSpPr>
          <p:cNvPr id="6" name="Rectangle 5"/>
          <p:cNvSpPr/>
          <p:nvPr/>
        </p:nvSpPr>
        <p:spPr>
          <a:xfrm>
            <a:off x="7370035" y="1900569"/>
            <a:ext cx="748923" cy="369332"/>
          </a:xfrm>
          <a:prstGeom prst="rect">
            <a:avLst/>
          </a:prstGeom>
        </p:spPr>
        <p:txBody>
          <a:bodyPr wrap="none">
            <a:spAutoFit/>
          </a:bodyPr>
          <a:lstStyle/>
          <a:p>
            <a:r>
              <a:rPr lang="fa-IR" dirty="0">
                <a:solidFill>
                  <a:srgbClr val="000000"/>
                </a:solidFill>
                <a:latin typeface="Arial" panose="020B0604020202020204" pitchFamily="34" charset="0"/>
                <a:ea typeface="Courier New" panose="02070309020205020404" pitchFamily="49" charset="0"/>
                <a:cs typeface="B Lotus" panose="00000400000000000000" pitchFamily="2" charset="-78"/>
              </a:rPr>
              <a:t> بحرینی</a:t>
            </a:r>
            <a:endParaRPr lang="fa-IR" dirty="0"/>
          </a:p>
        </p:txBody>
      </p:sp>
      <p:sp>
        <p:nvSpPr>
          <p:cNvPr id="7" name="Rectangle 6"/>
          <p:cNvSpPr/>
          <p:nvPr/>
        </p:nvSpPr>
        <p:spPr>
          <a:xfrm>
            <a:off x="2218595" y="2085235"/>
            <a:ext cx="800219" cy="369332"/>
          </a:xfrm>
          <a:prstGeom prst="rect">
            <a:avLst/>
          </a:prstGeom>
        </p:spPr>
        <p:txBody>
          <a:bodyPr wrap="none">
            <a:spAutoFit/>
          </a:bodyPr>
          <a:lstStyle/>
          <a:p>
            <a:r>
              <a:rPr lang="fa-IR" dirty="0">
                <a:solidFill>
                  <a:srgbClr val="000000"/>
                </a:solidFill>
                <a:latin typeface="Arial" panose="020B0604020202020204" pitchFamily="34" charset="0"/>
                <a:ea typeface="Courier New" panose="02070309020205020404" pitchFamily="49" charset="0"/>
                <a:cs typeface="B Lotus" panose="00000400000000000000" pitchFamily="2" charset="-78"/>
              </a:rPr>
              <a:t>مرتضوی</a:t>
            </a:r>
            <a:endParaRPr lang="fa-IR" dirty="0"/>
          </a:p>
        </p:txBody>
      </p:sp>
      <p:sp>
        <p:nvSpPr>
          <p:cNvPr id="8" name="Rectangle 7"/>
          <p:cNvSpPr/>
          <p:nvPr/>
        </p:nvSpPr>
        <p:spPr>
          <a:xfrm>
            <a:off x="8482999" y="1900569"/>
            <a:ext cx="1132040" cy="369332"/>
          </a:xfrm>
          <a:prstGeom prst="rect">
            <a:avLst/>
          </a:prstGeom>
        </p:spPr>
        <p:txBody>
          <a:bodyPr wrap="none">
            <a:spAutoFit/>
          </a:bodyPr>
          <a:lstStyle/>
          <a:p>
            <a:r>
              <a:rPr lang="fa-IR" dirty="0">
                <a:solidFill>
                  <a:srgbClr val="000000"/>
                </a:solidFill>
                <a:latin typeface="Arial" panose="020B0604020202020204" pitchFamily="34" charset="0"/>
                <a:ea typeface="Courier New" panose="02070309020205020404" pitchFamily="49" charset="0"/>
                <a:cs typeface="B Lotus" panose="00000400000000000000" pitchFamily="2" charset="-78"/>
              </a:rPr>
              <a:t>سرافراز یزدی</a:t>
            </a:r>
            <a:endParaRPr lang="fa-IR" dirty="0"/>
          </a:p>
        </p:txBody>
      </p:sp>
    </p:spTree>
    <p:extLst>
      <p:ext uri="{BB962C8B-B14F-4D97-AF65-F5344CB8AC3E}">
        <p14:creationId xmlns:p14="http://schemas.microsoft.com/office/powerpoint/2010/main" val="38282976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05702" y="3235175"/>
            <a:ext cx="2197654" cy="1692771"/>
          </a:xfrm>
          <a:prstGeom prst="rect">
            <a:avLst/>
          </a:prstGeom>
        </p:spPr>
        <p:txBody>
          <a:bodyPr wrap="square">
            <a:spAutoFit/>
          </a:bodyPr>
          <a:lstStyle/>
          <a:p>
            <a:r>
              <a:rPr lang="fa-IR" sz="1600" b="1" dirty="0" smtClean="0"/>
              <a:t>مجتبی رضاخواه</a:t>
            </a:r>
          </a:p>
          <a:p>
            <a:r>
              <a:rPr lang="fa-IR" sz="1600" b="1" dirty="0" smtClean="0"/>
              <a:t>جلیل بشارتی</a:t>
            </a:r>
            <a:endParaRPr lang="fa-IR" sz="1000" dirty="0" smtClean="0"/>
          </a:p>
          <a:p>
            <a:r>
              <a:rPr lang="fa-IR" dirty="0" smtClean="0"/>
              <a:t>مجتبی </a:t>
            </a:r>
            <a:r>
              <a:rPr lang="fa-IR" dirty="0"/>
              <a:t>رحمان </a:t>
            </a:r>
            <a:r>
              <a:rPr lang="fa-IR" dirty="0" smtClean="0"/>
              <a:t>دوست</a:t>
            </a:r>
          </a:p>
          <a:p>
            <a:r>
              <a:rPr lang="fa-IR" dirty="0" smtClean="0"/>
              <a:t>سید </a:t>
            </a:r>
            <a:r>
              <a:rPr lang="fa-IR" dirty="0"/>
              <a:t>شمس‌الدین </a:t>
            </a:r>
            <a:r>
              <a:rPr lang="fa-IR" dirty="0" smtClean="0"/>
              <a:t>حسینی</a:t>
            </a:r>
          </a:p>
          <a:p>
            <a:r>
              <a:rPr lang="fa-IR" dirty="0" smtClean="0"/>
              <a:t>علی احمدی</a:t>
            </a:r>
          </a:p>
          <a:p>
            <a:r>
              <a:rPr lang="fa-IR" dirty="0" smtClean="0"/>
              <a:t>محمدحسن </a:t>
            </a:r>
            <a:r>
              <a:rPr lang="fa-IR" dirty="0"/>
              <a:t>قدیری </a:t>
            </a:r>
            <a:r>
              <a:rPr lang="fa-IR" dirty="0" smtClean="0"/>
              <a:t>ابیانه</a:t>
            </a:r>
            <a:endParaRPr lang="fa-IR" dirty="0"/>
          </a:p>
        </p:txBody>
      </p:sp>
      <p:sp>
        <p:nvSpPr>
          <p:cNvPr id="3" name="Rectangle 2"/>
          <p:cNvSpPr/>
          <p:nvPr/>
        </p:nvSpPr>
        <p:spPr>
          <a:xfrm>
            <a:off x="8859710" y="95854"/>
            <a:ext cx="3043646" cy="3139321"/>
          </a:xfrm>
          <a:prstGeom prst="rect">
            <a:avLst/>
          </a:prstGeom>
        </p:spPr>
        <p:txBody>
          <a:bodyPr wrap="square">
            <a:spAutoFit/>
          </a:bodyPr>
          <a:lstStyle/>
          <a:p>
            <a:r>
              <a:rPr lang="fa-IR" dirty="0"/>
              <a:t>محمدباقر قالیباف</a:t>
            </a:r>
          </a:p>
          <a:p>
            <a:r>
              <a:rPr lang="fa-IR" dirty="0"/>
              <a:t>سیدمصطفی آقامیرسلیم</a:t>
            </a:r>
          </a:p>
          <a:p>
            <a:r>
              <a:rPr lang="fa-IR" dirty="0"/>
              <a:t>عبدالحسین روح‌الامینی نجف آبادی</a:t>
            </a:r>
          </a:p>
          <a:p>
            <a:r>
              <a:rPr lang="fa-IR" dirty="0"/>
              <a:t>الیاس نادران</a:t>
            </a:r>
          </a:p>
          <a:p>
            <a:r>
              <a:rPr lang="fa-IR" b="1" dirty="0"/>
              <a:t>حسین مظفر</a:t>
            </a:r>
          </a:p>
          <a:p>
            <a:r>
              <a:rPr lang="fa-IR" b="1" dirty="0"/>
              <a:t>رضا تقی پورانوری</a:t>
            </a:r>
          </a:p>
          <a:p>
            <a:r>
              <a:rPr lang="fa-IR" b="1" dirty="0"/>
              <a:t>سیدمحمد حسینی</a:t>
            </a:r>
          </a:p>
          <a:p>
            <a:r>
              <a:rPr lang="fa-IR" b="1" dirty="0"/>
              <a:t>اقبال شاکری</a:t>
            </a:r>
          </a:p>
          <a:p>
            <a:r>
              <a:rPr lang="fa-IR" b="1" dirty="0"/>
              <a:t>عزت الله اکبری تالار پشتی</a:t>
            </a:r>
          </a:p>
          <a:p>
            <a:r>
              <a:rPr lang="fa-IR" b="1" dirty="0"/>
              <a:t>سید مهدی هاشمی</a:t>
            </a:r>
          </a:p>
          <a:p>
            <a:r>
              <a:rPr lang="fa-IR" b="1" dirty="0"/>
              <a:t> محمدحسین رجبی</a:t>
            </a:r>
            <a:endParaRPr lang="fa-IR" dirty="0"/>
          </a:p>
        </p:txBody>
      </p:sp>
      <p:sp>
        <p:nvSpPr>
          <p:cNvPr id="4" name="Rectangle 3"/>
          <p:cNvSpPr/>
          <p:nvPr/>
        </p:nvSpPr>
        <p:spPr>
          <a:xfrm>
            <a:off x="4839786" y="0"/>
            <a:ext cx="2207623" cy="4801314"/>
          </a:xfrm>
          <a:prstGeom prst="rect">
            <a:avLst/>
          </a:prstGeom>
        </p:spPr>
        <p:txBody>
          <a:bodyPr wrap="square">
            <a:spAutoFit/>
          </a:bodyPr>
          <a:lstStyle/>
          <a:p>
            <a:r>
              <a:rPr lang="fa-IR" dirty="0" smtClean="0"/>
              <a:t>سیدمحسن دهنوی</a:t>
            </a:r>
          </a:p>
          <a:p>
            <a:r>
              <a:rPr lang="fa-IR" dirty="0" smtClean="0"/>
              <a:t>میثم نعمتی</a:t>
            </a:r>
          </a:p>
          <a:p>
            <a:r>
              <a:rPr lang="fa-IR" dirty="0" smtClean="0"/>
              <a:t>سیدعلی قریشی</a:t>
            </a:r>
          </a:p>
          <a:p>
            <a:r>
              <a:rPr lang="fa-IR" dirty="0" smtClean="0"/>
              <a:t>علی جعفری</a:t>
            </a:r>
          </a:p>
          <a:p>
            <a:r>
              <a:rPr lang="fa-IR" dirty="0" smtClean="0"/>
              <a:t>احمد نادری</a:t>
            </a:r>
          </a:p>
          <a:p>
            <a:r>
              <a:rPr lang="fa-IR" dirty="0" smtClean="0"/>
              <a:t>ابوالفضل عموئی</a:t>
            </a:r>
          </a:p>
          <a:p>
            <a:r>
              <a:rPr lang="fa-IR" dirty="0" smtClean="0"/>
              <a:t>صالح اسکندری</a:t>
            </a:r>
          </a:p>
          <a:p>
            <a:r>
              <a:rPr lang="fa-IR" dirty="0" smtClean="0"/>
              <a:t>جواد </a:t>
            </a:r>
            <a:r>
              <a:rPr lang="fa-IR" dirty="0"/>
              <a:t>نیکی </a:t>
            </a:r>
            <a:r>
              <a:rPr lang="fa-IR" dirty="0" smtClean="0"/>
              <a:t>ملکی</a:t>
            </a:r>
          </a:p>
          <a:p>
            <a:r>
              <a:rPr lang="fa-IR" dirty="0" smtClean="0"/>
              <a:t>محسن </a:t>
            </a:r>
            <a:r>
              <a:rPr lang="fa-IR" dirty="0"/>
              <a:t>مهدیان </a:t>
            </a:r>
            <a:r>
              <a:rPr lang="fa-IR" dirty="0" smtClean="0"/>
              <a:t>چاوگانی</a:t>
            </a:r>
          </a:p>
          <a:p>
            <a:r>
              <a:rPr lang="fa-IR" dirty="0" smtClean="0"/>
              <a:t>محمدصادق کوشکی</a:t>
            </a:r>
          </a:p>
          <a:p>
            <a:r>
              <a:rPr lang="fa-IR" dirty="0" smtClean="0"/>
              <a:t>اسدالله </a:t>
            </a:r>
            <a:r>
              <a:rPr lang="fa-IR" dirty="0"/>
              <a:t>آب </a:t>
            </a:r>
            <a:r>
              <a:rPr lang="fa-IR" dirty="0" smtClean="0"/>
              <a:t>نیکی</a:t>
            </a:r>
          </a:p>
          <a:p>
            <a:r>
              <a:rPr lang="fa-IR" dirty="0" smtClean="0"/>
              <a:t>سید </a:t>
            </a:r>
            <a:r>
              <a:rPr lang="fa-IR" dirty="0"/>
              <a:t>مهدی </a:t>
            </a:r>
            <a:r>
              <a:rPr lang="fa-IR" dirty="0" smtClean="0"/>
              <a:t>جولائی</a:t>
            </a:r>
          </a:p>
          <a:p>
            <a:r>
              <a:rPr lang="fa-IR" dirty="0" smtClean="0"/>
              <a:t>سید </a:t>
            </a:r>
            <a:r>
              <a:rPr lang="fa-IR" dirty="0"/>
              <a:t>محمدهادی سبحانیان </a:t>
            </a:r>
            <a:endParaRPr lang="fa-IR" dirty="0" smtClean="0"/>
          </a:p>
          <a:p>
            <a:r>
              <a:rPr lang="fa-IR" dirty="0" smtClean="0"/>
              <a:t>مصطفی زمانیان</a:t>
            </a:r>
          </a:p>
          <a:p>
            <a:r>
              <a:rPr lang="fa-IR" dirty="0" smtClean="0"/>
              <a:t>مهدی </a:t>
            </a:r>
            <a:r>
              <a:rPr lang="fa-IR" dirty="0"/>
              <a:t>اسلام </a:t>
            </a:r>
            <a:r>
              <a:rPr lang="fa-IR" dirty="0" smtClean="0"/>
              <a:t>پناه</a:t>
            </a:r>
          </a:p>
          <a:p>
            <a:r>
              <a:rPr lang="fa-IR" dirty="0" smtClean="0"/>
              <a:t>سیداحسان </a:t>
            </a:r>
            <a:r>
              <a:rPr lang="fa-IR" dirty="0"/>
              <a:t>خاندوزی </a:t>
            </a:r>
            <a:endParaRPr lang="fa-IR" dirty="0" smtClean="0"/>
          </a:p>
          <a:p>
            <a:r>
              <a:rPr lang="fa-IR" dirty="0" smtClean="0"/>
              <a:t>سید </a:t>
            </a:r>
            <a:r>
              <a:rPr lang="fa-IR" dirty="0"/>
              <a:t>میعاد </a:t>
            </a:r>
            <a:r>
              <a:rPr lang="fa-IR" dirty="0" smtClean="0"/>
              <a:t>صالحی</a:t>
            </a:r>
            <a:endParaRPr lang="fa-IR" dirty="0"/>
          </a:p>
        </p:txBody>
      </p:sp>
      <p:sp>
        <p:nvSpPr>
          <p:cNvPr id="5" name="Rectangle 4"/>
          <p:cNvSpPr/>
          <p:nvPr/>
        </p:nvSpPr>
        <p:spPr>
          <a:xfrm>
            <a:off x="6844937" y="465185"/>
            <a:ext cx="2274484" cy="1200329"/>
          </a:xfrm>
          <a:prstGeom prst="rect">
            <a:avLst/>
          </a:prstGeom>
        </p:spPr>
        <p:txBody>
          <a:bodyPr wrap="square">
            <a:spAutoFit/>
          </a:bodyPr>
          <a:lstStyle/>
          <a:p>
            <a:r>
              <a:rPr lang="fa-IR" dirty="0" smtClean="0"/>
              <a:t>غلامرضا </a:t>
            </a:r>
            <a:r>
              <a:rPr lang="fa-IR" dirty="0"/>
              <a:t>خواجه سروی</a:t>
            </a:r>
          </a:p>
          <a:p>
            <a:r>
              <a:rPr lang="fa-IR" dirty="0"/>
              <a:t>مقداد همتی</a:t>
            </a:r>
          </a:p>
          <a:p>
            <a:r>
              <a:rPr lang="fa-IR" dirty="0"/>
              <a:t>سیدیعقوب زراعت کیش</a:t>
            </a:r>
          </a:p>
          <a:p>
            <a:r>
              <a:rPr lang="fa-IR" dirty="0"/>
              <a:t>محسن جلواتی</a:t>
            </a:r>
          </a:p>
        </p:txBody>
      </p:sp>
      <p:sp>
        <p:nvSpPr>
          <p:cNvPr id="6" name="Rectangle 5"/>
          <p:cNvSpPr/>
          <p:nvPr/>
        </p:nvSpPr>
        <p:spPr>
          <a:xfrm>
            <a:off x="9826361" y="4927946"/>
            <a:ext cx="2076995" cy="1477328"/>
          </a:xfrm>
          <a:prstGeom prst="rect">
            <a:avLst/>
          </a:prstGeom>
        </p:spPr>
        <p:txBody>
          <a:bodyPr wrap="square">
            <a:spAutoFit/>
          </a:bodyPr>
          <a:lstStyle/>
          <a:p>
            <a:r>
              <a:rPr lang="fa-IR" dirty="0"/>
              <a:t>شاهین محمدصادقی</a:t>
            </a:r>
          </a:p>
          <a:p>
            <a:r>
              <a:rPr lang="fa-IR" dirty="0"/>
              <a:t>کیومرث هاشمی</a:t>
            </a:r>
          </a:p>
          <a:p>
            <a:r>
              <a:rPr lang="fa-IR" dirty="0"/>
              <a:t>علیرضا عباسی</a:t>
            </a:r>
          </a:p>
          <a:p>
            <a:r>
              <a:rPr lang="fa-IR" dirty="0"/>
              <a:t>مسعود زریباقان</a:t>
            </a:r>
          </a:p>
          <a:p>
            <a:r>
              <a:rPr lang="fa-IR" dirty="0"/>
              <a:t>بیژن نوباوه وطن</a:t>
            </a:r>
          </a:p>
        </p:txBody>
      </p:sp>
      <p:sp>
        <p:nvSpPr>
          <p:cNvPr id="7" name="Rectangle 6"/>
          <p:cNvSpPr/>
          <p:nvPr/>
        </p:nvSpPr>
        <p:spPr>
          <a:xfrm>
            <a:off x="10782536" y="6374496"/>
            <a:ext cx="1120820" cy="369332"/>
          </a:xfrm>
          <a:prstGeom prst="rect">
            <a:avLst/>
          </a:prstGeom>
        </p:spPr>
        <p:txBody>
          <a:bodyPr wrap="none">
            <a:spAutoFit/>
          </a:bodyPr>
          <a:lstStyle/>
          <a:p>
            <a:r>
              <a:rPr lang="fa-IR" dirty="0"/>
              <a:t>محمد </a:t>
            </a:r>
            <a:r>
              <a:rPr lang="fa-IR" dirty="0" smtClean="0"/>
              <a:t>عباسی</a:t>
            </a:r>
            <a:endParaRPr lang="fa-IR" dirty="0"/>
          </a:p>
        </p:txBody>
      </p:sp>
      <p:sp>
        <p:nvSpPr>
          <p:cNvPr id="8" name="Rectangle 7"/>
          <p:cNvSpPr/>
          <p:nvPr/>
        </p:nvSpPr>
        <p:spPr>
          <a:xfrm>
            <a:off x="7708632" y="95854"/>
            <a:ext cx="1335622" cy="369332"/>
          </a:xfrm>
          <a:prstGeom prst="rect">
            <a:avLst/>
          </a:prstGeom>
        </p:spPr>
        <p:txBody>
          <a:bodyPr wrap="none">
            <a:spAutoFit/>
          </a:bodyPr>
          <a:lstStyle/>
          <a:p>
            <a:r>
              <a:rPr lang="fa-IR" dirty="0"/>
              <a:t>ضرغام صادقی</a:t>
            </a:r>
          </a:p>
        </p:txBody>
      </p:sp>
      <p:sp>
        <p:nvSpPr>
          <p:cNvPr id="9" name="Rectangle 8"/>
          <p:cNvSpPr/>
          <p:nvPr/>
        </p:nvSpPr>
        <p:spPr>
          <a:xfrm>
            <a:off x="6652086" y="1720840"/>
            <a:ext cx="2465787" cy="3416320"/>
          </a:xfrm>
          <a:prstGeom prst="rect">
            <a:avLst/>
          </a:prstGeom>
        </p:spPr>
        <p:txBody>
          <a:bodyPr wrap="square">
            <a:spAutoFit/>
          </a:bodyPr>
          <a:lstStyle/>
          <a:p>
            <a:r>
              <a:rPr lang="fa-IR" b="1" dirty="0"/>
              <a:t>جوانان</a:t>
            </a:r>
            <a:endParaRPr lang="fa-IR" dirty="0"/>
          </a:p>
          <a:p>
            <a:r>
              <a:rPr lang="fa-IR" dirty="0"/>
              <a:t>محسن پیرهادی</a:t>
            </a:r>
          </a:p>
          <a:p>
            <a:r>
              <a:rPr lang="fa-IR" dirty="0"/>
              <a:t>وحید یامین پور</a:t>
            </a:r>
          </a:p>
          <a:p>
            <a:r>
              <a:rPr lang="fa-IR" dirty="0"/>
              <a:t>سید نظام‌الدین موسوی</a:t>
            </a:r>
          </a:p>
          <a:p>
            <a:r>
              <a:rPr lang="fa-IR" dirty="0"/>
              <a:t>محمدنبی آقاتقی</a:t>
            </a:r>
          </a:p>
          <a:p>
            <a:r>
              <a:rPr lang="fa-IR" dirty="0"/>
              <a:t>امیر ابراهیم رسولی</a:t>
            </a:r>
          </a:p>
          <a:p>
            <a:r>
              <a:rPr lang="fa-IR" dirty="0"/>
              <a:t>مجتبی ثابتی</a:t>
            </a:r>
          </a:p>
          <a:p>
            <a:r>
              <a:rPr lang="fa-IR" dirty="0"/>
              <a:t>محمدسعید احدیان</a:t>
            </a:r>
          </a:p>
          <a:p>
            <a:r>
              <a:rPr lang="fa-IR" dirty="0"/>
              <a:t>سعید آجورلو</a:t>
            </a:r>
          </a:p>
          <a:p>
            <a:r>
              <a:rPr lang="fa-IR" dirty="0"/>
              <a:t>مجتبی توانگر</a:t>
            </a:r>
          </a:p>
          <a:p>
            <a:r>
              <a:rPr lang="fa-IR" dirty="0"/>
              <a:t>فرشاد مهدی پور</a:t>
            </a:r>
          </a:p>
          <a:p>
            <a:r>
              <a:rPr lang="fa-IR" dirty="0"/>
              <a:t>مالک شریعتی نیاسر</a:t>
            </a:r>
          </a:p>
        </p:txBody>
      </p:sp>
      <p:sp>
        <p:nvSpPr>
          <p:cNvPr id="10" name="Rectangle 9"/>
          <p:cNvSpPr/>
          <p:nvPr/>
        </p:nvSpPr>
        <p:spPr>
          <a:xfrm>
            <a:off x="6936377" y="4978088"/>
            <a:ext cx="2181496" cy="1754326"/>
          </a:xfrm>
          <a:prstGeom prst="rect">
            <a:avLst/>
          </a:prstGeom>
        </p:spPr>
        <p:txBody>
          <a:bodyPr wrap="square">
            <a:spAutoFit/>
          </a:bodyPr>
          <a:lstStyle/>
          <a:p>
            <a:r>
              <a:rPr lang="fa-IR" dirty="0"/>
              <a:t>مهدی وکیل پور</a:t>
            </a:r>
          </a:p>
          <a:p>
            <a:r>
              <a:rPr lang="fa-IR" dirty="0"/>
              <a:t>سیداحمدرضا دستغیب</a:t>
            </a:r>
          </a:p>
          <a:p>
            <a:r>
              <a:rPr lang="fa-IR" dirty="0"/>
              <a:t>روح‌الله سلگی</a:t>
            </a:r>
          </a:p>
          <a:p>
            <a:r>
              <a:rPr lang="fa-IR" dirty="0"/>
              <a:t>علی شمسی پور</a:t>
            </a:r>
          </a:p>
          <a:p>
            <a:r>
              <a:rPr lang="fa-IR" dirty="0"/>
              <a:t>سیدامیر سیاح</a:t>
            </a:r>
          </a:p>
          <a:p>
            <a:r>
              <a:rPr lang="fa-IR" dirty="0"/>
              <a:t>مجتبی ابراهیمی</a:t>
            </a:r>
          </a:p>
        </p:txBody>
      </p:sp>
      <p:sp>
        <p:nvSpPr>
          <p:cNvPr id="11" name="Rectangle 10"/>
          <p:cNvSpPr/>
          <p:nvPr/>
        </p:nvSpPr>
        <p:spPr>
          <a:xfrm>
            <a:off x="2408642" y="95854"/>
            <a:ext cx="2566268" cy="4524315"/>
          </a:xfrm>
          <a:prstGeom prst="rect">
            <a:avLst/>
          </a:prstGeom>
        </p:spPr>
        <p:txBody>
          <a:bodyPr wrap="square">
            <a:spAutoFit/>
          </a:bodyPr>
          <a:lstStyle/>
          <a:p>
            <a:r>
              <a:rPr lang="fa-IR" dirty="0" smtClean="0"/>
              <a:t>حمید رسایی</a:t>
            </a:r>
          </a:p>
          <a:p>
            <a:r>
              <a:rPr lang="fa-IR" dirty="0" smtClean="0"/>
              <a:t>یاسر </a:t>
            </a:r>
            <a:r>
              <a:rPr lang="fa-IR" dirty="0"/>
              <a:t>تک </a:t>
            </a:r>
            <a:r>
              <a:rPr lang="fa-IR" dirty="0" smtClean="0"/>
              <a:t>فلاح</a:t>
            </a:r>
          </a:p>
          <a:p>
            <a:r>
              <a:rPr lang="fa-IR" dirty="0" smtClean="0"/>
              <a:t>محمدحسین </a:t>
            </a:r>
            <a:r>
              <a:rPr lang="fa-IR" dirty="0"/>
              <a:t>موسی‌پور بردسیری </a:t>
            </a:r>
            <a:endParaRPr lang="fa-IR" dirty="0" smtClean="0"/>
          </a:p>
          <a:p>
            <a:r>
              <a:rPr lang="fa-IR" dirty="0" smtClean="0"/>
              <a:t>احمد </a:t>
            </a:r>
            <a:r>
              <a:rPr lang="fa-IR" dirty="0"/>
              <a:t>سلطانی شیخ علائی</a:t>
            </a:r>
          </a:p>
          <a:p>
            <a:r>
              <a:rPr lang="fa-IR" b="1" dirty="0"/>
              <a:t>زنان</a:t>
            </a:r>
            <a:endParaRPr lang="fa-IR" dirty="0"/>
          </a:p>
          <a:p>
            <a:r>
              <a:rPr lang="fa-IR" dirty="0"/>
              <a:t>الهام امین </a:t>
            </a:r>
            <a:r>
              <a:rPr lang="fa-IR" dirty="0" smtClean="0"/>
              <a:t>زاده</a:t>
            </a:r>
          </a:p>
          <a:p>
            <a:r>
              <a:rPr lang="fa-IR" dirty="0" smtClean="0"/>
              <a:t>فاطمه رهبر</a:t>
            </a:r>
          </a:p>
          <a:p>
            <a:r>
              <a:rPr lang="fa-IR" dirty="0" smtClean="0"/>
              <a:t>زهره الهیان</a:t>
            </a:r>
          </a:p>
          <a:p>
            <a:r>
              <a:rPr lang="fa-IR" dirty="0" smtClean="0"/>
              <a:t>الهه راستگو</a:t>
            </a:r>
          </a:p>
          <a:p>
            <a:r>
              <a:rPr lang="fa-IR" dirty="0" smtClean="0"/>
              <a:t>لاله افتخاری</a:t>
            </a:r>
          </a:p>
          <a:p>
            <a:r>
              <a:rPr lang="fa-IR" dirty="0" smtClean="0"/>
              <a:t>فاطمه آلیا</a:t>
            </a:r>
          </a:p>
          <a:p>
            <a:r>
              <a:rPr lang="fa-IR" dirty="0" smtClean="0"/>
              <a:t>زهرا ابوالحسنی</a:t>
            </a:r>
          </a:p>
          <a:p>
            <a:r>
              <a:rPr lang="fa-IR" dirty="0" smtClean="0"/>
              <a:t>سوده نجفی</a:t>
            </a:r>
          </a:p>
          <a:p>
            <a:r>
              <a:rPr lang="fa-IR" dirty="0" smtClean="0"/>
              <a:t>الهام اکبری</a:t>
            </a:r>
          </a:p>
          <a:p>
            <a:r>
              <a:rPr lang="fa-IR" dirty="0" smtClean="0"/>
              <a:t>فاطمه قاسم‌پور</a:t>
            </a:r>
          </a:p>
          <a:p>
            <a:r>
              <a:rPr lang="fa-IR" dirty="0" smtClean="0"/>
              <a:t>سمیه رفیعی</a:t>
            </a:r>
            <a:endParaRPr lang="fa-IR" dirty="0"/>
          </a:p>
        </p:txBody>
      </p:sp>
      <p:sp>
        <p:nvSpPr>
          <p:cNvPr id="12" name="Rectangle 11"/>
          <p:cNvSpPr/>
          <p:nvPr/>
        </p:nvSpPr>
        <p:spPr>
          <a:xfrm>
            <a:off x="3150715" y="5448143"/>
            <a:ext cx="1834386" cy="1200329"/>
          </a:xfrm>
          <a:prstGeom prst="rect">
            <a:avLst/>
          </a:prstGeom>
        </p:spPr>
        <p:txBody>
          <a:bodyPr wrap="square">
            <a:spAutoFit/>
          </a:bodyPr>
          <a:lstStyle/>
          <a:p>
            <a:r>
              <a:rPr lang="fa-IR" dirty="0" smtClean="0"/>
              <a:t>نفیسه </a:t>
            </a:r>
            <a:r>
              <a:rPr lang="fa-IR" dirty="0"/>
              <a:t>حسینی </a:t>
            </a:r>
            <a:r>
              <a:rPr lang="fa-IR" dirty="0" smtClean="0"/>
              <a:t>یکتا</a:t>
            </a:r>
          </a:p>
          <a:p>
            <a:r>
              <a:rPr lang="fa-IR" dirty="0" smtClean="0"/>
              <a:t>کبری خزعلی</a:t>
            </a:r>
          </a:p>
          <a:p>
            <a:r>
              <a:rPr lang="fa-IR" dirty="0" smtClean="0"/>
              <a:t>فیروزه </a:t>
            </a:r>
            <a:r>
              <a:rPr lang="fa-IR" dirty="0"/>
              <a:t>رادفر </a:t>
            </a:r>
            <a:endParaRPr lang="fa-IR" dirty="0" smtClean="0"/>
          </a:p>
          <a:p>
            <a:r>
              <a:rPr lang="fa-IR" dirty="0" smtClean="0"/>
              <a:t>نیره </a:t>
            </a:r>
            <a:r>
              <a:rPr lang="fa-IR" dirty="0"/>
              <a:t>قوی</a:t>
            </a:r>
          </a:p>
        </p:txBody>
      </p:sp>
      <p:sp>
        <p:nvSpPr>
          <p:cNvPr id="13" name="Rectangle 12"/>
          <p:cNvSpPr/>
          <p:nvPr/>
        </p:nvSpPr>
        <p:spPr>
          <a:xfrm>
            <a:off x="2988806" y="4574003"/>
            <a:ext cx="1998617" cy="923330"/>
          </a:xfrm>
          <a:prstGeom prst="rect">
            <a:avLst/>
          </a:prstGeom>
        </p:spPr>
        <p:txBody>
          <a:bodyPr wrap="square">
            <a:spAutoFit/>
          </a:bodyPr>
          <a:lstStyle/>
          <a:p>
            <a:r>
              <a:rPr lang="fa-IR" dirty="0"/>
              <a:t>فرشته حشمتیان</a:t>
            </a:r>
          </a:p>
          <a:p>
            <a:r>
              <a:rPr lang="fa-IR" dirty="0"/>
              <a:t>فاطمه موازی</a:t>
            </a:r>
          </a:p>
          <a:p>
            <a:r>
              <a:rPr lang="fa-IR" dirty="0"/>
              <a:t>عاطفه خادمی</a:t>
            </a:r>
          </a:p>
        </p:txBody>
      </p:sp>
      <p:sp>
        <p:nvSpPr>
          <p:cNvPr id="14" name="Rectangle 13"/>
          <p:cNvSpPr/>
          <p:nvPr/>
        </p:nvSpPr>
        <p:spPr>
          <a:xfrm>
            <a:off x="4839785" y="4620170"/>
            <a:ext cx="2207623" cy="1754326"/>
          </a:xfrm>
          <a:prstGeom prst="rect">
            <a:avLst/>
          </a:prstGeom>
        </p:spPr>
        <p:txBody>
          <a:bodyPr wrap="square">
            <a:spAutoFit/>
          </a:bodyPr>
          <a:lstStyle/>
          <a:p>
            <a:r>
              <a:rPr lang="fa-IR" b="1" dirty="0"/>
              <a:t>روحانیون</a:t>
            </a:r>
            <a:endParaRPr lang="fa-IR" dirty="0"/>
          </a:p>
          <a:p>
            <a:r>
              <a:rPr lang="fa-IR" dirty="0" smtClean="0"/>
              <a:t>غلامرضا </a:t>
            </a:r>
            <a:r>
              <a:rPr lang="fa-IR" dirty="0"/>
              <a:t>مصباحی مقدم</a:t>
            </a:r>
          </a:p>
          <a:p>
            <a:r>
              <a:rPr lang="fa-IR" dirty="0"/>
              <a:t>سیدرضا تقوی</a:t>
            </a:r>
          </a:p>
          <a:p>
            <a:r>
              <a:rPr lang="fa-IR" dirty="0"/>
              <a:t>سید محمود نبویان</a:t>
            </a:r>
          </a:p>
          <a:p>
            <a:r>
              <a:rPr lang="fa-IR" dirty="0"/>
              <a:t>مرتضی آقاطهرانی</a:t>
            </a:r>
          </a:p>
          <a:p>
            <a:r>
              <a:rPr lang="fa-IR" dirty="0"/>
              <a:t>سیدمحمد آقامیری</a:t>
            </a:r>
          </a:p>
        </p:txBody>
      </p:sp>
      <p:sp>
        <p:nvSpPr>
          <p:cNvPr id="15" name="TextBox 14"/>
          <p:cNvSpPr txBox="1"/>
          <p:nvPr/>
        </p:nvSpPr>
        <p:spPr>
          <a:xfrm>
            <a:off x="463574" y="1480848"/>
            <a:ext cx="1369529" cy="369332"/>
          </a:xfrm>
          <a:prstGeom prst="rect">
            <a:avLst/>
          </a:prstGeom>
          <a:noFill/>
        </p:spPr>
        <p:txBody>
          <a:bodyPr wrap="square" rtlCol="1">
            <a:spAutoFit/>
          </a:bodyPr>
          <a:lstStyle/>
          <a:p>
            <a:r>
              <a:rPr lang="fa-IR" dirty="0" smtClean="0"/>
              <a:t>اسامی 90 نفر</a:t>
            </a:r>
            <a:endParaRPr lang="fa-IR" dirty="0"/>
          </a:p>
        </p:txBody>
      </p:sp>
      <p:pic>
        <p:nvPicPr>
          <p:cNvPr id="16" name="Picture 1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420702117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16105" y="226814"/>
            <a:ext cx="4759636" cy="369332"/>
          </a:xfrm>
          <a:prstGeom prst="rect">
            <a:avLst/>
          </a:prstGeom>
        </p:spPr>
        <p:txBody>
          <a:bodyPr wrap="none">
            <a:spAutoFit/>
          </a:bodyPr>
          <a:lstStyle/>
          <a:p>
            <a:r>
              <a:rPr lang="fa-IR" dirty="0"/>
              <a:t>معرفي ۶۰ نفر از </a:t>
            </a:r>
            <a:r>
              <a:rPr lang="fa-IR" dirty="0" smtClean="0"/>
              <a:t>نامزدها </a:t>
            </a:r>
            <a:r>
              <a:rPr lang="fa-IR" dirty="0"/>
              <a:t>توسط جبهه پايداري انقلاب اسلامي</a:t>
            </a:r>
          </a:p>
        </p:txBody>
      </p:sp>
      <p:sp>
        <p:nvSpPr>
          <p:cNvPr id="6" name="Rectangle 5"/>
          <p:cNvSpPr/>
          <p:nvPr/>
        </p:nvSpPr>
        <p:spPr>
          <a:xfrm>
            <a:off x="8961120" y="832235"/>
            <a:ext cx="2625634" cy="5632311"/>
          </a:xfrm>
          <a:prstGeom prst="rect">
            <a:avLst/>
          </a:prstGeom>
        </p:spPr>
        <p:txBody>
          <a:bodyPr wrap="square">
            <a:spAutoFit/>
          </a:bodyPr>
          <a:lstStyle/>
          <a:p>
            <a:r>
              <a:rPr lang="fa-IR" dirty="0" smtClean="0"/>
              <a:t>۱- </a:t>
            </a:r>
            <a:r>
              <a:rPr lang="fa-IR" dirty="0"/>
              <a:t>مرتضي آقا تهراني</a:t>
            </a:r>
          </a:p>
          <a:p>
            <a:r>
              <a:rPr lang="fa-IR" dirty="0"/>
              <a:t>۲- فاطمه آليا</a:t>
            </a:r>
          </a:p>
          <a:p>
            <a:r>
              <a:rPr lang="fa-IR" dirty="0"/>
              <a:t>۳- مجتبي ابراهيمي</a:t>
            </a:r>
          </a:p>
          <a:p>
            <a:r>
              <a:rPr lang="fa-IR" dirty="0"/>
              <a:t>۴- سيدمحمدجواد ابطحي</a:t>
            </a:r>
          </a:p>
          <a:p>
            <a:r>
              <a:rPr lang="fa-IR" dirty="0"/>
              <a:t>۵- زهرا ابوالحسني</a:t>
            </a:r>
          </a:p>
          <a:p>
            <a:r>
              <a:rPr lang="fa-IR" dirty="0"/>
              <a:t>۶- مهدي ابوطالبي</a:t>
            </a:r>
          </a:p>
          <a:p>
            <a:r>
              <a:rPr lang="fa-IR" dirty="0"/>
              <a:t>۷-فيروز اصلاني</a:t>
            </a:r>
          </a:p>
          <a:p>
            <a:r>
              <a:rPr lang="fa-IR" dirty="0"/>
              <a:t>۸- روح الله ايزدخواه</a:t>
            </a:r>
          </a:p>
          <a:p>
            <a:r>
              <a:rPr lang="fa-IR" dirty="0"/>
              <a:t>۹- محمدرضا باقرزاده</a:t>
            </a:r>
          </a:p>
          <a:p>
            <a:r>
              <a:rPr lang="fa-IR" dirty="0"/>
              <a:t>۱۰- جليل بشارتي</a:t>
            </a:r>
          </a:p>
          <a:p>
            <a:r>
              <a:rPr lang="fa-IR" dirty="0"/>
              <a:t>۱۱- منصوره پرتواعلم</a:t>
            </a:r>
          </a:p>
          <a:p>
            <a:r>
              <a:rPr lang="fa-IR" dirty="0"/>
              <a:t>۱۲- داود پرچمي</a:t>
            </a:r>
          </a:p>
          <a:p>
            <a:r>
              <a:rPr lang="fa-IR" dirty="0"/>
              <a:t>۱۳- رضا تقي پور</a:t>
            </a:r>
          </a:p>
          <a:p>
            <a:r>
              <a:rPr lang="fa-IR" dirty="0"/>
              <a:t>۱۴- يعقوب توكلي</a:t>
            </a:r>
          </a:p>
          <a:p>
            <a:r>
              <a:rPr lang="fa-IR" dirty="0"/>
              <a:t>۱۵- مجتبي ثابتي</a:t>
            </a:r>
          </a:p>
          <a:p>
            <a:r>
              <a:rPr lang="fa-IR" dirty="0"/>
              <a:t>۱۶- علي جعفري</a:t>
            </a:r>
          </a:p>
          <a:p>
            <a:r>
              <a:rPr lang="fa-IR" dirty="0"/>
              <a:t>۱۷- رسول جليلي</a:t>
            </a:r>
          </a:p>
          <a:p>
            <a:r>
              <a:rPr lang="fa-IR" dirty="0"/>
              <a:t>۱۸- محمد جمشيدي</a:t>
            </a:r>
          </a:p>
          <a:p>
            <a:r>
              <a:rPr lang="fa-IR" dirty="0"/>
              <a:t>۱۹- محمدحسن حسين زاده</a:t>
            </a:r>
          </a:p>
          <a:p>
            <a:r>
              <a:rPr lang="fa-IR" dirty="0"/>
              <a:t>۲۰- عاطفه خادمي</a:t>
            </a:r>
          </a:p>
        </p:txBody>
      </p:sp>
      <p:sp>
        <p:nvSpPr>
          <p:cNvPr id="8" name="Rectangle 7"/>
          <p:cNvSpPr/>
          <p:nvPr/>
        </p:nvSpPr>
        <p:spPr>
          <a:xfrm>
            <a:off x="6583680" y="840109"/>
            <a:ext cx="2560320" cy="5632311"/>
          </a:xfrm>
          <a:prstGeom prst="rect">
            <a:avLst/>
          </a:prstGeom>
        </p:spPr>
        <p:txBody>
          <a:bodyPr wrap="square">
            <a:spAutoFit/>
          </a:bodyPr>
          <a:lstStyle/>
          <a:p>
            <a:r>
              <a:rPr lang="fa-IR" dirty="0" smtClean="0"/>
              <a:t>۲۱- </a:t>
            </a:r>
            <a:r>
              <a:rPr lang="fa-IR" dirty="0"/>
              <a:t>علي خضريان</a:t>
            </a:r>
          </a:p>
          <a:p>
            <a:r>
              <a:rPr lang="fa-IR" dirty="0"/>
              <a:t>۲۲- محمود دهقاني</a:t>
            </a:r>
          </a:p>
          <a:p>
            <a:r>
              <a:rPr lang="fa-IR" dirty="0"/>
              <a:t>۲۳- سيدمحسن دهنوي</a:t>
            </a:r>
          </a:p>
          <a:p>
            <a:r>
              <a:rPr lang="fa-IR" dirty="0"/>
              <a:t>۲۴- محمدحسين رجبي دواني</a:t>
            </a:r>
          </a:p>
          <a:p>
            <a:r>
              <a:rPr lang="fa-IR" dirty="0"/>
              <a:t>۲۵- محمدجواد رضايي</a:t>
            </a:r>
          </a:p>
          <a:p>
            <a:r>
              <a:rPr lang="fa-IR" dirty="0"/>
              <a:t>۲۶- غلامحسين رضواني</a:t>
            </a:r>
          </a:p>
          <a:p>
            <a:r>
              <a:rPr lang="fa-IR" dirty="0"/>
              <a:t>۲۷- سميه رفيعي</a:t>
            </a:r>
          </a:p>
          <a:p>
            <a:r>
              <a:rPr lang="fa-IR" dirty="0"/>
              <a:t>۲۸- سيدمهدي زريباف</a:t>
            </a:r>
          </a:p>
          <a:p>
            <a:r>
              <a:rPr lang="fa-IR" dirty="0"/>
              <a:t>۲۹- مصطفي زمانيان</a:t>
            </a:r>
          </a:p>
          <a:p>
            <a:r>
              <a:rPr lang="fa-IR" dirty="0"/>
              <a:t>۳۰- زهرا سادات سجادي</a:t>
            </a:r>
          </a:p>
          <a:p>
            <a:r>
              <a:rPr lang="fa-IR" dirty="0"/>
              <a:t>۳۱- احمد سلطاني شيخ اعلايي</a:t>
            </a:r>
          </a:p>
          <a:p>
            <a:r>
              <a:rPr lang="fa-IR" dirty="0"/>
              <a:t>۳۲- داريوش سلمانيان</a:t>
            </a:r>
          </a:p>
          <a:p>
            <a:r>
              <a:rPr lang="fa-IR" dirty="0"/>
              <a:t>۳۳- محمد سليماني</a:t>
            </a:r>
          </a:p>
          <a:p>
            <a:r>
              <a:rPr lang="fa-IR" dirty="0"/>
              <a:t>۳۴- جواد سليماني</a:t>
            </a:r>
          </a:p>
          <a:p>
            <a:r>
              <a:rPr lang="fa-IR" dirty="0"/>
              <a:t>۳۵- مهدي شريفيان</a:t>
            </a:r>
          </a:p>
          <a:p>
            <a:r>
              <a:rPr lang="fa-IR" dirty="0"/>
              <a:t>۳۶- علي شمسي پور</a:t>
            </a:r>
          </a:p>
          <a:p>
            <a:r>
              <a:rPr lang="fa-IR" dirty="0"/>
              <a:t>۳۷- محمدصادق شهبازي</a:t>
            </a:r>
          </a:p>
          <a:p>
            <a:r>
              <a:rPr lang="fa-IR" dirty="0"/>
              <a:t>۳۸- سيدميعاد صالحي</a:t>
            </a:r>
          </a:p>
          <a:p>
            <a:r>
              <a:rPr lang="fa-IR" dirty="0"/>
              <a:t>۳۹- علي صداقت</a:t>
            </a:r>
          </a:p>
          <a:p>
            <a:r>
              <a:rPr lang="fa-IR" dirty="0"/>
              <a:t>۴۰- مهدي صرامي</a:t>
            </a:r>
          </a:p>
        </p:txBody>
      </p:sp>
      <p:sp>
        <p:nvSpPr>
          <p:cNvPr id="10" name="Rectangle 9"/>
          <p:cNvSpPr/>
          <p:nvPr/>
        </p:nvSpPr>
        <p:spPr>
          <a:xfrm>
            <a:off x="3801291" y="847983"/>
            <a:ext cx="2782389" cy="5632311"/>
          </a:xfrm>
          <a:prstGeom prst="rect">
            <a:avLst/>
          </a:prstGeom>
        </p:spPr>
        <p:txBody>
          <a:bodyPr wrap="square">
            <a:spAutoFit/>
          </a:bodyPr>
          <a:lstStyle/>
          <a:p>
            <a:r>
              <a:rPr lang="fa-IR" dirty="0" smtClean="0"/>
              <a:t>۴۱- </a:t>
            </a:r>
            <a:r>
              <a:rPr lang="fa-IR" dirty="0"/>
              <a:t>محمدحسين طاهري آكردي</a:t>
            </a:r>
          </a:p>
          <a:p>
            <a:r>
              <a:rPr lang="fa-IR" dirty="0"/>
              <a:t>۴۲- ابوالفضل عفت نژاد</a:t>
            </a:r>
          </a:p>
          <a:p>
            <a:r>
              <a:rPr lang="fa-IR" dirty="0"/>
              <a:t>۴۳- محمدحسين قائدشرف</a:t>
            </a:r>
          </a:p>
          <a:p>
            <a:r>
              <a:rPr lang="fa-IR" dirty="0"/>
              <a:t>۴۴- محمدحسن قديري ابيانه</a:t>
            </a:r>
          </a:p>
          <a:p>
            <a:r>
              <a:rPr lang="fa-IR" dirty="0"/>
              <a:t>۴۵- سيدعلي قريشي</a:t>
            </a:r>
          </a:p>
          <a:p>
            <a:r>
              <a:rPr lang="fa-IR" dirty="0"/>
              <a:t>۴۶- ابراهيم كارخانه اي</a:t>
            </a:r>
          </a:p>
          <a:p>
            <a:r>
              <a:rPr lang="fa-IR" dirty="0"/>
              <a:t>۴۷- سعيد كرمي</a:t>
            </a:r>
          </a:p>
          <a:p>
            <a:r>
              <a:rPr lang="fa-IR" dirty="0"/>
              <a:t>۴۸- آسيه كلاته</a:t>
            </a:r>
          </a:p>
          <a:p>
            <a:r>
              <a:rPr lang="fa-IR" dirty="0"/>
              <a:t>۴۹- زهره سادات لاجوردي</a:t>
            </a:r>
          </a:p>
          <a:p>
            <a:r>
              <a:rPr lang="fa-IR" dirty="0"/>
              <a:t>۵۰- سيدنظام الدين موسوي</a:t>
            </a:r>
          </a:p>
          <a:p>
            <a:r>
              <a:rPr lang="fa-IR" dirty="0"/>
              <a:t>۵۱- مهدي موحدي بك نظر</a:t>
            </a:r>
          </a:p>
          <a:p>
            <a:r>
              <a:rPr lang="fa-IR" dirty="0"/>
              <a:t>۵۲- احمد نادري</a:t>
            </a:r>
          </a:p>
          <a:p>
            <a:r>
              <a:rPr lang="fa-IR" dirty="0"/>
              <a:t>۵۳- الياس نادران</a:t>
            </a:r>
          </a:p>
          <a:p>
            <a:r>
              <a:rPr lang="fa-IR" dirty="0"/>
              <a:t>۵۴- سعيد ناطقي</a:t>
            </a:r>
          </a:p>
          <a:p>
            <a:r>
              <a:rPr lang="fa-IR" dirty="0"/>
              <a:t>۵۵- بتول نامجو</a:t>
            </a:r>
          </a:p>
          <a:p>
            <a:r>
              <a:rPr lang="fa-IR" dirty="0"/>
              <a:t>۵۶- سيدمحمود نبويان</a:t>
            </a:r>
          </a:p>
          <a:p>
            <a:r>
              <a:rPr lang="fa-IR" dirty="0"/>
              <a:t>۵۷- بيژن نوباوه وطن</a:t>
            </a:r>
          </a:p>
          <a:p>
            <a:r>
              <a:rPr lang="fa-IR" dirty="0"/>
              <a:t>۵۸- ستار هدايت خواه</a:t>
            </a:r>
          </a:p>
          <a:p>
            <a:r>
              <a:rPr lang="fa-IR" dirty="0"/>
              <a:t>۵۹- مقداد همتي</a:t>
            </a:r>
          </a:p>
          <a:p>
            <a:r>
              <a:rPr lang="fa-IR" dirty="0"/>
              <a:t>۶۰- وحيد يامين پور</a:t>
            </a:r>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25608252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 y="0"/>
            <a:ext cx="12192000" cy="5608320"/>
          </a:xfrm>
          <a:prstGeom prst="rect">
            <a:avLst/>
          </a:prstGeom>
        </p:spPr>
      </p:pic>
      <p:sp>
        <p:nvSpPr>
          <p:cNvPr id="5" name="Rectangle 4"/>
          <p:cNvSpPr/>
          <p:nvPr/>
        </p:nvSpPr>
        <p:spPr>
          <a:xfrm>
            <a:off x="5296984" y="5608320"/>
            <a:ext cx="2087430" cy="369332"/>
          </a:xfrm>
          <a:prstGeom prst="rect">
            <a:avLst/>
          </a:prstGeom>
        </p:spPr>
        <p:txBody>
          <a:bodyPr wrap="none">
            <a:spAutoFit/>
          </a:bodyPr>
          <a:lstStyle/>
          <a:p>
            <a:r>
              <a:rPr lang="ar-SA" altLang="fa-IR" b="1" dirty="0">
                <a:latin typeface="Arial Unicode MS" panose="020B0604020202020204" pitchFamily="34" charset="-128"/>
              </a:rPr>
              <a:t>حامد واعظ زاده خراسانی</a:t>
            </a:r>
            <a:endParaRPr lang="fa-IR" dirty="0"/>
          </a:p>
        </p:txBody>
      </p:sp>
      <p:sp>
        <p:nvSpPr>
          <p:cNvPr id="6" name="Rectangle 5"/>
          <p:cNvSpPr/>
          <p:nvPr/>
        </p:nvSpPr>
        <p:spPr>
          <a:xfrm>
            <a:off x="8010485" y="5608320"/>
            <a:ext cx="1374094" cy="369332"/>
          </a:xfrm>
          <a:prstGeom prst="rect">
            <a:avLst/>
          </a:prstGeom>
        </p:spPr>
        <p:txBody>
          <a:bodyPr wrap="none">
            <a:spAutoFit/>
          </a:bodyPr>
          <a:lstStyle/>
          <a:p>
            <a:pPr lvl="0"/>
            <a:r>
              <a:rPr lang="ar-SA" altLang="fa-IR" b="1" dirty="0">
                <a:latin typeface="Arial Unicode MS" panose="020B0604020202020204" pitchFamily="34" charset="-128"/>
              </a:rPr>
              <a:t>جواد آرین منش</a:t>
            </a:r>
            <a:endParaRPr lang="fa-IR" altLang="fa-IR" b="1" dirty="0">
              <a:latin typeface="Arial Unicode MS" panose="020B0604020202020204" pitchFamily="34" charset="-128"/>
            </a:endParaRPr>
          </a:p>
        </p:txBody>
      </p:sp>
      <p:sp>
        <p:nvSpPr>
          <p:cNvPr id="7" name="Rectangle 6"/>
          <p:cNvSpPr/>
          <p:nvPr/>
        </p:nvSpPr>
        <p:spPr>
          <a:xfrm>
            <a:off x="922934" y="5608320"/>
            <a:ext cx="1305164" cy="369332"/>
          </a:xfrm>
          <a:prstGeom prst="rect">
            <a:avLst/>
          </a:prstGeom>
        </p:spPr>
        <p:txBody>
          <a:bodyPr wrap="none">
            <a:spAutoFit/>
          </a:bodyPr>
          <a:lstStyle/>
          <a:p>
            <a:pPr lvl="0"/>
            <a:r>
              <a:rPr lang="ar-SA" altLang="fa-IR" b="1" dirty="0">
                <a:latin typeface="Arial Unicode MS" panose="020B0604020202020204" pitchFamily="34" charset="-128"/>
              </a:rPr>
              <a:t>مهدی برادران</a:t>
            </a:r>
            <a:r>
              <a:rPr lang="fa-IR" altLang="fa-IR" b="1" dirty="0">
                <a:latin typeface="Arial Unicode MS" panose="020B0604020202020204" pitchFamily="34" charset="-128"/>
              </a:rPr>
              <a:t> </a:t>
            </a:r>
          </a:p>
        </p:txBody>
      </p:sp>
      <p:sp>
        <p:nvSpPr>
          <p:cNvPr id="8" name="Rectangle 7"/>
          <p:cNvSpPr/>
          <p:nvPr/>
        </p:nvSpPr>
        <p:spPr>
          <a:xfrm>
            <a:off x="10453300" y="5608320"/>
            <a:ext cx="1370888" cy="369332"/>
          </a:xfrm>
          <a:prstGeom prst="rect">
            <a:avLst/>
          </a:prstGeom>
        </p:spPr>
        <p:txBody>
          <a:bodyPr wrap="none">
            <a:spAutoFit/>
          </a:bodyPr>
          <a:lstStyle/>
          <a:p>
            <a:r>
              <a:rPr lang="fa-IR" altLang="fa-IR" b="1" dirty="0">
                <a:latin typeface="Arial Unicode MS" panose="020B0604020202020204" pitchFamily="34" charset="-128"/>
              </a:rPr>
              <a:t>غلامرضا</a:t>
            </a:r>
            <a:r>
              <a:rPr lang="ar-SA" altLang="fa-IR" b="1" dirty="0">
                <a:latin typeface="Arial Unicode MS" panose="020B0604020202020204" pitchFamily="34" charset="-128"/>
              </a:rPr>
              <a:t> قنبری</a:t>
            </a:r>
            <a:endParaRPr lang="fa-IR" altLang="fa-IR" sz="4000" b="1" dirty="0">
              <a:latin typeface="Arial" panose="020B0604020202020204" pitchFamily="34" charset="0"/>
            </a:endParaRPr>
          </a:p>
        </p:txBody>
      </p:sp>
      <p:sp>
        <p:nvSpPr>
          <p:cNvPr id="9" name="Rectangle 8"/>
          <p:cNvSpPr/>
          <p:nvPr/>
        </p:nvSpPr>
        <p:spPr>
          <a:xfrm>
            <a:off x="3258686" y="5608320"/>
            <a:ext cx="1503937" cy="369332"/>
          </a:xfrm>
          <a:prstGeom prst="rect">
            <a:avLst/>
          </a:prstGeom>
        </p:spPr>
        <p:txBody>
          <a:bodyPr wrap="none">
            <a:spAutoFit/>
          </a:bodyPr>
          <a:lstStyle/>
          <a:p>
            <a:r>
              <a:rPr lang="fa-IR" altLang="fa-IR" b="1" dirty="0"/>
              <a:t>ناصر</a:t>
            </a:r>
            <a:r>
              <a:rPr lang="fa-IR" altLang="fa-IR" b="1" dirty="0">
                <a:latin typeface="Arial Unicode MS" panose="020B0604020202020204" pitchFamily="34" charset="-128"/>
              </a:rPr>
              <a:t>توسلی زاده </a:t>
            </a:r>
          </a:p>
        </p:txBody>
      </p:sp>
      <p:pic>
        <p:nvPicPr>
          <p:cNvPr id="10" name="Picture 9">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29431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018" y="0"/>
            <a:ext cx="4950341" cy="6858000"/>
          </a:xfrm>
          <a:prstGeom prst="rect">
            <a:avLst/>
          </a:prstGeom>
        </p:spPr>
      </p:pic>
      <p:sp>
        <p:nvSpPr>
          <p:cNvPr id="5" name="Rectangle 4"/>
          <p:cNvSpPr/>
          <p:nvPr/>
        </p:nvSpPr>
        <p:spPr>
          <a:xfrm>
            <a:off x="5009881" y="6413679"/>
            <a:ext cx="418843" cy="444321"/>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fa-IR"/>
          </a:p>
        </p:txBody>
      </p:sp>
      <p:sp>
        <p:nvSpPr>
          <p:cNvPr id="6" name="Rectangle 5"/>
          <p:cNvSpPr/>
          <p:nvPr/>
        </p:nvSpPr>
        <p:spPr>
          <a:xfrm>
            <a:off x="4836016" y="6635839"/>
            <a:ext cx="495837" cy="334850"/>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fa-IR"/>
          </a:p>
        </p:txBody>
      </p:sp>
      <p:sp>
        <p:nvSpPr>
          <p:cNvPr id="7" name="Rectangle 6"/>
          <p:cNvSpPr/>
          <p:nvPr/>
        </p:nvSpPr>
        <p:spPr>
          <a:xfrm>
            <a:off x="7881870" y="6635839"/>
            <a:ext cx="96592" cy="222161"/>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fa-IR"/>
          </a:p>
        </p:txBody>
      </p:sp>
      <p:sp>
        <p:nvSpPr>
          <p:cNvPr id="8" name="Rectangle 7"/>
          <p:cNvSpPr/>
          <p:nvPr/>
        </p:nvSpPr>
        <p:spPr>
          <a:xfrm>
            <a:off x="5932868" y="184309"/>
            <a:ext cx="6096000" cy="5078313"/>
          </a:xfrm>
          <a:prstGeom prst="rect">
            <a:avLst/>
          </a:prstGeom>
        </p:spPr>
        <p:txBody>
          <a:bodyPr>
            <a:spAutoFit/>
          </a:bodyPr>
          <a:lstStyle/>
          <a:p>
            <a:r>
              <a:rPr lang="fa-IR" b="1" dirty="0"/>
              <a:t>از «جبهه پیروان خط امام و رهبری» آقایان بنی‌هاشمی و </a:t>
            </a:r>
            <a:r>
              <a:rPr lang="fa-IR" b="1" dirty="0" smtClean="0"/>
              <a:t>انتظاری</a:t>
            </a:r>
          </a:p>
          <a:p>
            <a:endParaRPr lang="fa-IR" b="1" dirty="0" smtClean="0"/>
          </a:p>
          <a:p>
            <a:endParaRPr lang="fa-IR" b="1" dirty="0"/>
          </a:p>
          <a:p>
            <a:endParaRPr lang="fa-IR" b="1" dirty="0"/>
          </a:p>
          <a:p>
            <a:r>
              <a:rPr lang="fa-IR" b="1" dirty="0"/>
              <a:t>از «جبهه پایداری» آقایان نیازمند و </a:t>
            </a:r>
            <a:r>
              <a:rPr lang="fa-IR" b="1" dirty="0" smtClean="0"/>
              <a:t>باقرزاده</a:t>
            </a:r>
          </a:p>
          <a:p>
            <a:endParaRPr lang="fa-IR" b="1" dirty="0" smtClean="0"/>
          </a:p>
          <a:p>
            <a:endParaRPr lang="fa-IR" b="1" dirty="0"/>
          </a:p>
          <a:p>
            <a:endParaRPr lang="fa-IR" b="1" dirty="0"/>
          </a:p>
          <a:p>
            <a:r>
              <a:rPr lang="fa-IR" b="1" dirty="0"/>
              <a:t>طیف «جمعیت رهپویان انقلاب اسلامی و ایثارگران» آقایان رحیم‌زاده و </a:t>
            </a:r>
            <a:r>
              <a:rPr lang="fa-IR" b="1" dirty="0" smtClean="0"/>
              <a:t>وکیلی</a:t>
            </a:r>
          </a:p>
          <a:p>
            <a:endParaRPr lang="fa-IR" b="1" dirty="0" smtClean="0"/>
          </a:p>
          <a:p>
            <a:endParaRPr lang="fa-IR" b="1" dirty="0"/>
          </a:p>
          <a:p>
            <a:endParaRPr lang="fa-IR" b="1" dirty="0" smtClean="0"/>
          </a:p>
          <a:p>
            <a:endParaRPr lang="fa-IR" b="1" dirty="0"/>
          </a:p>
          <a:p>
            <a:r>
              <a:rPr lang="fa-IR" b="1" dirty="0"/>
              <a:t>از «طرفداران قالیباف» آقایان حسینی و </a:t>
            </a:r>
            <a:r>
              <a:rPr lang="fa-IR" b="1" dirty="0" smtClean="0"/>
              <a:t>طباطبایی سیستانی</a:t>
            </a:r>
          </a:p>
          <a:p>
            <a:endParaRPr lang="fa-IR" b="1" dirty="0" smtClean="0"/>
          </a:p>
          <a:p>
            <a:endParaRPr lang="fa-IR" b="1" dirty="0"/>
          </a:p>
          <a:p>
            <a:endParaRPr lang="fa-IR" b="1" dirty="0"/>
          </a:p>
          <a:p>
            <a:r>
              <a:rPr lang="fa-IR" b="1" dirty="0"/>
              <a:t>آقای عامری فرد به عنوان نماینده سایر طیف‌های اصولگرا </a:t>
            </a:r>
            <a:endParaRPr lang="fa-IR"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028" y="2795722"/>
            <a:ext cx="1552575" cy="82867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1189" y="496574"/>
            <a:ext cx="1466850" cy="79057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518" y="496574"/>
            <a:ext cx="2238375" cy="790575"/>
          </a:xfrm>
          <a:prstGeom prst="rect">
            <a:avLst/>
          </a:prstGeom>
        </p:spPr>
      </p:pic>
    </p:spTree>
    <p:extLst>
      <p:ext uri="{BB962C8B-B14F-4D97-AF65-F5344CB8AC3E}">
        <p14:creationId xmlns:p14="http://schemas.microsoft.com/office/powerpoint/2010/main" val="29467326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77960" y="127028"/>
            <a:ext cx="3876543" cy="31393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a-IR" sz="1400" b="1" dirty="0" smtClean="0">
                <a:solidFill>
                  <a:srgbClr val="FF0000"/>
                </a:solidFill>
              </a:rPr>
              <a:t>کاندیداهای معرفی شده توسط ائتلاف اصولگرایان </a:t>
            </a:r>
          </a:p>
          <a:p>
            <a:pPr algn="just"/>
            <a:r>
              <a:rPr lang="fa-IR" sz="1400" b="1" dirty="0" smtClean="0">
                <a:solidFill>
                  <a:srgbClr val="FF0000"/>
                </a:solidFill>
              </a:rPr>
              <a:t>در </a:t>
            </a:r>
            <a:r>
              <a:rPr lang="fa-IR" sz="1400" b="1" dirty="0" smtClean="0">
                <a:solidFill>
                  <a:srgbClr val="0000FF"/>
                </a:solidFill>
              </a:rPr>
              <a:t>حوزه </a:t>
            </a:r>
            <a:r>
              <a:rPr lang="fa-IR" sz="1400" b="1" dirty="0">
                <a:solidFill>
                  <a:srgbClr val="0000FF"/>
                </a:solidFill>
              </a:rPr>
              <a:t>انتخابیه مشهدمقدس و کلات:</a:t>
            </a:r>
            <a:r>
              <a:rPr lang="fa-IR" sz="1400" dirty="0"/>
              <a:t> </a:t>
            </a:r>
            <a:endParaRPr lang="fa-IR" sz="1400" dirty="0" smtClean="0"/>
          </a:p>
          <a:p>
            <a:pPr algn="just"/>
            <a:endParaRPr lang="fa-IR" sz="1400" dirty="0"/>
          </a:p>
          <a:p>
            <a:pPr algn="just"/>
            <a:r>
              <a:rPr lang="fa-IR" sz="2800" b="1" dirty="0" smtClean="0">
                <a:solidFill>
                  <a:srgbClr val="00B050"/>
                </a:solidFill>
              </a:rPr>
              <a:t>محمدحسین </a:t>
            </a:r>
            <a:r>
              <a:rPr lang="fa-IR" sz="2800" b="1" dirty="0">
                <a:solidFill>
                  <a:srgbClr val="00B050"/>
                </a:solidFill>
              </a:rPr>
              <a:t>حسین‌زاده </a:t>
            </a:r>
            <a:r>
              <a:rPr lang="fa-IR" sz="2800" b="1" dirty="0" smtClean="0">
                <a:solidFill>
                  <a:srgbClr val="00B050"/>
                </a:solidFill>
              </a:rPr>
              <a:t>بحرینی</a:t>
            </a:r>
          </a:p>
          <a:p>
            <a:pPr algn="just"/>
            <a:r>
              <a:rPr lang="fa-IR" sz="2800" b="1" dirty="0" smtClean="0">
                <a:solidFill>
                  <a:srgbClr val="00B050"/>
                </a:solidFill>
              </a:rPr>
              <a:t>نصرالله پژمانفر</a:t>
            </a:r>
          </a:p>
          <a:p>
            <a:pPr algn="just"/>
            <a:r>
              <a:rPr lang="fa-IR" sz="2800" b="1" dirty="0" smtClean="0">
                <a:solidFill>
                  <a:srgbClr val="00B050"/>
                </a:solidFill>
              </a:rPr>
              <a:t>رضا شیران</a:t>
            </a:r>
          </a:p>
          <a:p>
            <a:pPr algn="just"/>
            <a:r>
              <a:rPr lang="fa-IR" sz="2800" b="1" dirty="0" smtClean="0">
                <a:solidFill>
                  <a:srgbClr val="00B050"/>
                </a:solidFill>
              </a:rPr>
              <a:t>امیرحسین </a:t>
            </a:r>
            <a:r>
              <a:rPr lang="fa-IR" sz="2800" b="1" dirty="0">
                <a:solidFill>
                  <a:srgbClr val="00B050"/>
                </a:solidFill>
              </a:rPr>
              <a:t>قاضی‌زاده </a:t>
            </a:r>
            <a:endParaRPr lang="fa-IR" sz="2800" b="1" dirty="0" smtClean="0">
              <a:solidFill>
                <a:srgbClr val="00B050"/>
              </a:solidFill>
            </a:endParaRPr>
          </a:p>
          <a:p>
            <a:pPr algn="just"/>
            <a:r>
              <a:rPr lang="fa-IR" sz="2800" b="1" dirty="0" smtClean="0">
                <a:solidFill>
                  <a:srgbClr val="00B050"/>
                </a:solidFill>
              </a:rPr>
              <a:t>جواد کریمی قدوسی</a:t>
            </a:r>
          </a:p>
          <a:p>
            <a:pPr algn="just"/>
            <a:endParaRPr lang="fa-IR" sz="1400" dirty="0"/>
          </a:p>
        </p:txBody>
      </p:sp>
      <p:sp>
        <p:nvSpPr>
          <p:cNvPr id="2" name="Rectangle 1"/>
          <p:cNvSpPr/>
          <p:nvPr/>
        </p:nvSpPr>
        <p:spPr>
          <a:xfrm>
            <a:off x="122841" y="3514786"/>
            <a:ext cx="4355119" cy="283154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a-IR" sz="1400" b="1" dirty="0"/>
              <a:t>لیست ائتلاف </a:t>
            </a:r>
            <a:r>
              <a:rPr lang="fa-IR" sz="1600" b="1" dirty="0">
                <a:solidFill>
                  <a:srgbClr val="FF0000"/>
                </a:solidFill>
              </a:rPr>
              <a:t>اصولگرایان </a:t>
            </a:r>
            <a:r>
              <a:rPr lang="fa-IR" sz="1600" b="1" dirty="0" smtClean="0">
                <a:solidFill>
                  <a:srgbClr val="FF0000"/>
                </a:solidFill>
              </a:rPr>
              <a:t>اعتدالی</a:t>
            </a:r>
          </a:p>
          <a:p>
            <a:r>
              <a:rPr lang="fa-IR" sz="1400" b="1" dirty="0" smtClean="0"/>
              <a:t>در </a:t>
            </a:r>
            <a:r>
              <a:rPr lang="fa-IR" sz="1400" b="1" dirty="0"/>
              <a:t>حوزه انتخابیه مشهد و </a:t>
            </a:r>
            <a:r>
              <a:rPr lang="fa-IR" sz="1400" b="1" dirty="0" smtClean="0"/>
              <a:t>کلات</a:t>
            </a:r>
          </a:p>
          <a:p>
            <a:pPr lvl="0"/>
            <a:r>
              <a:rPr lang="ar-SA" altLang="fa-IR" sz="2800" b="1" dirty="0" smtClean="0">
                <a:latin typeface="Arial Unicode MS" panose="020B0604020202020204" pitchFamily="34" charset="-128"/>
              </a:rPr>
              <a:t>جواد </a:t>
            </a:r>
            <a:r>
              <a:rPr lang="ar-SA" altLang="fa-IR" sz="2800" b="1" dirty="0">
                <a:latin typeface="Arial Unicode MS" panose="020B0604020202020204" pitchFamily="34" charset="-128"/>
              </a:rPr>
              <a:t>آرین </a:t>
            </a:r>
            <a:r>
              <a:rPr lang="ar-SA" altLang="fa-IR" sz="2800" b="1" dirty="0" smtClean="0">
                <a:latin typeface="Arial Unicode MS" panose="020B0604020202020204" pitchFamily="34" charset="-128"/>
              </a:rPr>
              <a:t>منش</a:t>
            </a:r>
            <a:endParaRPr lang="fa-IR" altLang="fa-IR" sz="2800" b="1" dirty="0" smtClean="0">
              <a:latin typeface="Arial Unicode MS" panose="020B0604020202020204" pitchFamily="34" charset="-128"/>
            </a:endParaRPr>
          </a:p>
          <a:p>
            <a:r>
              <a:rPr lang="ar-SA" altLang="fa-IR" sz="2800" b="1" dirty="0">
                <a:latin typeface="Arial Unicode MS" panose="020B0604020202020204" pitchFamily="34" charset="-128"/>
              </a:rPr>
              <a:t>مهدی برادران</a:t>
            </a:r>
            <a:r>
              <a:rPr lang="fa-IR" altLang="fa-IR" sz="3600" b="1" dirty="0"/>
              <a:t> </a:t>
            </a:r>
            <a:endParaRPr lang="fa-IR" sz="1200" b="1" dirty="0"/>
          </a:p>
          <a:p>
            <a:pPr lvl="0"/>
            <a:r>
              <a:rPr lang="ar-SA" altLang="fa-IR" sz="2800" b="1" dirty="0" smtClean="0">
                <a:latin typeface="Arial Unicode MS" panose="020B0604020202020204" pitchFamily="34" charset="-128"/>
              </a:rPr>
              <a:t>حامد </a:t>
            </a:r>
            <a:r>
              <a:rPr lang="ar-SA" altLang="fa-IR" sz="2800" b="1" dirty="0">
                <a:latin typeface="Arial Unicode MS" panose="020B0604020202020204" pitchFamily="34" charset="-128"/>
              </a:rPr>
              <a:t>واعظ زاده خراسانی</a:t>
            </a:r>
            <a:r>
              <a:rPr lang="ar-SA" altLang="fa-IR" sz="1400" b="1" dirty="0">
                <a:solidFill>
                  <a:srgbClr val="FF0000"/>
                </a:solidFill>
                <a:latin typeface="Arial Unicode MS" panose="020B0604020202020204" pitchFamily="34" charset="-128"/>
              </a:rPr>
              <a:t>(سخنگوی ائتلاف) </a:t>
            </a:r>
            <a:endParaRPr lang="fa-IR" altLang="fa-IR" sz="2800" b="1" dirty="0" smtClean="0">
              <a:solidFill>
                <a:srgbClr val="FF0000"/>
              </a:solidFill>
              <a:latin typeface="Arial Unicode MS" panose="020B0604020202020204" pitchFamily="34" charset="-128"/>
            </a:endParaRPr>
          </a:p>
          <a:p>
            <a:pPr lvl="0"/>
            <a:r>
              <a:rPr lang="ar-SA" altLang="fa-IR" sz="2800" b="1" dirty="0" smtClean="0">
                <a:latin typeface="Arial Unicode MS" panose="020B0604020202020204" pitchFamily="34" charset="-128"/>
              </a:rPr>
              <a:t>سید </a:t>
            </a:r>
            <a:r>
              <a:rPr lang="ar-SA" altLang="fa-IR" sz="2800" b="1" dirty="0">
                <a:latin typeface="Arial Unicode MS" panose="020B0604020202020204" pitchFamily="34" charset="-128"/>
              </a:rPr>
              <a:t>علی رئیس الساداتی </a:t>
            </a:r>
            <a:endParaRPr lang="fa-IR" altLang="fa-IR" sz="2800" b="1" dirty="0" smtClean="0">
              <a:latin typeface="Arial Unicode MS" panose="020B0604020202020204" pitchFamily="34" charset="-128"/>
            </a:endParaRPr>
          </a:p>
          <a:p>
            <a:r>
              <a:rPr lang="fa-IR" sz="2800" b="1" dirty="0" smtClean="0"/>
              <a:t>سیدهادی طباطبایی</a:t>
            </a:r>
            <a:endParaRPr lang="fa-IR" sz="2800" b="1" dirty="0"/>
          </a:p>
        </p:txBody>
      </p:sp>
      <p:sp>
        <p:nvSpPr>
          <p:cNvPr id="7" name="Rectangle 6"/>
          <p:cNvSpPr/>
          <p:nvPr/>
        </p:nvSpPr>
        <p:spPr>
          <a:xfrm>
            <a:off x="8639900" y="3437512"/>
            <a:ext cx="3427605" cy="3077766"/>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fa-IR" b="1" dirty="0"/>
              <a:t>لیست صدای ملت در </a:t>
            </a:r>
            <a:r>
              <a:rPr lang="fa-IR" b="1" dirty="0" smtClean="0"/>
              <a:t>مشهد ( علی مطهری)</a:t>
            </a:r>
          </a:p>
          <a:p>
            <a:endParaRPr lang="fa-IR" b="1" dirty="0" smtClean="0"/>
          </a:p>
          <a:p>
            <a:pPr lvl="0"/>
            <a:r>
              <a:rPr lang="ar-SA" altLang="fa-IR" sz="2800" b="1" dirty="0">
                <a:latin typeface="Arial Unicode MS" panose="020B0604020202020204" pitchFamily="34" charset="-128"/>
              </a:rPr>
              <a:t>جواد آرین </a:t>
            </a:r>
            <a:r>
              <a:rPr lang="ar-SA" altLang="fa-IR" sz="2800" b="1" dirty="0" smtClean="0">
                <a:latin typeface="Arial Unicode MS" panose="020B0604020202020204" pitchFamily="34" charset="-128"/>
              </a:rPr>
              <a:t>منش</a:t>
            </a:r>
            <a:endParaRPr lang="fa-IR" altLang="fa-IR" sz="2800" b="1" dirty="0" smtClean="0">
              <a:latin typeface="Arial Unicode MS" panose="020B0604020202020204" pitchFamily="34" charset="-128"/>
            </a:endParaRPr>
          </a:p>
          <a:p>
            <a:pPr lvl="0"/>
            <a:r>
              <a:rPr lang="ar-SA" altLang="fa-IR" sz="2800" b="1" dirty="0" smtClean="0">
                <a:latin typeface="Arial Unicode MS" panose="020B0604020202020204" pitchFamily="34" charset="-128"/>
              </a:rPr>
              <a:t>مهدی برادران</a:t>
            </a:r>
            <a:r>
              <a:rPr lang="fa-IR" altLang="fa-IR" sz="2800" b="1" dirty="0" smtClean="0">
                <a:latin typeface="Arial Unicode MS" panose="020B0604020202020204" pitchFamily="34" charset="-128"/>
              </a:rPr>
              <a:t> </a:t>
            </a:r>
          </a:p>
          <a:p>
            <a:pPr lvl="0"/>
            <a:r>
              <a:rPr lang="ar-SA" altLang="fa-IR" sz="2800" b="1" dirty="0" smtClean="0">
                <a:latin typeface="Arial Unicode MS" panose="020B0604020202020204" pitchFamily="34" charset="-128"/>
              </a:rPr>
              <a:t>حامد </a:t>
            </a:r>
            <a:r>
              <a:rPr lang="ar-SA" altLang="fa-IR" sz="2800" b="1" dirty="0">
                <a:latin typeface="Arial Unicode MS" panose="020B0604020202020204" pitchFamily="34" charset="-128"/>
              </a:rPr>
              <a:t>واعظ زاده </a:t>
            </a:r>
            <a:r>
              <a:rPr lang="ar-SA" altLang="fa-IR" sz="2800" b="1" dirty="0" smtClean="0">
                <a:latin typeface="Arial Unicode MS" panose="020B0604020202020204" pitchFamily="34" charset="-128"/>
              </a:rPr>
              <a:t>خراسانی</a:t>
            </a:r>
            <a:endParaRPr lang="fa-IR" altLang="fa-IR" sz="3600" b="1" dirty="0" smtClean="0"/>
          </a:p>
          <a:p>
            <a:pPr lvl="0"/>
            <a:r>
              <a:rPr lang="ar-SA" altLang="fa-IR" sz="2800" b="1" dirty="0" smtClean="0">
                <a:solidFill>
                  <a:srgbClr val="FF0000"/>
                </a:solidFill>
                <a:latin typeface="Arial Unicode MS" panose="020B0604020202020204" pitchFamily="34" charset="-128"/>
              </a:rPr>
              <a:t>حسین امینی</a:t>
            </a:r>
            <a:endParaRPr lang="fa-IR" altLang="fa-IR" sz="2800" b="1" dirty="0" smtClean="0">
              <a:solidFill>
                <a:srgbClr val="FF0000"/>
              </a:solidFill>
              <a:latin typeface="Arial Unicode MS" panose="020B0604020202020204" pitchFamily="34" charset="-128"/>
            </a:endParaRPr>
          </a:p>
          <a:p>
            <a:pPr lvl="0"/>
            <a:r>
              <a:rPr lang="ar-SA" altLang="fa-IR" sz="2800" b="1" dirty="0" smtClean="0">
                <a:latin typeface="Arial Unicode MS" panose="020B0604020202020204" pitchFamily="34" charset="-128"/>
              </a:rPr>
              <a:t>شراره معدنیان</a:t>
            </a:r>
            <a:endParaRPr lang="fa-IR" altLang="fa-IR" sz="5400" b="1" dirty="0">
              <a:latin typeface="Arial" panose="020B0604020202020204" pitchFamily="34" charset="0"/>
            </a:endParaRPr>
          </a:p>
          <a:p>
            <a:endParaRPr lang="fa-IR" b="1" dirty="0"/>
          </a:p>
        </p:txBody>
      </p:sp>
      <p:sp>
        <p:nvSpPr>
          <p:cNvPr id="9" name="Rectangle 8"/>
          <p:cNvSpPr/>
          <p:nvPr/>
        </p:nvSpPr>
        <p:spPr>
          <a:xfrm>
            <a:off x="4611059" y="3437512"/>
            <a:ext cx="4003083" cy="3077766"/>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fa-IR" b="1" dirty="0" smtClean="0"/>
              <a:t>لیست </a:t>
            </a:r>
            <a:r>
              <a:rPr lang="fa-IR" b="1" dirty="0"/>
              <a:t>مورد حمایت جبهه پیروان خط امام و </a:t>
            </a:r>
            <a:r>
              <a:rPr lang="fa-IR" b="1" dirty="0" smtClean="0"/>
              <a:t>رهبری</a:t>
            </a:r>
          </a:p>
          <a:p>
            <a:r>
              <a:rPr lang="fa-IR" b="1" dirty="0" smtClean="0"/>
              <a:t>اصولگرایان </a:t>
            </a:r>
            <a:r>
              <a:rPr lang="fa-IR" b="1" dirty="0"/>
              <a:t>تحول خواه و حزب عدالت و </a:t>
            </a:r>
            <a:r>
              <a:rPr lang="fa-IR" b="1" dirty="0" smtClean="0"/>
              <a:t>توسعه</a:t>
            </a:r>
          </a:p>
          <a:p>
            <a:r>
              <a:rPr lang="ar-SA" altLang="fa-IR" sz="2800" b="1" dirty="0" smtClean="0">
                <a:solidFill>
                  <a:srgbClr val="00B0F0"/>
                </a:solidFill>
                <a:latin typeface="Arial Unicode MS" panose="020B0604020202020204" pitchFamily="34" charset="-128"/>
              </a:rPr>
              <a:t>جواد آرین منش</a:t>
            </a:r>
            <a:endParaRPr lang="fa-IR" altLang="fa-IR" sz="2800" b="1" dirty="0" smtClean="0">
              <a:solidFill>
                <a:srgbClr val="00B0F0"/>
              </a:solidFill>
              <a:latin typeface="Arial Unicode MS" panose="020B0604020202020204" pitchFamily="34" charset="-128"/>
            </a:endParaRPr>
          </a:p>
          <a:p>
            <a:r>
              <a:rPr lang="ar-SA" altLang="fa-IR" sz="2800" b="1" dirty="0" smtClean="0">
                <a:solidFill>
                  <a:srgbClr val="00B0F0"/>
                </a:solidFill>
                <a:latin typeface="Arial Unicode MS" panose="020B0604020202020204" pitchFamily="34" charset="-128"/>
              </a:rPr>
              <a:t>مهدی برادران</a:t>
            </a:r>
            <a:endParaRPr lang="fa-IR" altLang="fa-IR" sz="2800" b="1" dirty="0" smtClean="0">
              <a:solidFill>
                <a:srgbClr val="00B0F0"/>
              </a:solidFill>
              <a:latin typeface="Arial Unicode MS" panose="020B0604020202020204" pitchFamily="34" charset="-128"/>
            </a:endParaRPr>
          </a:p>
          <a:p>
            <a:r>
              <a:rPr lang="ar-SA" altLang="fa-IR" sz="2800" b="1" dirty="0" smtClean="0">
                <a:solidFill>
                  <a:srgbClr val="00B0F0"/>
                </a:solidFill>
                <a:latin typeface="Arial Unicode MS" panose="020B0604020202020204" pitchFamily="34" charset="-128"/>
              </a:rPr>
              <a:t>حامد واعظ زاده خراسانی</a:t>
            </a:r>
            <a:endParaRPr lang="fa-IR" altLang="fa-IR" sz="1400" b="1" dirty="0" smtClean="0">
              <a:solidFill>
                <a:srgbClr val="00B0F0"/>
              </a:solidFill>
              <a:latin typeface="Arial Unicode MS" panose="020B0604020202020204" pitchFamily="34" charset="-128"/>
            </a:endParaRPr>
          </a:p>
          <a:p>
            <a:r>
              <a:rPr lang="fa-IR" altLang="fa-IR" sz="2800" b="1" dirty="0" smtClean="0">
                <a:solidFill>
                  <a:srgbClr val="00B0F0"/>
                </a:solidFill>
              </a:rPr>
              <a:t>ناصر</a:t>
            </a:r>
            <a:r>
              <a:rPr lang="fa-IR" altLang="fa-IR" sz="2800" b="1" dirty="0" smtClean="0">
                <a:solidFill>
                  <a:srgbClr val="00B0F0"/>
                </a:solidFill>
                <a:latin typeface="Arial Unicode MS" panose="020B0604020202020204" pitchFamily="34" charset="-128"/>
              </a:rPr>
              <a:t>توسلی زاده </a:t>
            </a:r>
          </a:p>
          <a:p>
            <a:r>
              <a:rPr lang="fa-IR" altLang="fa-IR" sz="2800" b="1" dirty="0" smtClean="0">
                <a:solidFill>
                  <a:srgbClr val="00B0F0"/>
                </a:solidFill>
                <a:latin typeface="Arial Unicode MS" panose="020B0604020202020204" pitchFamily="34" charset="-128"/>
              </a:rPr>
              <a:t>غلامرضا</a:t>
            </a:r>
            <a:r>
              <a:rPr lang="ar-SA" altLang="fa-IR" sz="2800" b="1" dirty="0" smtClean="0">
                <a:solidFill>
                  <a:srgbClr val="00B0F0"/>
                </a:solidFill>
                <a:latin typeface="Arial Unicode MS" panose="020B0604020202020204" pitchFamily="34" charset="-128"/>
              </a:rPr>
              <a:t> قنبری</a:t>
            </a:r>
            <a:endParaRPr lang="fa-IR" altLang="fa-IR" sz="5400" b="1" dirty="0" smtClean="0">
              <a:solidFill>
                <a:srgbClr val="00B0F0"/>
              </a:solidFill>
              <a:latin typeface="Arial" panose="020B0604020202020204" pitchFamily="34" charset="0"/>
            </a:endParaRPr>
          </a:p>
          <a:p>
            <a:endParaRPr lang="fa-IR" b="1" dirty="0"/>
          </a:p>
        </p:txBody>
      </p:sp>
      <p:sp>
        <p:nvSpPr>
          <p:cNvPr id="8" name="Rectangle 7"/>
          <p:cNvSpPr/>
          <p:nvPr/>
        </p:nvSpPr>
        <p:spPr>
          <a:xfrm>
            <a:off x="8518358" y="204052"/>
            <a:ext cx="3471873" cy="307776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a-IR" b="1" dirty="0"/>
              <a:t>نامزدهای جامعه اسلامی فرهنگیان </a:t>
            </a:r>
            <a:endParaRPr lang="fa-IR" b="1" dirty="0" smtClean="0"/>
          </a:p>
          <a:p>
            <a:r>
              <a:rPr lang="fa-IR" b="1" dirty="0" smtClean="0"/>
              <a:t>خراسان </a:t>
            </a:r>
            <a:r>
              <a:rPr lang="fa-IR" b="1" dirty="0"/>
              <a:t>رضوی</a:t>
            </a:r>
          </a:p>
          <a:p>
            <a:pPr lvl="0"/>
            <a:r>
              <a:rPr lang="ar-SA" altLang="fa-IR" sz="2800" b="1" dirty="0" smtClean="0">
                <a:latin typeface="Arial Unicode MS" panose="020B0604020202020204" pitchFamily="34" charset="-128"/>
              </a:rPr>
              <a:t>جواد </a:t>
            </a:r>
            <a:r>
              <a:rPr lang="ar-SA" altLang="fa-IR" sz="2800" b="1" dirty="0">
                <a:latin typeface="Arial Unicode MS" panose="020B0604020202020204" pitchFamily="34" charset="-128"/>
              </a:rPr>
              <a:t>آرین </a:t>
            </a:r>
            <a:r>
              <a:rPr lang="ar-SA" altLang="fa-IR" sz="2800" b="1" dirty="0" smtClean="0">
                <a:latin typeface="Arial Unicode MS" panose="020B0604020202020204" pitchFamily="34" charset="-128"/>
              </a:rPr>
              <a:t>منش</a:t>
            </a:r>
            <a:endParaRPr lang="fa-IR" altLang="fa-IR" sz="2800" b="1" dirty="0" smtClean="0">
              <a:latin typeface="Arial Unicode MS" panose="020B0604020202020204" pitchFamily="34" charset="-128"/>
            </a:endParaRPr>
          </a:p>
          <a:p>
            <a:pPr lvl="0"/>
            <a:r>
              <a:rPr lang="ar-SA" altLang="fa-IR" sz="2800" b="1" dirty="0" smtClean="0">
                <a:latin typeface="Arial Unicode MS" panose="020B0604020202020204" pitchFamily="34" charset="-128"/>
              </a:rPr>
              <a:t>مهدی برادران</a:t>
            </a:r>
            <a:r>
              <a:rPr lang="fa-IR" altLang="fa-IR" sz="2800" b="1" dirty="0" smtClean="0">
                <a:latin typeface="Arial Unicode MS" panose="020B0604020202020204" pitchFamily="34" charset="-128"/>
              </a:rPr>
              <a:t> </a:t>
            </a:r>
          </a:p>
          <a:p>
            <a:pPr lvl="0"/>
            <a:r>
              <a:rPr lang="fa-IR" altLang="fa-IR" sz="2800" b="1" dirty="0" smtClean="0">
                <a:latin typeface="Arial Unicode MS" panose="020B0604020202020204" pitchFamily="34" charset="-128"/>
              </a:rPr>
              <a:t>غلامرضا قنبری</a:t>
            </a:r>
            <a:endParaRPr lang="fa-IR" altLang="fa-IR" sz="3600" b="1" dirty="0" smtClean="0"/>
          </a:p>
          <a:p>
            <a:pPr lvl="0"/>
            <a:r>
              <a:rPr lang="fa-IR" altLang="fa-IR" sz="2800" b="1" dirty="0" smtClean="0">
                <a:solidFill>
                  <a:schemeClr val="tx1"/>
                </a:solidFill>
                <a:latin typeface="Arial Unicode MS" panose="020B0604020202020204" pitchFamily="34" charset="-128"/>
              </a:rPr>
              <a:t>محمدتقی فروتن</a:t>
            </a:r>
          </a:p>
          <a:p>
            <a:pPr lvl="0"/>
            <a:r>
              <a:rPr lang="fa-IR" altLang="fa-IR" sz="2800" b="1" dirty="0" smtClean="0">
                <a:latin typeface="Arial Unicode MS" panose="020B0604020202020204" pitchFamily="34" charset="-128"/>
              </a:rPr>
              <a:t>محمدفضائلی گاه(فاضلی)</a:t>
            </a:r>
            <a:endParaRPr lang="fa-IR" altLang="fa-IR" sz="5400" b="1" dirty="0">
              <a:latin typeface="Arial" panose="020B0604020202020204" pitchFamily="34" charset="0"/>
            </a:endParaRPr>
          </a:p>
          <a:p>
            <a:endParaRPr lang="fa-IR" b="1" dirty="0"/>
          </a:p>
        </p:txBody>
      </p:sp>
    </p:spTree>
    <p:extLst>
      <p:ext uri="{BB962C8B-B14F-4D97-AF65-F5344CB8AC3E}">
        <p14:creationId xmlns:p14="http://schemas.microsoft.com/office/powerpoint/2010/main" val="2167237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2124" y="116348"/>
            <a:ext cx="11578107" cy="923330"/>
          </a:xfrm>
          <a:prstGeom prst="rect">
            <a:avLst/>
          </a:prstGeom>
        </p:spPr>
        <p:txBody>
          <a:bodyPr wrap="square">
            <a:spAutoFit/>
          </a:bodyPr>
          <a:lstStyle/>
          <a:p>
            <a:pPr algn="justLow"/>
            <a:r>
              <a:rPr lang="fa-IR" dirty="0" smtClean="0"/>
              <a:t> ائتلاف </a:t>
            </a:r>
            <a:r>
              <a:rPr lang="fa-IR" dirty="0"/>
              <a:t>اصولگرایان </a:t>
            </a:r>
            <a:endParaRPr lang="fa-IR" dirty="0" smtClean="0"/>
          </a:p>
          <a:p>
            <a:pPr algn="justLow"/>
            <a:r>
              <a:rPr lang="fa-IR" dirty="0" smtClean="0"/>
              <a:t>اصولگرایان </a:t>
            </a:r>
            <a:r>
              <a:rPr lang="fa-IR" dirty="0"/>
              <a:t>در مشهد با حضورنمایندگان ۴ ضلع این جناح از جمله رهپویان و ایثارگران، ‌حامیان قالبیاف، جبهه پایداری و جبهه پیروان خط امام </a:t>
            </a:r>
            <a:r>
              <a:rPr lang="fa-IR" dirty="0" smtClean="0"/>
              <a:t> و رهبری برای تعیین لیست مورد نظر رایزنی کردند.</a:t>
            </a:r>
            <a:endParaRPr lang="fa-IR"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2163" y="1493944"/>
            <a:ext cx="4514161" cy="32798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743" y="1277770"/>
            <a:ext cx="2274473" cy="34915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660" y="1493945"/>
            <a:ext cx="1868066" cy="327534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26" y="1444891"/>
            <a:ext cx="2505825" cy="3324395"/>
          </a:xfrm>
          <a:prstGeom prst="rect">
            <a:avLst/>
          </a:prstGeom>
        </p:spPr>
      </p:pic>
      <p:sp>
        <p:nvSpPr>
          <p:cNvPr id="8" name="Rectangle 7"/>
          <p:cNvSpPr/>
          <p:nvPr/>
        </p:nvSpPr>
        <p:spPr>
          <a:xfrm>
            <a:off x="2576407" y="4702612"/>
            <a:ext cx="2149948" cy="646331"/>
          </a:xfrm>
          <a:prstGeom prst="rect">
            <a:avLst/>
          </a:prstGeom>
        </p:spPr>
        <p:txBody>
          <a:bodyPr wrap="none">
            <a:spAutoFit/>
          </a:bodyPr>
          <a:lstStyle/>
          <a:p>
            <a:pPr algn="ctr"/>
            <a:r>
              <a:rPr lang="fa-IR" dirty="0"/>
              <a:t>سید محسن بنی هاشمی </a:t>
            </a:r>
            <a:endParaRPr lang="fa-IR" dirty="0" smtClean="0"/>
          </a:p>
          <a:p>
            <a:pPr algn="ctr"/>
            <a:r>
              <a:rPr lang="fa-IR" dirty="0" smtClean="0"/>
              <a:t>دبیر </a:t>
            </a:r>
            <a:r>
              <a:rPr lang="fa-IR" dirty="0"/>
              <a:t>و نماینده جبهه پیروان</a:t>
            </a:r>
          </a:p>
        </p:txBody>
      </p:sp>
      <p:sp>
        <p:nvSpPr>
          <p:cNvPr id="9" name="Rectangle 8"/>
          <p:cNvSpPr/>
          <p:nvPr/>
        </p:nvSpPr>
        <p:spPr>
          <a:xfrm>
            <a:off x="337197" y="4777652"/>
            <a:ext cx="1984839" cy="584775"/>
          </a:xfrm>
          <a:prstGeom prst="rect">
            <a:avLst/>
          </a:prstGeom>
        </p:spPr>
        <p:txBody>
          <a:bodyPr wrap="none">
            <a:spAutoFit/>
          </a:bodyPr>
          <a:lstStyle/>
          <a:p>
            <a:pPr algn="ctr"/>
            <a:r>
              <a:rPr lang="fa-IR" sz="1600" b="1" dirty="0"/>
              <a:t>جواد آرین منش </a:t>
            </a:r>
            <a:endParaRPr lang="fa-IR" sz="1600" b="1" dirty="0" smtClean="0"/>
          </a:p>
          <a:p>
            <a:pPr algn="ctr"/>
            <a:r>
              <a:rPr lang="fa-IR" sz="1600" b="1" dirty="0" smtClean="0"/>
              <a:t>دبیر </a:t>
            </a:r>
            <a:r>
              <a:rPr lang="fa-IR" sz="1600" b="1" dirty="0"/>
              <a:t>و نماینده حزب موتلفه</a:t>
            </a:r>
          </a:p>
        </p:txBody>
      </p:sp>
      <p:sp>
        <p:nvSpPr>
          <p:cNvPr id="10" name="Rectangle 9"/>
          <p:cNvSpPr/>
          <p:nvPr/>
        </p:nvSpPr>
        <p:spPr>
          <a:xfrm>
            <a:off x="7004447" y="4769286"/>
            <a:ext cx="2519961" cy="584775"/>
          </a:xfrm>
          <a:prstGeom prst="rect">
            <a:avLst/>
          </a:prstGeom>
        </p:spPr>
        <p:txBody>
          <a:bodyPr wrap="square">
            <a:spAutoFit/>
          </a:bodyPr>
          <a:lstStyle/>
          <a:p>
            <a:pPr algn="ctr"/>
            <a:r>
              <a:rPr lang="fa-IR" sz="1600" b="1" dirty="0"/>
              <a:t>مجید فاطمی ارفع </a:t>
            </a:r>
          </a:p>
          <a:p>
            <a:pPr algn="ctr"/>
            <a:r>
              <a:rPr lang="fa-IR" sz="1600" b="1" dirty="0"/>
              <a:t>سخنگو و نماینده جبهه پایداری</a:t>
            </a:r>
          </a:p>
        </p:txBody>
      </p:sp>
      <p:sp>
        <p:nvSpPr>
          <p:cNvPr id="11" name="Rectangle 10"/>
          <p:cNvSpPr/>
          <p:nvPr/>
        </p:nvSpPr>
        <p:spPr>
          <a:xfrm>
            <a:off x="4695631" y="4740119"/>
            <a:ext cx="2392001" cy="584775"/>
          </a:xfrm>
          <a:prstGeom prst="rect">
            <a:avLst/>
          </a:prstGeom>
        </p:spPr>
        <p:txBody>
          <a:bodyPr wrap="none">
            <a:spAutoFit/>
          </a:bodyPr>
          <a:lstStyle/>
          <a:p>
            <a:pPr algn="ctr"/>
            <a:r>
              <a:rPr lang="fa-IR" sz="1600" b="1" dirty="0"/>
              <a:t>عفت شریعتی </a:t>
            </a:r>
            <a:endParaRPr lang="fa-IR" sz="1600" b="1" dirty="0" smtClean="0"/>
          </a:p>
          <a:p>
            <a:pPr algn="ctr"/>
            <a:r>
              <a:rPr lang="fa-IR" sz="1600" b="1" dirty="0" smtClean="0"/>
              <a:t>دبیر </a:t>
            </a:r>
            <a:r>
              <a:rPr lang="fa-IR" sz="1600" b="1" dirty="0"/>
              <a:t>و نماینده جامعه زینب (س) </a:t>
            </a:r>
          </a:p>
        </p:txBody>
      </p:sp>
      <p:sp>
        <p:nvSpPr>
          <p:cNvPr id="12" name="Rectangle 11"/>
          <p:cNvSpPr/>
          <p:nvPr/>
        </p:nvSpPr>
        <p:spPr>
          <a:xfrm>
            <a:off x="9524408" y="4777928"/>
            <a:ext cx="2058576" cy="646331"/>
          </a:xfrm>
          <a:prstGeom prst="rect">
            <a:avLst/>
          </a:prstGeom>
        </p:spPr>
        <p:txBody>
          <a:bodyPr wrap="none">
            <a:spAutoFit/>
          </a:bodyPr>
          <a:lstStyle/>
          <a:p>
            <a:pPr algn="ctr"/>
            <a:r>
              <a:rPr lang="fa-IR" dirty="0"/>
              <a:t>مصطفی رحیم زاده </a:t>
            </a:r>
            <a:endParaRPr lang="fa-IR" dirty="0" smtClean="0"/>
          </a:p>
          <a:p>
            <a:pPr algn="ctr"/>
            <a:r>
              <a:rPr lang="fa-IR" dirty="0" smtClean="0"/>
              <a:t>نماینده </a:t>
            </a:r>
            <a:r>
              <a:rPr lang="fa-IR" dirty="0"/>
              <a:t>جمعیت ایثارگران </a:t>
            </a:r>
          </a:p>
        </p:txBody>
      </p:sp>
      <p:pic>
        <p:nvPicPr>
          <p:cNvPr id="13" name="Picture 12">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29746190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6760" cy="3657600"/>
          </a:xfrm>
          <a:prstGeom prst="rect">
            <a:avLst/>
          </a:prstGeom>
        </p:spPr>
      </p:pic>
      <p:sp>
        <p:nvSpPr>
          <p:cNvPr id="2" name="TextBox 1"/>
          <p:cNvSpPr txBox="1"/>
          <p:nvPr/>
        </p:nvSpPr>
        <p:spPr>
          <a:xfrm>
            <a:off x="5486400" y="4403558"/>
            <a:ext cx="3525253" cy="646331"/>
          </a:xfrm>
          <a:prstGeom prst="rect">
            <a:avLst/>
          </a:prstGeom>
          <a:noFill/>
        </p:spPr>
        <p:txBody>
          <a:bodyPr wrap="square" rtlCol="1">
            <a:spAutoFit/>
          </a:bodyPr>
          <a:lstStyle/>
          <a:p>
            <a:pPr algn="ctr"/>
            <a:r>
              <a:rPr lang="fa-IR" sz="3600" b="1" dirty="0" smtClean="0"/>
              <a:t>رای آوردگان</a:t>
            </a:r>
            <a:endParaRPr lang="fa-IR" sz="3600" b="1" dirty="0"/>
          </a:p>
        </p:txBody>
      </p:sp>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4234422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912" y="670144"/>
            <a:ext cx="11951594" cy="4524315"/>
          </a:xfrm>
          <a:prstGeom prst="rect">
            <a:avLst/>
          </a:prstGeom>
        </p:spPr>
        <p:txBody>
          <a:bodyPr wrap="square">
            <a:spAutoFit/>
          </a:bodyPr>
          <a:lstStyle/>
          <a:p>
            <a:pPr algn="just"/>
            <a:r>
              <a:rPr lang="fa-IR" sz="2400" b="1" dirty="0" smtClean="0">
                <a:solidFill>
                  <a:srgbClr val="FF0000"/>
                </a:solidFill>
              </a:rPr>
              <a:t>کاندیداهای معرفی شده توسط ائتلاف اصول گرایان در استان </a:t>
            </a:r>
            <a:r>
              <a:rPr lang="fa-IR" sz="2400" b="1" dirty="0">
                <a:solidFill>
                  <a:srgbClr val="FF0000"/>
                </a:solidFill>
              </a:rPr>
              <a:t>خراسان </a:t>
            </a:r>
            <a:r>
              <a:rPr lang="fa-IR" sz="2400" b="1" dirty="0" smtClean="0">
                <a:solidFill>
                  <a:srgbClr val="FF0000"/>
                </a:solidFill>
              </a:rPr>
              <a:t>رضوی در سال 1394</a:t>
            </a:r>
            <a:endParaRPr lang="fa-IR" sz="2400" dirty="0"/>
          </a:p>
          <a:p>
            <a:pPr algn="just"/>
            <a:r>
              <a:rPr lang="fa-IR" sz="2400" b="1" dirty="0" smtClean="0">
                <a:solidFill>
                  <a:srgbClr val="0000FF"/>
                </a:solidFill>
              </a:rPr>
              <a:t>حوره </a:t>
            </a:r>
            <a:r>
              <a:rPr lang="fa-IR" sz="2400" b="1" dirty="0">
                <a:solidFill>
                  <a:srgbClr val="0000FF"/>
                </a:solidFill>
              </a:rPr>
              <a:t>انتخابیه </a:t>
            </a:r>
            <a:r>
              <a:rPr lang="fa-IR" sz="2400" b="1" dirty="0" smtClean="0">
                <a:solidFill>
                  <a:srgbClr val="0000FF"/>
                </a:solidFill>
              </a:rPr>
              <a:t>تربت جام و تایباد:</a:t>
            </a:r>
            <a:r>
              <a:rPr lang="fa-IR" sz="2400" dirty="0" smtClean="0"/>
              <a:t>                           </a:t>
            </a:r>
            <a:r>
              <a:rPr lang="fa-IR" sz="2400" b="1" dirty="0" smtClean="0">
                <a:solidFill>
                  <a:srgbClr val="0000FF"/>
                </a:solidFill>
              </a:rPr>
              <a:t>حوزه </a:t>
            </a:r>
            <a:r>
              <a:rPr lang="fa-IR" sz="2400" b="1" dirty="0">
                <a:solidFill>
                  <a:srgbClr val="0000FF"/>
                </a:solidFill>
              </a:rPr>
              <a:t>انتخابیه قوچان:</a:t>
            </a:r>
            <a:r>
              <a:rPr lang="fa-IR" sz="2400" dirty="0"/>
              <a:t> </a:t>
            </a:r>
            <a:r>
              <a:rPr lang="fa-IR" sz="2400" b="1" dirty="0"/>
              <a:t>حجت‌الاسلام عباسعلی </a:t>
            </a:r>
            <a:r>
              <a:rPr lang="fa-IR" sz="2400" b="1" dirty="0" smtClean="0"/>
              <a:t>رستمی</a:t>
            </a:r>
          </a:p>
          <a:p>
            <a:pPr algn="just"/>
            <a:endParaRPr lang="fa-IR" sz="2400" dirty="0"/>
          </a:p>
          <a:p>
            <a:pPr algn="just"/>
            <a:r>
              <a:rPr lang="fa-IR" sz="2400" b="1" dirty="0">
                <a:solidFill>
                  <a:srgbClr val="0000FF"/>
                </a:solidFill>
              </a:rPr>
              <a:t>حوزه انتخابیه چناران و بینالود:</a:t>
            </a:r>
            <a:r>
              <a:rPr lang="fa-IR" sz="2400" dirty="0"/>
              <a:t> </a:t>
            </a:r>
            <a:r>
              <a:rPr lang="fa-IR" sz="2400" b="1" dirty="0"/>
              <a:t>محمد </a:t>
            </a:r>
            <a:r>
              <a:rPr lang="fa-IR" sz="2400" b="1" dirty="0" smtClean="0"/>
              <a:t>دهقان</a:t>
            </a:r>
            <a:r>
              <a:rPr lang="fa-IR" sz="2400" dirty="0" smtClean="0"/>
              <a:t>             </a:t>
            </a:r>
            <a:r>
              <a:rPr lang="fa-IR" sz="2400" b="1" dirty="0" smtClean="0">
                <a:solidFill>
                  <a:srgbClr val="0000FF"/>
                </a:solidFill>
              </a:rPr>
              <a:t>حوزه </a:t>
            </a:r>
            <a:r>
              <a:rPr lang="fa-IR" sz="2400" b="1" dirty="0">
                <a:solidFill>
                  <a:srgbClr val="0000FF"/>
                </a:solidFill>
              </a:rPr>
              <a:t>انتخابیه سبزوار:</a:t>
            </a:r>
            <a:r>
              <a:rPr lang="fa-IR" sz="2400" dirty="0"/>
              <a:t> </a:t>
            </a:r>
            <a:r>
              <a:rPr lang="fa-IR" sz="2400" b="1" dirty="0"/>
              <a:t>بروغنی و </a:t>
            </a:r>
            <a:r>
              <a:rPr lang="fa-IR" sz="2400" b="1" dirty="0" smtClean="0"/>
              <a:t>عنابستانی</a:t>
            </a:r>
            <a:endParaRPr lang="fa-IR" sz="2400" dirty="0" smtClean="0"/>
          </a:p>
          <a:p>
            <a:pPr algn="just"/>
            <a:endParaRPr lang="fa-IR" sz="2400" dirty="0"/>
          </a:p>
          <a:p>
            <a:pPr algn="just"/>
            <a:r>
              <a:rPr lang="fa-IR" sz="2400" b="1" dirty="0">
                <a:solidFill>
                  <a:srgbClr val="0000FF"/>
                </a:solidFill>
              </a:rPr>
              <a:t>حوزه انتخابیه گناباد:</a:t>
            </a:r>
            <a:r>
              <a:rPr lang="fa-IR" sz="2400" dirty="0"/>
              <a:t> </a:t>
            </a:r>
            <a:r>
              <a:rPr lang="fa-IR" sz="2400" b="1" dirty="0"/>
              <a:t>محمد </a:t>
            </a:r>
            <a:r>
              <a:rPr lang="fa-IR" sz="2400" b="1" dirty="0" smtClean="0"/>
              <a:t>صفایی                       </a:t>
            </a:r>
            <a:r>
              <a:rPr lang="fa-IR" sz="2400" b="1" dirty="0" smtClean="0">
                <a:solidFill>
                  <a:srgbClr val="0000FF"/>
                </a:solidFill>
              </a:rPr>
              <a:t>حوزه </a:t>
            </a:r>
            <a:r>
              <a:rPr lang="fa-IR" sz="2400" b="1" dirty="0">
                <a:solidFill>
                  <a:srgbClr val="0000FF"/>
                </a:solidFill>
              </a:rPr>
              <a:t>انتخابیه نیشابور:</a:t>
            </a:r>
            <a:r>
              <a:rPr lang="fa-IR" sz="2400" dirty="0"/>
              <a:t> </a:t>
            </a:r>
            <a:r>
              <a:rPr lang="fa-IR" sz="2400" b="1" dirty="0"/>
              <a:t>حجت‌الاسلام سبحانی‌نیا و علی </a:t>
            </a:r>
            <a:r>
              <a:rPr lang="fa-IR" sz="2400" b="1" dirty="0" smtClean="0"/>
              <a:t>مروی</a:t>
            </a:r>
          </a:p>
          <a:p>
            <a:pPr algn="just"/>
            <a:endParaRPr lang="fa-IR" sz="2400" dirty="0"/>
          </a:p>
          <a:p>
            <a:pPr algn="just"/>
            <a:r>
              <a:rPr lang="fa-IR" sz="2400" b="1" dirty="0">
                <a:solidFill>
                  <a:srgbClr val="0000FF"/>
                </a:solidFill>
              </a:rPr>
              <a:t>حوزه انتخابیه درگز: </a:t>
            </a:r>
            <a:r>
              <a:rPr lang="fa-IR" sz="2400" b="1" dirty="0" smtClean="0"/>
              <a:t>رزمیان</a:t>
            </a:r>
            <a:r>
              <a:rPr lang="fa-IR" sz="2400" dirty="0"/>
              <a:t> </a:t>
            </a:r>
            <a:r>
              <a:rPr lang="fa-IR" sz="2400" dirty="0" smtClean="0"/>
              <a:t>                              </a:t>
            </a:r>
            <a:r>
              <a:rPr lang="fa-IR" sz="2400" b="1" dirty="0" smtClean="0">
                <a:solidFill>
                  <a:srgbClr val="0000FF"/>
                </a:solidFill>
              </a:rPr>
              <a:t>حوزه </a:t>
            </a:r>
            <a:r>
              <a:rPr lang="fa-IR" sz="2400" b="1" dirty="0">
                <a:solidFill>
                  <a:srgbClr val="0000FF"/>
                </a:solidFill>
              </a:rPr>
              <a:t>انتخابیه فریمان و سرخس:</a:t>
            </a:r>
            <a:r>
              <a:rPr lang="fa-IR" sz="2400" dirty="0"/>
              <a:t> </a:t>
            </a:r>
            <a:r>
              <a:rPr lang="fa-IR" sz="2400" b="1" dirty="0"/>
              <a:t>احسان </a:t>
            </a:r>
            <a:r>
              <a:rPr lang="fa-IR" sz="2400" b="1" dirty="0" smtClean="0"/>
              <a:t>قاضی‌زاده</a:t>
            </a:r>
            <a:endParaRPr lang="fa-IR" sz="2400" dirty="0" smtClean="0"/>
          </a:p>
          <a:p>
            <a:pPr algn="just"/>
            <a:endParaRPr lang="fa-IR" sz="2400" dirty="0"/>
          </a:p>
          <a:p>
            <a:pPr algn="just"/>
            <a:r>
              <a:rPr lang="fa-IR" sz="2400" b="1" dirty="0">
                <a:solidFill>
                  <a:srgbClr val="0000FF"/>
                </a:solidFill>
              </a:rPr>
              <a:t>حوزه انتخابیه تربت‌حیدریه:</a:t>
            </a:r>
            <a:r>
              <a:rPr lang="fa-IR" sz="2400" b="1" dirty="0"/>
              <a:t> ابوالقاسم </a:t>
            </a:r>
            <a:r>
              <a:rPr lang="fa-IR" sz="2400" b="1" dirty="0" smtClean="0"/>
              <a:t>خسروی           </a:t>
            </a:r>
            <a:r>
              <a:rPr lang="fa-IR" sz="2400" b="1" dirty="0" smtClean="0">
                <a:solidFill>
                  <a:srgbClr val="0000FF"/>
                </a:solidFill>
              </a:rPr>
              <a:t>حوزه </a:t>
            </a:r>
            <a:r>
              <a:rPr lang="fa-IR" sz="2400" b="1" dirty="0">
                <a:solidFill>
                  <a:srgbClr val="0000FF"/>
                </a:solidFill>
              </a:rPr>
              <a:t>انتخابیه خواف و رشتخوار:</a:t>
            </a:r>
            <a:r>
              <a:rPr lang="fa-IR" sz="2400" dirty="0"/>
              <a:t> </a:t>
            </a:r>
            <a:r>
              <a:rPr lang="fa-IR" sz="2400" b="1" dirty="0"/>
              <a:t>امیر </a:t>
            </a:r>
            <a:r>
              <a:rPr lang="fa-IR" sz="2400" b="1" dirty="0" smtClean="0"/>
              <a:t>کلالی</a:t>
            </a:r>
          </a:p>
          <a:p>
            <a:pPr algn="just"/>
            <a:endParaRPr lang="fa-IR" sz="2400" dirty="0">
              <a:effectLst/>
            </a:endParaRPr>
          </a:p>
          <a:p>
            <a:pPr algn="just"/>
            <a:r>
              <a:rPr lang="fa-IR" sz="2400" b="1" dirty="0">
                <a:solidFill>
                  <a:srgbClr val="0000FF"/>
                </a:solidFill>
              </a:rPr>
              <a:t>حوزه انتخابیه </a:t>
            </a:r>
            <a:r>
              <a:rPr lang="fa-IR" sz="2400" b="1" dirty="0" smtClean="0">
                <a:solidFill>
                  <a:srgbClr val="0000FF"/>
                </a:solidFill>
              </a:rPr>
              <a:t>کاشمر و بردسکن: </a:t>
            </a:r>
            <a:r>
              <a:rPr lang="fa-IR" sz="2400" b="1" dirty="0" smtClean="0"/>
              <a:t>محمد رضا اسماعیل نیا</a:t>
            </a:r>
            <a:endParaRPr lang="fa-IR" sz="2400" b="1" dirty="0">
              <a:effectLst/>
            </a:endParaRP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8631382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39" y="90622"/>
            <a:ext cx="7550710" cy="6608655"/>
          </a:xfrm>
          <a:prstGeom prst="rect">
            <a:avLst/>
          </a:prstGeom>
        </p:spPr>
      </p:pic>
      <p:sp>
        <p:nvSpPr>
          <p:cNvPr id="5" name="Rectangle 4"/>
          <p:cNvSpPr/>
          <p:nvPr/>
        </p:nvSpPr>
        <p:spPr>
          <a:xfrm>
            <a:off x="7722507" y="809626"/>
            <a:ext cx="4469493" cy="2585323"/>
          </a:xfrm>
          <a:prstGeom prst="rect">
            <a:avLst/>
          </a:prstGeom>
          <a:noFill/>
        </p:spPr>
        <p:txBody>
          <a:bodyPr wrap="none" lIns="91440" tIns="45720" rIns="91440" bIns="45720">
            <a:spAutoFit/>
          </a:bodyPr>
          <a:lstStyle/>
          <a:p>
            <a:pPr algn="ctr"/>
            <a:r>
              <a:rPr lang="fa-IR" sz="5400" b="1" cap="none" spc="0" dirty="0" smtClean="0">
                <a:ln w="6600">
                  <a:solidFill>
                    <a:schemeClr val="accent2"/>
                  </a:solidFill>
                  <a:prstDash val="solid"/>
                </a:ln>
                <a:solidFill>
                  <a:srgbClr val="FFFFFF"/>
                </a:solidFill>
                <a:effectLst>
                  <a:outerShdw dist="38100" dir="2700000" algn="tl" rotWithShape="0">
                    <a:schemeClr val="accent2"/>
                  </a:outerShdw>
                </a:effectLst>
              </a:rPr>
              <a:t>لیست ائتلاف </a:t>
            </a:r>
          </a:p>
          <a:p>
            <a:pPr algn="ctr"/>
            <a:r>
              <a:rPr lang="fa-IR" sz="5400" b="1" dirty="0" smtClean="0">
                <a:ln w="6600">
                  <a:solidFill>
                    <a:schemeClr val="accent2"/>
                  </a:solidFill>
                  <a:prstDash val="solid"/>
                </a:ln>
                <a:solidFill>
                  <a:srgbClr val="FFFFFF"/>
                </a:solidFill>
                <a:effectLst>
                  <a:outerShdw dist="38100" dir="2700000" algn="tl" rotWithShape="0">
                    <a:schemeClr val="accent2"/>
                  </a:outerShdw>
                </a:effectLst>
              </a:rPr>
              <a:t>اصولگرایان</a:t>
            </a:r>
          </a:p>
          <a:p>
            <a:pPr algn="ctr"/>
            <a:r>
              <a:rPr lang="fa-IR" sz="5400" b="1" cap="none" spc="0" dirty="0" smtClean="0">
                <a:ln w="6600">
                  <a:solidFill>
                    <a:schemeClr val="accent2"/>
                  </a:solidFill>
                  <a:prstDash val="solid"/>
                </a:ln>
                <a:solidFill>
                  <a:srgbClr val="FFFFFF"/>
                </a:solidFill>
                <a:effectLst>
                  <a:outerShdw dist="38100" dir="2700000" algn="tl" rotWithShape="0">
                    <a:schemeClr val="accent2"/>
                  </a:outerShdw>
                </a:effectLst>
              </a:rPr>
              <a:t>در خراسان رضوی</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TextBox 1"/>
          <p:cNvSpPr txBox="1"/>
          <p:nvPr/>
        </p:nvSpPr>
        <p:spPr>
          <a:xfrm>
            <a:off x="1403799" y="2292439"/>
            <a:ext cx="875763"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1">
            <a:spAutoFit/>
          </a:bodyPr>
          <a:lstStyle/>
          <a:p>
            <a:r>
              <a:rPr lang="fa-IR" sz="1600" b="1" dirty="0" smtClean="0"/>
              <a:t>بروغنی</a:t>
            </a:r>
            <a:endParaRPr lang="fa-IR" sz="1600" b="1" dirty="0"/>
          </a:p>
        </p:txBody>
      </p:sp>
    </p:spTree>
    <p:extLst>
      <p:ext uri="{BB962C8B-B14F-4D97-AF65-F5344CB8AC3E}">
        <p14:creationId xmlns:p14="http://schemas.microsoft.com/office/powerpoint/2010/main" val="252260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006" y="-13460"/>
            <a:ext cx="10471475" cy="6871459"/>
          </a:xfrm>
          <a:prstGeom prst="rect">
            <a:avLst/>
          </a:prstGeom>
        </p:spPr>
      </p:pic>
    </p:spTree>
    <p:extLst>
      <p:ext uri="{BB962C8B-B14F-4D97-AF65-F5344CB8AC3E}">
        <p14:creationId xmlns:p14="http://schemas.microsoft.com/office/powerpoint/2010/main" val="2340456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627" y="157498"/>
            <a:ext cx="2557462" cy="85725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nSpc>
                <a:spcPct val="115000"/>
              </a:lnSpc>
              <a:spcAft>
                <a:spcPts val="1000"/>
              </a:spcAft>
              <a:defRPr/>
            </a:pPr>
            <a:r>
              <a:rPr lang="fa-IR" b="1" dirty="0">
                <a:ea typeface="Calibri"/>
                <a:cs typeface="B Titr" panose="00000700000000000000" pitchFamily="2" charset="-78"/>
              </a:rPr>
              <a:t>جایگاه مجلس شورای اسلامی</a:t>
            </a:r>
          </a:p>
          <a:p>
            <a:pPr>
              <a:lnSpc>
                <a:spcPct val="115000"/>
              </a:lnSpc>
              <a:spcAft>
                <a:spcPts val="1000"/>
              </a:spcAft>
              <a:defRPr/>
            </a:pPr>
            <a:r>
              <a:rPr lang="fa-IR" b="1" dirty="0">
                <a:ea typeface="Calibri"/>
                <a:cs typeface="B Titr" panose="00000700000000000000" pitchFamily="2" charset="-78"/>
              </a:rPr>
              <a:t> در کلام امام راحل (ره)</a:t>
            </a:r>
            <a:endParaRPr lang="en-US" sz="1400" dirty="0">
              <a:ea typeface="Calibri"/>
              <a:cs typeface="B Titr" panose="00000700000000000000" pitchFamily="2" charset="-78"/>
            </a:endParaRPr>
          </a:p>
        </p:txBody>
      </p:sp>
      <p:sp>
        <p:nvSpPr>
          <p:cNvPr id="3" name="Rectangle 2"/>
          <p:cNvSpPr/>
          <p:nvPr/>
        </p:nvSpPr>
        <p:spPr>
          <a:xfrm>
            <a:off x="4776537" y="1324657"/>
            <a:ext cx="6721642" cy="115416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15000"/>
              </a:lnSpc>
              <a:spcAft>
                <a:spcPts val="1000"/>
              </a:spcAft>
              <a:defRPr/>
            </a:pPr>
            <a:r>
              <a:rPr lang="fa-IR" sz="2000" b="1" dirty="0">
                <a:ea typeface="Calibri"/>
                <a:cs typeface="B Zar"/>
              </a:rPr>
              <a:t>مجلس بالاترین مقام است در این مملکت. مجلس اگر رای داد و شورای نگهبان هم آن رای را پذیرفت، هیچ کس حق ندارد یک کلمه راجع به این بگوید</a:t>
            </a:r>
            <a:r>
              <a:rPr lang="fa-IR" sz="1600" b="1" dirty="0">
                <a:ea typeface="Calibri"/>
                <a:cs typeface="B Zar"/>
              </a:rPr>
              <a:t>.(صحیفه نور ،ج14،ص 370)</a:t>
            </a:r>
            <a:endParaRPr lang="en-US" sz="1600" b="1" dirty="0">
              <a:ea typeface="Calibri"/>
              <a:cs typeface="Arial"/>
            </a:endParaRPr>
          </a:p>
        </p:txBody>
      </p:sp>
      <p:sp>
        <p:nvSpPr>
          <p:cNvPr id="9" name="Rectangle 8"/>
          <p:cNvSpPr/>
          <p:nvPr/>
        </p:nvSpPr>
        <p:spPr>
          <a:xfrm>
            <a:off x="4776537" y="2783120"/>
            <a:ext cx="6721642" cy="115416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Low">
              <a:lnSpc>
                <a:spcPct val="115000"/>
              </a:lnSpc>
              <a:spcAft>
                <a:spcPts val="1000"/>
              </a:spcAft>
              <a:defRPr/>
            </a:pPr>
            <a:r>
              <a:rPr lang="en-US" sz="2000" b="1" dirty="0">
                <a:latin typeface="B Zar"/>
                <a:ea typeface="Calibri"/>
                <a:cs typeface="B Zar" panose="00000400000000000000" pitchFamily="2" charset="-78"/>
              </a:rPr>
              <a:t> </a:t>
            </a:r>
            <a:r>
              <a:rPr lang="fa-IR" sz="2000" b="1" dirty="0">
                <a:latin typeface="B Zar"/>
                <a:ea typeface="Calibri"/>
                <a:cs typeface="B Zar" panose="00000400000000000000" pitchFamily="2" charset="-78"/>
              </a:rPr>
              <a:t>مجلس یک چیزی است که در راس همه اموری که در کشور است واقع است. یعنی مجلس خوب همه چیز را خوب می‌کند و مجلس بد همه چیز را بد می‌کند</a:t>
            </a:r>
            <a:r>
              <a:rPr lang="fa-IR" sz="1600" b="1" dirty="0">
                <a:latin typeface="B Zar"/>
                <a:ea typeface="Calibri"/>
                <a:cs typeface="B Zar" panose="00000400000000000000" pitchFamily="2" charset="-78"/>
              </a:rPr>
              <a:t>.(صحیفه نور ،ج18،ص 282)</a:t>
            </a:r>
            <a:endParaRPr lang="en-US" sz="1200" b="1" dirty="0">
              <a:ea typeface="Calibri"/>
              <a:cs typeface="B Zar" panose="00000400000000000000" pitchFamily="2" charset="-78"/>
            </a:endParaRPr>
          </a:p>
        </p:txBody>
      </p:sp>
      <p:sp>
        <p:nvSpPr>
          <p:cNvPr id="10" name="Rectangle 9"/>
          <p:cNvSpPr/>
          <p:nvPr/>
        </p:nvSpPr>
        <p:spPr>
          <a:xfrm>
            <a:off x="4776537" y="4510505"/>
            <a:ext cx="6721642" cy="221599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Constantia" panose="02030602050306030303" pitchFamily="18" charset="0"/>
                <a:cs typeface="Arial" panose="020B0604020202020204" pitchFamily="34" charset="0"/>
              </a:defRPr>
            </a:lvl1pPr>
            <a:lvl2pPr marL="742950" indent="-285750" eaLnBrk="0" hangingPunct="0">
              <a:defRPr>
                <a:solidFill>
                  <a:schemeClr val="tx1"/>
                </a:solidFill>
                <a:latin typeface="Constantia" panose="02030602050306030303" pitchFamily="18" charset="0"/>
                <a:cs typeface="Arial" panose="020B0604020202020204" pitchFamily="34" charset="0"/>
              </a:defRPr>
            </a:lvl2pPr>
            <a:lvl3pPr marL="1143000" indent="-228600" eaLnBrk="0" hangingPunct="0">
              <a:defRPr>
                <a:solidFill>
                  <a:schemeClr val="tx1"/>
                </a:solidFill>
                <a:latin typeface="Constantia" panose="02030602050306030303" pitchFamily="18" charset="0"/>
                <a:cs typeface="Arial" panose="020B0604020202020204" pitchFamily="34" charset="0"/>
              </a:defRPr>
            </a:lvl3pPr>
            <a:lvl4pPr marL="1600200" indent="-228600" eaLnBrk="0" hangingPunct="0">
              <a:defRPr>
                <a:solidFill>
                  <a:schemeClr val="tx1"/>
                </a:solidFill>
                <a:latin typeface="Constantia" panose="02030602050306030303" pitchFamily="18" charset="0"/>
                <a:cs typeface="Arial" panose="020B0604020202020204" pitchFamily="34" charset="0"/>
              </a:defRPr>
            </a:lvl4pPr>
            <a:lvl5pPr marL="2057400" indent="-228600" eaLnBrk="0" hangingPunct="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algn="justLow" eaLnBrk="1" hangingPunct="1">
              <a:lnSpc>
                <a:spcPct val="115000"/>
              </a:lnSpc>
              <a:spcAft>
                <a:spcPts val="1000"/>
              </a:spcAft>
              <a:defRPr/>
            </a:pPr>
            <a:r>
              <a:rPr lang="fa-IR" altLang="en-US" sz="2400" b="1" dirty="0">
                <a:solidFill>
                  <a:srgbClr val="000000"/>
                </a:solidFill>
                <a:latin typeface="Calibri" panose="020F0502020204030204" pitchFamily="34" charset="0"/>
                <a:ea typeface="Calibri" panose="020F0502020204030204" pitchFamily="34" charset="0"/>
                <a:cs typeface="B Zar" panose="00000400000000000000" pitchFamily="2" charset="-78"/>
              </a:rPr>
              <a:t>اگر مجلس یک مجلس قوی ای بـاشد، بـرای خاطر این که پشتوانه اش همه ملت باشد، این مجلس می تواند با دنیا که در مقابل ایران واقـع شـده اسـت کارهایش را به شایستگی عمل بکند و این تابع این است که قوی باشد و قوتش هم تابع این اسـت که شـماها رأی بـدهید.</a:t>
            </a:r>
            <a:r>
              <a:rPr lang="fa-IR" altLang="en-US" b="1" dirty="0">
                <a:solidFill>
                  <a:srgbClr val="000000"/>
                </a:solidFill>
                <a:latin typeface="Calibri" panose="020F0502020204030204" pitchFamily="34" charset="0"/>
                <a:ea typeface="Calibri" panose="020F0502020204030204" pitchFamily="34" charset="0"/>
                <a:cs typeface="B Zar" panose="00000400000000000000" pitchFamily="2" charset="-78"/>
              </a:rPr>
              <a:t> (صحیفه نور ،ج18،ص 284)</a:t>
            </a:r>
            <a:endParaRPr lang="en-US" altLang="en-US" sz="1400" b="1" dirty="0">
              <a:solidFill>
                <a:srgbClr val="00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4748"/>
            <a:ext cx="4557963" cy="6439027"/>
          </a:xfrm>
          <a:prstGeom prst="rect">
            <a:avLst/>
          </a:prstGeom>
        </p:spPr>
      </p:pic>
    </p:spTree>
    <p:extLst>
      <p:ext uri="{BB962C8B-B14F-4D97-AF65-F5344CB8AC3E}">
        <p14:creationId xmlns:p14="http://schemas.microsoft.com/office/powerpoint/2010/main" val="2566672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00617121"/>
              </p:ext>
            </p:extLst>
          </p:nvPr>
        </p:nvGraphicFramePr>
        <p:xfrm>
          <a:off x="1918952" y="81320"/>
          <a:ext cx="10148555" cy="6603426"/>
        </p:xfrm>
        <a:graphic>
          <a:graphicData uri="http://schemas.openxmlformats.org/drawingml/2006/table">
            <a:tbl>
              <a:tblPr>
                <a:tableStyleId>{5940675A-B579-460E-94D1-54222C63F5DA}</a:tableStyleId>
              </a:tblPr>
              <a:tblGrid>
                <a:gridCol w="2665927"/>
                <a:gridCol w="2305318"/>
                <a:gridCol w="1310618"/>
                <a:gridCol w="1164401"/>
                <a:gridCol w="2702291"/>
              </a:tblGrid>
              <a:tr h="101309">
                <a:tc gridSpan="5">
                  <a:txBody>
                    <a:bodyPr/>
                    <a:lstStyle/>
                    <a:p>
                      <a:pPr algn="ctr"/>
                      <a:r>
                        <a:rPr lang="fa-IR" sz="1800" b="1" dirty="0">
                          <a:effectLst/>
                        </a:rPr>
                        <a:t>خراسان رضوی</a:t>
                      </a:r>
                    </a:p>
                  </a:txBody>
                  <a:tcPr marL="6177" marR="6177" marT="6177" marB="6177" anchor="ct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r>
              <a:tr h="190263">
                <a:tc>
                  <a:txBody>
                    <a:bodyPr/>
                    <a:lstStyle/>
                    <a:p>
                      <a:pPr algn="ctr"/>
                      <a:r>
                        <a:rPr lang="fa-IR" sz="1800" b="1" dirty="0" smtClean="0">
                          <a:effectLst/>
                        </a:rPr>
                        <a:t>ائتلاف اصولگرایان</a:t>
                      </a:r>
                      <a:endParaRPr lang="fa-IR" sz="1800" b="1" dirty="0">
                        <a:effectLst/>
                      </a:endParaRPr>
                    </a:p>
                  </a:txBody>
                  <a:tcPr marL="6177" marR="6177" marT="6177" marB="6177" anchor="ctr"/>
                </a:tc>
                <a:tc>
                  <a:txBody>
                    <a:bodyPr/>
                    <a:lstStyle/>
                    <a:p>
                      <a:pPr algn="ctr"/>
                      <a:r>
                        <a:rPr lang="fa-IR" sz="1800" b="1" dirty="0" smtClean="0">
                          <a:effectLst/>
                        </a:rPr>
                        <a:t>لیست امید(اصلاح طلبان)</a:t>
                      </a:r>
                      <a:endParaRPr lang="fa-IR" sz="1800" b="1" dirty="0">
                        <a:effectLst/>
                      </a:endParaRPr>
                    </a:p>
                  </a:txBody>
                  <a:tcPr marL="6177" marR="6177" marT="6177" marB="6177" anchor="ctr"/>
                </a:tc>
                <a:tc>
                  <a:txBody>
                    <a:bodyPr/>
                    <a:lstStyle/>
                    <a:p>
                      <a:pPr algn="ctr"/>
                      <a:r>
                        <a:rPr lang="fa-IR" sz="1800" b="1" dirty="0" smtClean="0">
                          <a:effectLst/>
                        </a:rPr>
                        <a:t>مستقل</a:t>
                      </a:r>
                      <a:endParaRPr lang="fa-IR" sz="1800" b="1" dirty="0">
                        <a:effectLst/>
                      </a:endParaRPr>
                    </a:p>
                  </a:txBody>
                  <a:tcPr marL="6177" marR="6177" marT="6177" marB="6177" anchor="ctr"/>
                </a:tc>
                <a:tc>
                  <a:txBody>
                    <a:bodyPr/>
                    <a:lstStyle/>
                    <a:p>
                      <a:pPr algn="ctr"/>
                      <a:r>
                        <a:rPr lang="fa-IR" sz="1800" b="1">
                          <a:effectLst/>
                        </a:rPr>
                        <a:t>نتیجه</a:t>
                      </a:r>
                    </a:p>
                  </a:txBody>
                  <a:tcPr marL="6177" marR="6177" marT="6177" marB="6177" anchor="ctr"/>
                </a:tc>
                <a:tc>
                  <a:txBody>
                    <a:bodyPr/>
                    <a:lstStyle/>
                    <a:p>
                      <a:pPr algn="ctr"/>
                      <a:r>
                        <a:rPr lang="fa-IR" sz="1800" b="1" dirty="0">
                          <a:effectLst/>
                        </a:rPr>
                        <a:t>حوزه انتخابیه</a:t>
                      </a:r>
                    </a:p>
                  </a:txBody>
                  <a:tcPr marL="6177" marR="6177" marT="6177" marB="6177" anchor="ctr"/>
                </a:tc>
              </a:tr>
              <a:tr h="190263">
                <a:tc>
                  <a:txBody>
                    <a:bodyPr/>
                    <a:lstStyle/>
                    <a:p>
                      <a:pPr algn="ctr"/>
                      <a:r>
                        <a:rPr lang="fa-IR" sz="1800" b="1">
                          <a:effectLst/>
                        </a:rPr>
                        <a:t>محمد دهقان</a:t>
                      </a: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r>
                        <a:rPr lang="fa-IR" sz="1600" b="1" dirty="0" smtClean="0">
                          <a:effectLst/>
                        </a:rPr>
                        <a:t>راه یافته</a:t>
                      </a:r>
                      <a:endParaRPr lang="fa-IR" sz="1600" b="1" dirty="0">
                        <a:effectLst/>
                      </a:endParaRPr>
                    </a:p>
                  </a:txBody>
                  <a:tcPr anchor="ctr"/>
                </a:tc>
                <a:tc>
                  <a:txBody>
                    <a:bodyPr/>
                    <a:lstStyle/>
                    <a:p>
                      <a:pPr algn="ctr"/>
                      <a:r>
                        <a:rPr lang="fa-IR" sz="1800" b="1" dirty="0">
                          <a:effectLst/>
                        </a:rPr>
                        <a:t>چناران و طرقبه</a:t>
                      </a:r>
                    </a:p>
                  </a:txBody>
                  <a:tcPr marL="6177" marR="6177" marT="6177" marB="6177" anchor="ctr"/>
                </a:tc>
              </a:tr>
              <a:tr h="279217">
                <a:tc>
                  <a:txBody>
                    <a:bodyPr/>
                    <a:lstStyle/>
                    <a:p>
                      <a:pPr algn="ctr"/>
                      <a:r>
                        <a:rPr lang="fa-IR" sz="1800" b="1">
                          <a:effectLst/>
                        </a:rPr>
                        <a:t>امیرحسین قاضی‌زاده هاشمی</a:t>
                      </a: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r>
                        <a:rPr lang="fa-IR" sz="1600" b="1" dirty="0" smtClean="0">
                          <a:effectLst/>
                        </a:rPr>
                        <a:t>راه یافته</a:t>
                      </a:r>
                      <a:endParaRPr lang="fa-IR" sz="1600" b="1" dirty="0">
                        <a:effectLst/>
                      </a:endParaRPr>
                    </a:p>
                  </a:txBody>
                  <a:tcPr anchor="ctr"/>
                </a:tc>
                <a:tc rowSpan="5">
                  <a:txBody>
                    <a:bodyPr/>
                    <a:lstStyle/>
                    <a:p>
                      <a:pPr algn="ctr"/>
                      <a:r>
                        <a:rPr lang="fa-IR" sz="1800" b="1" dirty="0">
                          <a:effectLst/>
                        </a:rPr>
                        <a:t>مشهد و کلات</a:t>
                      </a:r>
                    </a:p>
                  </a:txBody>
                  <a:tcPr marL="6177" marR="6177" marT="6177" marB="6177" anchor="ctr"/>
                </a:tc>
              </a:tr>
              <a:tr h="279217">
                <a:tc>
                  <a:txBody>
                    <a:bodyPr/>
                    <a:lstStyle/>
                    <a:p>
                      <a:pPr algn="ctr"/>
                      <a:r>
                        <a:rPr lang="fa-IR" sz="1800" b="1">
                          <a:effectLst/>
                        </a:rPr>
                        <a:t>حسین حسین‌زاده بحرینی</a:t>
                      </a: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r>
                        <a:rPr lang="fa-IR" sz="1600" b="1" dirty="0" smtClean="0">
                          <a:effectLst/>
                        </a:rPr>
                        <a:t>راه یافته</a:t>
                      </a:r>
                      <a:endParaRPr lang="fa-IR" sz="1600" b="1" dirty="0">
                        <a:effectLst/>
                      </a:endParaRPr>
                    </a:p>
                  </a:txBody>
                  <a:tcPr anchor="ctr"/>
                </a:tc>
                <a:tc vMerge="1">
                  <a:txBody>
                    <a:bodyPr/>
                    <a:lstStyle/>
                    <a:p>
                      <a:pPr rtl="1"/>
                      <a:endParaRPr lang="fa-IR" sz="1600"/>
                    </a:p>
                  </a:txBody>
                  <a:tcPr/>
                </a:tc>
              </a:tr>
              <a:tr h="190263">
                <a:tc>
                  <a:txBody>
                    <a:bodyPr/>
                    <a:lstStyle/>
                    <a:p>
                      <a:pPr algn="ctr"/>
                      <a:r>
                        <a:rPr lang="fa-IR" sz="1800" b="1">
                          <a:effectLst/>
                        </a:rPr>
                        <a:t>نصرالله پژمانفر</a:t>
                      </a: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r>
                        <a:rPr lang="fa-IR" sz="1600" b="1" dirty="0" smtClean="0">
                          <a:effectLst/>
                        </a:rPr>
                        <a:t>راه یافته</a:t>
                      </a:r>
                      <a:endParaRPr lang="fa-IR" sz="1600" b="1" dirty="0">
                        <a:effectLst/>
                      </a:endParaRPr>
                    </a:p>
                  </a:txBody>
                  <a:tcPr marL="19050" marR="19050" marT="19050" marB="19050" anchor="ctr"/>
                </a:tc>
                <a:tc vMerge="1">
                  <a:txBody>
                    <a:bodyPr/>
                    <a:lstStyle/>
                    <a:p>
                      <a:pPr rtl="1"/>
                      <a:endParaRPr lang="fa-IR" sz="1600"/>
                    </a:p>
                  </a:txBody>
                  <a:tcPr/>
                </a:tc>
              </a:tr>
              <a:tr h="190263">
                <a:tc>
                  <a:txBody>
                    <a:bodyPr/>
                    <a:lstStyle/>
                    <a:p>
                      <a:pPr algn="ctr"/>
                      <a:r>
                        <a:rPr lang="fa-IR" sz="1800" b="1">
                          <a:effectLst/>
                        </a:rPr>
                        <a:t>جواد کریمی قدوسی</a:t>
                      </a: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r>
                        <a:rPr lang="fa-IR" sz="1600" b="1" dirty="0" smtClean="0">
                          <a:effectLst/>
                        </a:rPr>
                        <a:t>راه یافته</a:t>
                      </a:r>
                      <a:endParaRPr lang="fa-IR" sz="1600" b="1" dirty="0">
                        <a:effectLst/>
                      </a:endParaRPr>
                    </a:p>
                  </a:txBody>
                  <a:tcPr anchor="ctr"/>
                </a:tc>
                <a:tc vMerge="1">
                  <a:txBody>
                    <a:bodyPr/>
                    <a:lstStyle/>
                    <a:p>
                      <a:pPr rtl="1"/>
                      <a:endParaRPr lang="fa-IR" sz="1600"/>
                    </a:p>
                  </a:txBody>
                  <a:tcPr/>
                </a:tc>
              </a:tr>
              <a:tr h="190263">
                <a:tc>
                  <a:txBody>
                    <a:bodyPr/>
                    <a:lstStyle/>
                    <a:p>
                      <a:pPr algn="ctr"/>
                      <a:r>
                        <a:rPr lang="fa-IR" sz="1800" b="1" dirty="0">
                          <a:effectLst/>
                        </a:rPr>
                        <a:t>رضا شیران خراسانی</a:t>
                      </a: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r>
                        <a:rPr lang="fa-IR" sz="1600" b="1" dirty="0" smtClean="0">
                          <a:effectLst/>
                        </a:rPr>
                        <a:t>راه یافته</a:t>
                      </a:r>
                      <a:endParaRPr lang="fa-IR" sz="1600" b="1" dirty="0">
                        <a:effectLst/>
                      </a:endParaRPr>
                    </a:p>
                  </a:txBody>
                  <a:tcPr anchor="ctr"/>
                </a:tc>
                <a:tc vMerge="1">
                  <a:txBody>
                    <a:bodyPr/>
                    <a:lstStyle/>
                    <a:p>
                      <a:pPr rtl="1"/>
                      <a:endParaRPr lang="fa-IR" sz="1600"/>
                    </a:p>
                  </a:txBody>
                  <a:tcPr/>
                </a:tc>
              </a:tr>
              <a:tr h="0">
                <a:tc>
                  <a:txBody>
                    <a:bodyPr/>
                    <a:lstStyle/>
                    <a:p>
                      <a:pPr algn="ctr"/>
                      <a:endParaRPr lang="fa-IR" sz="1800" b="1" dirty="0">
                        <a:effectLst/>
                      </a:endParaRP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r>
                        <a:rPr lang="fa-IR" sz="1800" b="1" dirty="0" smtClean="0">
                          <a:effectLst/>
                        </a:rPr>
                        <a:t>حمید بنایی</a:t>
                      </a:r>
                      <a:endParaRPr lang="fa-IR" sz="1800" b="1" dirty="0">
                        <a:effectLst/>
                      </a:endParaRPr>
                    </a:p>
                  </a:txBody>
                  <a:tcPr marL="6177" marR="6177" marT="6177" marB="6177" anchor="ctr"/>
                </a:tc>
                <a:tc>
                  <a:txBody>
                    <a:bodyPr/>
                    <a:lstStyle/>
                    <a:p>
                      <a:pPr algn="ctr"/>
                      <a:r>
                        <a:rPr lang="fa-IR" sz="1600" b="1" dirty="0" smtClean="0">
                          <a:effectLst/>
                        </a:rPr>
                        <a:t>راه یافته</a:t>
                      </a:r>
                      <a:endParaRPr lang="fa-IR" sz="1600" b="1" dirty="0">
                        <a:effectLst/>
                      </a:endParaRPr>
                    </a:p>
                  </a:txBody>
                  <a:tcPr anchor="ctr"/>
                </a:tc>
                <a:tc>
                  <a:txBody>
                    <a:bodyPr/>
                    <a:lstStyle/>
                    <a:p>
                      <a:pPr algn="ctr"/>
                      <a:r>
                        <a:rPr lang="fa-IR" sz="1800" b="1" dirty="0">
                          <a:effectLst/>
                        </a:rPr>
                        <a:t>گناباد</a:t>
                      </a:r>
                    </a:p>
                  </a:txBody>
                  <a:tcPr marL="6177" marR="6177" marT="6177" marB="6177" anchor="ctr"/>
                </a:tc>
              </a:tr>
              <a:tr h="190263">
                <a:tc>
                  <a:txBody>
                    <a:bodyPr/>
                    <a:lstStyle/>
                    <a:p>
                      <a:pPr algn="ctr"/>
                      <a:endParaRPr lang="fa-IR" sz="1800" b="1" dirty="0">
                        <a:solidFill>
                          <a:srgbClr val="FF0000"/>
                        </a:solidFill>
                        <a:effectLst/>
                      </a:endParaRPr>
                    </a:p>
                  </a:txBody>
                  <a:tcPr marL="6177" marR="6177" marT="6177" marB="6177"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800" b="1" dirty="0" smtClean="0">
                          <a:solidFill>
                            <a:schemeClr val="tx1"/>
                          </a:solidFill>
                          <a:effectLst/>
                        </a:rPr>
                        <a:t>سعید باستانی</a:t>
                      </a:r>
                      <a:r>
                        <a:rPr lang="fa-IR" sz="1800" b="1" dirty="0" smtClean="0">
                          <a:solidFill>
                            <a:srgbClr val="FF0000"/>
                          </a:solidFill>
                          <a:effectLst/>
                        </a:rPr>
                        <a:t>(رای آورد)</a:t>
                      </a:r>
                      <a:endParaRPr lang="fa-IR" sz="1800" b="1" dirty="0">
                        <a:solidFill>
                          <a:srgbClr val="FF0000"/>
                        </a:solidFill>
                        <a:effectLst/>
                      </a:endParaRPr>
                    </a:p>
                  </a:txBody>
                  <a:tcPr marL="6177" marR="6177" marT="6177" marB="6177" anchor="ctr"/>
                </a:tc>
                <a:tc>
                  <a:txBody>
                    <a:bodyPr/>
                    <a:lstStyle/>
                    <a:p>
                      <a:pPr algn="ctr"/>
                      <a:endParaRPr lang="fa-IR" sz="1800" b="1" dirty="0">
                        <a:solidFill>
                          <a:srgbClr val="FF0000"/>
                        </a:solidFill>
                        <a:effectLst/>
                      </a:endParaRPr>
                    </a:p>
                  </a:txBody>
                  <a:tcPr marL="6177" marR="6177" marT="6177" marB="6177" anchor="ctr"/>
                </a:tc>
                <a:tc>
                  <a:txBody>
                    <a:bodyPr/>
                    <a:lstStyle/>
                    <a:p>
                      <a:pPr algn="ctr"/>
                      <a:r>
                        <a:rPr lang="fa-IR" sz="1800" b="1" dirty="0" smtClean="0">
                          <a:solidFill>
                            <a:srgbClr val="FF0000"/>
                          </a:solidFill>
                          <a:effectLst/>
                        </a:rPr>
                        <a:t>(</a:t>
                      </a:r>
                      <a:r>
                        <a:rPr lang="fa-IR" sz="1800" b="1" dirty="0">
                          <a:solidFill>
                            <a:srgbClr val="FF0000"/>
                          </a:solidFill>
                          <a:effectLst/>
                        </a:rPr>
                        <a:t>دوردوم)</a:t>
                      </a:r>
                    </a:p>
                  </a:txBody>
                  <a:tcPr marL="6177" marR="6177" marT="6177" marB="6177" anchor="ctr"/>
                </a:tc>
                <a:tc rowSpan="2">
                  <a:txBody>
                    <a:bodyPr/>
                    <a:lstStyle/>
                    <a:p>
                      <a:pPr algn="ctr"/>
                      <a:r>
                        <a:rPr lang="fa-IR" sz="1800" b="1" dirty="0">
                          <a:effectLst/>
                        </a:rPr>
                        <a:t>تربت حیدریه</a:t>
                      </a:r>
                    </a:p>
                  </a:txBody>
                  <a:tcPr marL="6177" marR="6177" marT="6177" marB="6177" anchor="ctr"/>
                </a:tc>
              </a:tr>
              <a:tr h="190263">
                <a:tc>
                  <a:txBody>
                    <a:bodyPr/>
                    <a:lstStyle/>
                    <a:p>
                      <a:pPr algn="ctr"/>
                      <a:r>
                        <a:rPr lang="fa-IR" sz="1800" b="1">
                          <a:solidFill>
                            <a:srgbClr val="FF0000"/>
                          </a:solidFill>
                          <a:effectLst/>
                        </a:rPr>
                        <a:t>ابوالقاسم خسروی</a:t>
                      </a:r>
                    </a:p>
                  </a:txBody>
                  <a:tcPr marL="6177" marR="6177" marT="6177" marB="6177" anchor="ctr"/>
                </a:tc>
                <a:tc>
                  <a:txBody>
                    <a:bodyPr/>
                    <a:lstStyle/>
                    <a:p>
                      <a:pPr algn="ctr"/>
                      <a:endParaRPr lang="fa-IR" sz="1800" b="1" dirty="0">
                        <a:solidFill>
                          <a:srgbClr val="FF0000"/>
                        </a:solidFill>
                        <a:effectLst/>
                      </a:endParaRPr>
                    </a:p>
                  </a:txBody>
                  <a:tcPr marL="6177" marR="6177" marT="6177" marB="6177" anchor="ctr"/>
                </a:tc>
                <a:tc>
                  <a:txBody>
                    <a:bodyPr/>
                    <a:lstStyle/>
                    <a:p>
                      <a:pPr algn="ctr"/>
                      <a:endParaRPr lang="fa-IR" sz="1800" b="1" dirty="0">
                        <a:solidFill>
                          <a:srgbClr val="FF0000"/>
                        </a:solidFill>
                        <a:effectLst/>
                      </a:endParaRPr>
                    </a:p>
                  </a:txBody>
                  <a:tcPr marL="6177" marR="6177" marT="6177" marB="6177" anchor="ctr"/>
                </a:tc>
                <a:tc>
                  <a:txBody>
                    <a:bodyPr/>
                    <a:lstStyle/>
                    <a:p>
                      <a:pPr algn="ctr"/>
                      <a:r>
                        <a:rPr lang="fa-IR" sz="1800" b="1" dirty="0" smtClean="0">
                          <a:solidFill>
                            <a:srgbClr val="FF0000"/>
                          </a:solidFill>
                          <a:effectLst/>
                        </a:rPr>
                        <a:t>(</a:t>
                      </a:r>
                      <a:r>
                        <a:rPr lang="fa-IR" sz="1800" b="1" dirty="0">
                          <a:solidFill>
                            <a:srgbClr val="FF0000"/>
                          </a:solidFill>
                          <a:effectLst/>
                        </a:rPr>
                        <a:t>دوردوم)</a:t>
                      </a:r>
                    </a:p>
                  </a:txBody>
                  <a:tcPr marL="6177" marR="6177" marT="6177" marB="6177" anchor="ctr"/>
                </a:tc>
                <a:tc vMerge="1">
                  <a:txBody>
                    <a:bodyPr/>
                    <a:lstStyle/>
                    <a:p>
                      <a:pPr rtl="1"/>
                      <a:endParaRPr lang="fa-IR" sz="1600"/>
                    </a:p>
                  </a:txBody>
                  <a:tcPr/>
                </a:tc>
              </a:tr>
              <a:tr h="190263">
                <a:tc>
                  <a:txBody>
                    <a:bodyPr/>
                    <a:lstStyle/>
                    <a:p>
                      <a:endParaRPr lang="fa-IR"/>
                    </a:p>
                  </a:txBody>
                  <a:tcPr marL="6177" marR="6177" marT="6177" marB="6177" anchor="ctr"/>
                </a:tc>
                <a:tc>
                  <a:txBody>
                    <a:bodyPr/>
                    <a:lstStyle/>
                    <a:p>
                      <a:pPr algn="ctr"/>
                      <a:r>
                        <a:rPr lang="fa-IR" sz="1800" b="1" dirty="0">
                          <a:effectLst/>
                        </a:rPr>
                        <a:t>عبدالله حاتمیان</a:t>
                      </a: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r>
                        <a:rPr lang="fa-IR" sz="1600" b="1" dirty="0" smtClean="0">
                          <a:effectLst/>
                        </a:rPr>
                        <a:t>راه یافته</a:t>
                      </a:r>
                      <a:endParaRPr lang="fa-IR" sz="1600" b="1" dirty="0">
                        <a:effectLst/>
                      </a:endParaRPr>
                    </a:p>
                  </a:txBody>
                  <a:tcPr anchor="ctr"/>
                </a:tc>
                <a:tc>
                  <a:txBody>
                    <a:bodyPr/>
                    <a:lstStyle/>
                    <a:p>
                      <a:pPr algn="ctr"/>
                      <a:r>
                        <a:rPr lang="fa-IR" sz="1800" b="1" dirty="0">
                          <a:effectLst/>
                        </a:rPr>
                        <a:t>درگز</a:t>
                      </a:r>
                    </a:p>
                  </a:txBody>
                  <a:tcPr marL="6177" marR="6177" marT="6177" marB="6177" anchor="ctr"/>
                </a:tc>
              </a:tr>
              <a:tr h="279217">
                <a:tc>
                  <a:txBody>
                    <a:bodyPr/>
                    <a:lstStyle/>
                    <a:p>
                      <a:endParaRPr lang="fa-IR"/>
                    </a:p>
                  </a:txBody>
                  <a:tcPr marL="6177" marR="6177" marT="6177" marB="6177" anchor="ctr"/>
                </a:tc>
                <a:tc>
                  <a:txBody>
                    <a:bodyPr/>
                    <a:lstStyle/>
                    <a:p>
                      <a:pPr algn="ctr"/>
                      <a:r>
                        <a:rPr lang="fa-IR" sz="1800" b="1" dirty="0">
                          <a:effectLst/>
                        </a:rPr>
                        <a:t>بهروز بنیادی</a:t>
                      </a: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r>
                        <a:rPr lang="fa-IR" sz="1600" b="1" dirty="0" smtClean="0">
                          <a:effectLst/>
                        </a:rPr>
                        <a:t>راه یافته</a:t>
                      </a:r>
                      <a:endParaRPr lang="fa-IR" sz="1600" b="1" dirty="0">
                        <a:effectLst/>
                      </a:endParaRPr>
                    </a:p>
                  </a:txBody>
                  <a:tcPr anchor="ctr"/>
                </a:tc>
                <a:tc>
                  <a:txBody>
                    <a:bodyPr/>
                    <a:lstStyle/>
                    <a:p>
                      <a:pPr algn="ctr"/>
                      <a:r>
                        <a:rPr lang="fa-IR" sz="1800" b="1" dirty="0">
                          <a:effectLst/>
                        </a:rPr>
                        <a:t>کاشمر، بردسکن و خلیل آباد</a:t>
                      </a:r>
                    </a:p>
                  </a:txBody>
                  <a:tcPr marL="6177" marR="6177" marT="6177" marB="6177" anchor="ctr"/>
                </a:tc>
              </a:tr>
              <a:tr h="190263">
                <a:tc>
                  <a:txBody>
                    <a:bodyPr/>
                    <a:lstStyle/>
                    <a:p>
                      <a:endParaRPr lang="fa-IR" dirty="0"/>
                    </a:p>
                  </a:txBody>
                  <a:tcPr marL="6177" marR="6177" marT="6177" marB="6177" anchor="ctr"/>
                </a:tc>
                <a:tc>
                  <a:txBody>
                    <a:bodyPr/>
                    <a:lstStyle/>
                    <a:p>
                      <a:pPr algn="ctr"/>
                      <a:r>
                        <a:rPr lang="fa-IR" sz="1800" b="1" dirty="0">
                          <a:effectLst/>
                        </a:rPr>
                        <a:t>حمید گرمابی</a:t>
                      </a: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r>
                        <a:rPr lang="fa-IR" sz="1600" b="1" dirty="0" smtClean="0">
                          <a:effectLst/>
                        </a:rPr>
                        <a:t>راه یافته</a:t>
                      </a:r>
                      <a:endParaRPr lang="fa-IR" sz="1600" b="1" dirty="0">
                        <a:effectLst/>
                      </a:endParaRPr>
                    </a:p>
                  </a:txBody>
                  <a:tcPr anchor="ctr"/>
                </a:tc>
                <a:tc rowSpan="2">
                  <a:txBody>
                    <a:bodyPr/>
                    <a:lstStyle/>
                    <a:p>
                      <a:pPr algn="ctr"/>
                      <a:r>
                        <a:rPr lang="fa-IR" sz="1800" b="1" dirty="0">
                          <a:effectLst/>
                        </a:rPr>
                        <a:t>نیشابور</a:t>
                      </a:r>
                    </a:p>
                  </a:txBody>
                  <a:tcPr marL="6177" marR="6177" marT="6177" marB="6177" anchor="ctr"/>
                </a:tc>
              </a:tr>
              <a:tr h="190263">
                <a:tc>
                  <a:txBody>
                    <a:bodyPr/>
                    <a:lstStyle/>
                    <a:p>
                      <a:pPr algn="ctr"/>
                      <a:r>
                        <a:rPr lang="fa-IR" sz="1800" b="1">
                          <a:effectLst/>
                        </a:rPr>
                        <a:t>هاجر چنارانی</a:t>
                      </a: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r>
                        <a:rPr lang="fa-IR" sz="1600" b="1" dirty="0" smtClean="0">
                          <a:effectLst/>
                        </a:rPr>
                        <a:t>راه یافته</a:t>
                      </a:r>
                      <a:endParaRPr lang="fa-IR" sz="1600" b="1" dirty="0">
                        <a:effectLst/>
                      </a:endParaRPr>
                    </a:p>
                  </a:txBody>
                  <a:tcPr marL="19050" marR="19050" marT="19050" marB="19050" anchor="ctr"/>
                </a:tc>
                <a:tc vMerge="1">
                  <a:txBody>
                    <a:bodyPr/>
                    <a:lstStyle/>
                    <a:p>
                      <a:pPr rtl="1"/>
                      <a:endParaRPr lang="fa-IR" sz="1600"/>
                    </a:p>
                  </a:txBody>
                  <a:tcPr/>
                </a:tc>
              </a:tr>
              <a:tr h="279217">
                <a:tc>
                  <a:txBody>
                    <a:bodyPr/>
                    <a:lstStyle/>
                    <a:p>
                      <a:pPr algn="ctr"/>
                      <a:endParaRPr lang="fa-IR" sz="1800" b="1" dirty="0">
                        <a:effectLst/>
                      </a:endParaRPr>
                    </a:p>
                  </a:txBody>
                  <a:tcPr marL="6177" marR="6177" marT="6177" marB="6177"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800" b="1" dirty="0" smtClean="0">
                          <a:effectLst/>
                        </a:rPr>
                        <a:t>محمود نگهبان سلامی</a:t>
                      </a:r>
                      <a:endParaRPr lang="fa-IR" sz="1800" b="1" dirty="0">
                        <a:effectLst/>
                      </a:endParaRP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r>
                        <a:rPr lang="fa-IR" sz="1600" b="1" dirty="0" smtClean="0">
                          <a:effectLst/>
                        </a:rPr>
                        <a:t>راه یافته</a:t>
                      </a:r>
                      <a:endParaRPr lang="fa-IR" sz="1600" b="1" dirty="0">
                        <a:effectLst/>
                      </a:endParaRPr>
                    </a:p>
                  </a:txBody>
                  <a:tcPr anchor="ctr"/>
                </a:tc>
                <a:tc>
                  <a:txBody>
                    <a:bodyPr/>
                    <a:lstStyle/>
                    <a:p>
                      <a:pPr algn="ctr"/>
                      <a:r>
                        <a:rPr lang="fa-IR" sz="1800" b="1">
                          <a:effectLst/>
                        </a:rPr>
                        <a:t>خواف و رشتخوار</a:t>
                      </a:r>
                    </a:p>
                  </a:txBody>
                  <a:tcPr marL="6177" marR="6177" marT="6177" marB="6177" anchor="ctr"/>
                </a:tc>
              </a:tr>
              <a:tr h="279217">
                <a:tc>
                  <a:txBody>
                    <a:bodyPr/>
                    <a:lstStyle/>
                    <a:p>
                      <a:pPr algn="ctr"/>
                      <a:r>
                        <a:rPr lang="fa-IR" sz="1800" b="1">
                          <a:effectLst/>
                        </a:rPr>
                        <a:t>سیداحسان قاضی‌زاده‌هاشمی</a:t>
                      </a: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r>
                        <a:rPr lang="fa-IR" sz="1600" b="1" dirty="0" smtClean="0">
                          <a:effectLst/>
                        </a:rPr>
                        <a:t>راه یافته</a:t>
                      </a:r>
                      <a:endParaRPr lang="fa-IR" sz="1600" b="1" dirty="0">
                        <a:effectLst/>
                      </a:endParaRPr>
                    </a:p>
                  </a:txBody>
                  <a:tcPr anchor="ctr"/>
                </a:tc>
                <a:tc>
                  <a:txBody>
                    <a:bodyPr/>
                    <a:lstStyle/>
                    <a:p>
                      <a:pPr algn="ctr"/>
                      <a:r>
                        <a:rPr lang="fa-IR" sz="1800" b="1" dirty="0">
                          <a:effectLst/>
                        </a:rPr>
                        <a:t>فریمان و سرخس</a:t>
                      </a:r>
                    </a:p>
                  </a:txBody>
                  <a:tcPr marL="6177" marR="6177" marT="6177" marB="6177" anchor="ctr"/>
                </a:tc>
              </a:tr>
              <a:tr h="190263">
                <a:tc>
                  <a:txBody>
                    <a:bodyPr/>
                    <a:lstStyle/>
                    <a:p>
                      <a:pPr algn="ctr"/>
                      <a:r>
                        <a:rPr lang="fa-IR" sz="1800" b="1">
                          <a:effectLst/>
                        </a:rPr>
                        <a:t>حسین مقصودی</a:t>
                      </a: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r>
                        <a:rPr lang="fa-IR" sz="1600" b="1" dirty="0" smtClean="0">
                          <a:effectLst/>
                        </a:rPr>
                        <a:t>راه یافته</a:t>
                      </a:r>
                      <a:endParaRPr lang="fa-IR" sz="1600" b="1" dirty="0">
                        <a:effectLst/>
                      </a:endParaRPr>
                    </a:p>
                  </a:txBody>
                  <a:tcPr anchor="ctr"/>
                </a:tc>
                <a:tc rowSpan="2">
                  <a:txBody>
                    <a:bodyPr/>
                    <a:lstStyle/>
                    <a:p>
                      <a:pPr algn="ctr"/>
                      <a:r>
                        <a:rPr lang="fa-IR" sz="1800" b="1" dirty="0">
                          <a:effectLst/>
                        </a:rPr>
                        <a:t>سبزوار، جغتای، جوین و خوشاب</a:t>
                      </a:r>
                    </a:p>
                  </a:txBody>
                  <a:tcPr marL="6177" marR="6177" marT="6177" marB="6177" anchor="ctr"/>
                </a:tc>
              </a:tr>
              <a:tr h="190263">
                <a:tc>
                  <a:txBody>
                    <a:bodyPr/>
                    <a:lstStyle/>
                    <a:p>
                      <a:endParaRPr lang="fa-IR"/>
                    </a:p>
                  </a:txBody>
                  <a:tcPr marL="6177" marR="6177" marT="6177" marB="6177" anchor="ctr"/>
                </a:tc>
                <a:tc>
                  <a:txBody>
                    <a:bodyPr/>
                    <a:lstStyle/>
                    <a:p>
                      <a:pPr algn="ctr"/>
                      <a:r>
                        <a:rPr lang="fa-IR" sz="1800" b="1" dirty="0">
                          <a:effectLst/>
                        </a:rPr>
                        <a:t>رمضانعلی سبحانی‌فر</a:t>
                      </a: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r>
                        <a:rPr lang="fa-IR" sz="1600" b="1" dirty="0" smtClean="0">
                          <a:effectLst/>
                        </a:rPr>
                        <a:t>راه یافته</a:t>
                      </a:r>
                      <a:endParaRPr lang="fa-IR" sz="1600" b="1" dirty="0">
                        <a:effectLst/>
                      </a:endParaRPr>
                    </a:p>
                  </a:txBody>
                  <a:tcPr marL="19050" marR="19050" marT="19050" marB="19050" anchor="ctr"/>
                </a:tc>
                <a:tc vMerge="1">
                  <a:txBody>
                    <a:bodyPr/>
                    <a:lstStyle/>
                    <a:p>
                      <a:pPr rtl="1"/>
                      <a:endParaRPr lang="fa-IR" sz="1600"/>
                    </a:p>
                  </a:txBody>
                  <a:tcPr/>
                </a:tc>
              </a:tr>
              <a:tr h="190263">
                <a:tc>
                  <a:txBody>
                    <a:bodyPr/>
                    <a:lstStyle/>
                    <a:p>
                      <a:endParaRPr lang="fa-IR"/>
                    </a:p>
                  </a:txBody>
                  <a:tcPr marL="6177" marR="6177" marT="6177" marB="6177" anchor="ctr"/>
                </a:tc>
                <a:tc>
                  <a:txBody>
                    <a:bodyPr/>
                    <a:lstStyle/>
                    <a:p>
                      <a:pPr algn="ctr"/>
                      <a:r>
                        <a:rPr lang="fa-IR" sz="1800" b="1" dirty="0">
                          <a:effectLst/>
                        </a:rPr>
                        <a:t>هادی‌شوشتری</a:t>
                      </a: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r>
                        <a:rPr lang="fa-IR" sz="1800" b="1" dirty="0" smtClean="0">
                          <a:effectLst/>
                        </a:rPr>
                        <a:t>راه یافته</a:t>
                      </a:r>
                      <a:endParaRPr lang="fa-IR" sz="1800" b="1" dirty="0">
                        <a:effectLst/>
                      </a:endParaRPr>
                    </a:p>
                  </a:txBody>
                  <a:tcPr marL="6177" marR="6177" marT="6177" marB="6177" anchor="ctr"/>
                </a:tc>
                <a:tc>
                  <a:txBody>
                    <a:bodyPr/>
                    <a:lstStyle/>
                    <a:p>
                      <a:pPr algn="ctr"/>
                      <a:r>
                        <a:rPr lang="fa-IR" sz="1800" b="1" dirty="0">
                          <a:effectLst/>
                        </a:rPr>
                        <a:t>قوچان و فاروج</a:t>
                      </a:r>
                    </a:p>
                  </a:txBody>
                  <a:tcPr marL="6177" marR="6177" marT="6177" marB="6177" anchor="ctr"/>
                </a:tc>
              </a:tr>
              <a:tr h="279217">
                <a:tc>
                  <a:txBody>
                    <a:bodyPr/>
                    <a:lstStyle/>
                    <a:p>
                      <a:endParaRPr lang="fa-IR" dirty="0"/>
                    </a:p>
                  </a:txBody>
                  <a:tcPr marL="6177" marR="6177" marT="6177" marB="6177" anchor="ctr"/>
                </a:tc>
                <a:tc>
                  <a:txBody>
                    <a:bodyPr/>
                    <a:lstStyle/>
                    <a:p>
                      <a:pPr algn="ctr"/>
                      <a:r>
                        <a:rPr lang="fa-IR" sz="1800" b="1" dirty="0">
                          <a:effectLst/>
                        </a:rPr>
                        <a:t>جلیل رحیمی جهان آبادی</a:t>
                      </a:r>
                    </a:p>
                  </a:txBody>
                  <a:tcPr marL="6177" marR="6177" marT="6177" marB="6177" anchor="ctr"/>
                </a:tc>
                <a:tc>
                  <a:txBody>
                    <a:bodyPr/>
                    <a:lstStyle/>
                    <a:p>
                      <a:pPr algn="ctr"/>
                      <a:endParaRPr lang="fa-IR" sz="1800" b="1" dirty="0">
                        <a:effectLst/>
                      </a:endParaRPr>
                    </a:p>
                  </a:txBody>
                  <a:tcPr marL="6177" marR="6177" marT="6177" marB="6177" anchor="ctr"/>
                </a:tc>
                <a:tc>
                  <a:txBody>
                    <a:bodyPr/>
                    <a:lstStyle/>
                    <a:p>
                      <a:pPr algn="ctr"/>
                      <a:r>
                        <a:rPr lang="fa-IR" sz="1800" b="1" dirty="0" smtClean="0">
                          <a:effectLst/>
                        </a:rPr>
                        <a:t>راه یافته</a:t>
                      </a:r>
                      <a:endParaRPr lang="fa-IR" sz="1800" b="1" dirty="0">
                        <a:effectLst/>
                      </a:endParaRPr>
                    </a:p>
                  </a:txBody>
                  <a:tcPr marL="6177" marR="6177" marT="6177" marB="6177" anchor="ctr"/>
                </a:tc>
                <a:tc>
                  <a:txBody>
                    <a:bodyPr/>
                    <a:lstStyle/>
                    <a:p>
                      <a:pPr algn="ctr"/>
                      <a:r>
                        <a:rPr lang="fa-IR" sz="1800" b="1" dirty="0">
                          <a:effectLst/>
                        </a:rPr>
                        <a:t>تربت جام و تایباد</a:t>
                      </a:r>
                    </a:p>
                  </a:txBody>
                  <a:tcPr marL="6177" marR="6177" marT="6177" marB="6177" anchor="ctr"/>
                </a:tc>
              </a:tr>
            </a:tbl>
          </a:graphicData>
        </a:graphic>
      </p:graphicFrame>
      <p:sp>
        <p:nvSpPr>
          <p:cNvPr id="3" name="TextBox 2"/>
          <p:cNvSpPr txBox="1"/>
          <p:nvPr/>
        </p:nvSpPr>
        <p:spPr>
          <a:xfrm>
            <a:off x="38638" y="437882"/>
            <a:ext cx="1738646" cy="400110"/>
          </a:xfrm>
          <a:prstGeom prst="rect">
            <a:avLst/>
          </a:prstGeom>
          <a:noFill/>
        </p:spPr>
        <p:txBody>
          <a:bodyPr wrap="square" rtlCol="1">
            <a:spAutoFit/>
          </a:bodyPr>
          <a:lstStyle/>
          <a:p>
            <a:pPr algn="ctr"/>
            <a:r>
              <a:rPr lang="fa-IR" sz="2000" b="1" dirty="0" smtClean="0"/>
              <a:t>18 نفر راه یافته</a:t>
            </a:r>
          </a:p>
        </p:txBody>
      </p:sp>
      <p:sp>
        <p:nvSpPr>
          <p:cNvPr id="4" name="TextBox 3"/>
          <p:cNvSpPr txBox="1"/>
          <p:nvPr/>
        </p:nvSpPr>
        <p:spPr>
          <a:xfrm>
            <a:off x="38638" y="1285741"/>
            <a:ext cx="1738646" cy="400110"/>
          </a:xfrm>
          <a:prstGeom prst="rect">
            <a:avLst/>
          </a:prstGeom>
          <a:noFill/>
        </p:spPr>
        <p:txBody>
          <a:bodyPr wrap="square" rtlCol="1">
            <a:spAutoFit/>
          </a:bodyPr>
          <a:lstStyle/>
          <a:p>
            <a:r>
              <a:rPr lang="fa-IR" sz="2000" b="1" dirty="0" smtClean="0"/>
              <a:t>9 نفر اصولگرا</a:t>
            </a:r>
            <a:endParaRPr lang="fa-IR" sz="2000" b="1" dirty="0"/>
          </a:p>
        </p:txBody>
      </p:sp>
      <p:sp>
        <p:nvSpPr>
          <p:cNvPr id="5" name="TextBox 4"/>
          <p:cNvSpPr txBox="1"/>
          <p:nvPr/>
        </p:nvSpPr>
        <p:spPr>
          <a:xfrm>
            <a:off x="38638" y="1625769"/>
            <a:ext cx="1738646" cy="400110"/>
          </a:xfrm>
          <a:prstGeom prst="rect">
            <a:avLst/>
          </a:prstGeom>
          <a:noFill/>
        </p:spPr>
        <p:txBody>
          <a:bodyPr wrap="square" rtlCol="1">
            <a:spAutoFit/>
          </a:bodyPr>
          <a:lstStyle/>
          <a:p>
            <a:r>
              <a:rPr lang="fa-IR" sz="2000" b="1" dirty="0" smtClean="0"/>
              <a:t>8 نفر اصلاح طلب</a:t>
            </a:r>
            <a:endParaRPr lang="fa-IR" sz="2000" b="1" dirty="0"/>
          </a:p>
        </p:txBody>
      </p:sp>
      <p:sp>
        <p:nvSpPr>
          <p:cNvPr id="6" name="TextBox 5"/>
          <p:cNvSpPr txBox="1"/>
          <p:nvPr/>
        </p:nvSpPr>
        <p:spPr>
          <a:xfrm>
            <a:off x="0" y="2025879"/>
            <a:ext cx="1738646" cy="400110"/>
          </a:xfrm>
          <a:prstGeom prst="rect">
            <a:avLst/>
          </a:prstGeom>
          <a:noFill/>
        </p:spPr>
        <p:txBody>
          <a:bodyPr wrap="square" rtlCol="1">
            <a:spAutoFit/>
          </a:bodyPr>
          <a:lstStyle/>
          <a:p>
            <a:r>
              <a:rPr lang="fa-IR" sz="2000" b="1" dirty="0" smtClean="0"/>
              <a:t>1 نفر مستقل</a:t>
            </a:r>
            <a:endParaRPr lang="fa-IR" sz="2000" b="1" dirty="0"/>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35189342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56166"/>
            <a:ext cx="12191999" cy="3012363"/>
          </a:xfrm>
          <a:prstGeom prst="rect">
            <a:avLst/>
          </a:prstGeom>
        </p:spPr>
        <p:txBody>
          <a:bodyPr wrap="square">
            <a:spAutoFit/>
          </a:bodyPr>
          <a:lstStyle/>
          <a:p>
            <a:pPr algn="ctr">
              <a:lnSpc>
                <a:spcPct val="150000"/>
              </a:lnSpc>
            </a:pPr>
            <a:r>
              <a:rPr lang="fa-IR" sz="6600" b="1" dirty="0" smtClean="0">
                <a:solidFill>
                  <a:schemeClr val="accent2">
                    <a:lumMod val="50000"/>
                  </a:schemeClr>
                </a:solidFill>
                <a:cs typeface="B Titr" panose="00000700000000000000" pitchFamily="2" charset="-78"/>
              </a:rPr>
              <a:t>مجلس شورای اسلامی </a:t>
            </a:r>
          </a:p>
          <a:p>
            <a:pPr algn="ctr">
              <a:lnSpc>
                <a:spcPct val="150000"/>
              </a:lnSpc>
            </a:pPr>
            <a:r>
              <a:rPr lang="fa-IR" sz="6600" b="1" dirty="0" smtClean="0">
                <a:solidFill>
                  <a:schemeClr val="accent2">
                    <a:lumMod val="50000"/>
                  </a:schemeClr>
                </a:solidFill>
                <a:cs typeface="B Titr" panose="00000700000000000000" pitchFamily="2" charset="-78"/>
              </a:rPr>
              <a:t>انتخابات 98</a:t>
            </a:r>
            <a:endParaRPr lang="fa-IR" sz="6600" b="1" dirty="0">
              <a:solidFill>
                <a:schemeClr val="accent2">
                  <a:lumMod val="50000"/>
                </a:schemeClr>
              </a:solidFill>
              <a:cs typeface="B Titr" panose="00000700000000000000" pitchFamily="2" charset="-78"/>
            </a:endParaRP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271691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4920" y="209710"/>
            <a:ext cx="3622160" cy="3785812"/>
          </a:xfrm>
          <a:prstGeom prst="rect">
            <a:avLst/>
          </a:prstGeom>
        </p:spPr>
      </p:pic>
      <p:sp>
        <p:nvSpPr>
          <p:cNvPr id="5" name="Rectangle 4"/>
          <p:cNvSpPr/>
          <p:nvPr/>
        </p:nvSpPr>
        <p:spPr>
          <a:xfrm>
            <a:off x="0" y="5418329"/>
            <a:ext cx="12192000" cy="461665"/>
          </a:xfrm>
          <a:prstGeom prst="rect">
            <a:avLst/>
          </a:prstGeom>
        </p:spPr>
        <p:txBody>
          <a:bodyPr wrap="square">
            <a:spAutoFit/>
          </a:bodyPr>
          <a:lstStyle/>
          <a:p>
            <a:pPr algn="ctr"/>
            <a:r>
              <a:rPr lang="fa-IR" sz="2400" b="1" dirty="0">
                <a:cs typeface="B Titr" panose="00000700000000000000" pitchFamily="2" charset="-78"/>
              </a:rPr>
              <a:t>برنامه زمان‌بندی برگزاری انتخابات یازدهمین دوره مجلس شورای اسلامی </a:t>
            </a:r>
          </a:p>
        </p:txBody>
      </p:sp>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
        <p:nvSpPr>
          <p:cNvPr id="2" name="TextBox 1"/>
          <p:cNvSpPr txBox="1"/>
          <p:nvPr/>
        </p:nvSpPr>
        <p:spPr>
          <a:xfrm>
            <a:off x="0" y="4126678"/>
            <a:ext cx="12192000" cy="1015663"/>
          </a:xfrm>
          <a:prstGeom prst="rect">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pPr algn="ctr"/>
            <a:r>
              <a:rPr lang="fa-IR" sz="6000" dirty="0" smtClean="0">
                <a:effectLst>
                  <a:outerShdw blurRad="38100" dist="38100" dir="2700000" algn="tl">
                    <a:srgbClr val="000000">
                      <a:alpha val="43137"/>
                    </a:srgbClr>
                  </a:outerShdw>
                </a:effectLst>
                <a:cs typeface="B Titr" panose="00000700000000000000" pitchFamily="2" charset="-78"/>
              </a:rPr>
              <a:t>ستاد انتخاباتی کشور</a:t>
            </a:r>
            <a:endParaRPr lang="fa-IR" sz="6000" dirty="0">
              <a:effectLst>
                <a:outerShdw blurRad="38100" dist="38100" dir="2700000" algn="tl">
                  <a:srgbClr val="000000">
                    <a:alpha val="43137"/>
                  </a:srgbClr>
                </a:outerShdw>
              </a:effectLst>
              <a:cs typeface="B Titr" panose="00000700000000000000" pitchFamily="2" charset="-78"/>
            </a:endParaRPr>
          </a:p>
        </p:txBody>
      </p:sp>
    </p:spTree>
    <p:extLst>
      <p:ext uri="{BB962C8B-B14F-4D97-AF65-F5344CB8AC3E}">
        <p14:creationId xmlns:p14="http://schemas.microsoft.com/office/powerpoint/2010/main" val="3008531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578" y="55867"/>
            <a:ext cx="11333747" cy="7103684"/>
          </a:xfrm>
          <a:prstGeom prst="rect">
            <a:avLst/>
          </a:prstGeom>
        </p:spPr>
      </p:pic>
    </p:spTree>
    <p:extLst>
      <p:ext uri="{BB962C8B-B14F-4D97-AF65-F5344CB8AC3E}">
        <p14:creationId xmlns:p14="http://schemas.microsoft.com/office/powerpoint/2010/main" val="1380347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0085" y="1056574"/>
            <a:ext cx="10844215" cy="4462760"/>
          </a:xfrm>
          <a:prstGeom prst="rect">
            <a:avLst/>
          </a:prstGeom>
        </p:spPr>
        <p:txBody>
          <a:bodyPr wrap="square">
            <a:spAutoFit/>
          </a:bodyPr>
          <a:lstStyle/>
          <a:p>
            <a:pPr algn="justLow"/>
            <a:r>
              <a:rPr lang="fa-IR" sz="3200" b="1" dirty="0" smtClean="0">
                <a:effectLst>
                  <a:outerShdw blurRad="38100" dist="38100" dir="2700000" algn="tl">
                    <a:srgbClr val="000000">
                      <a:alpha val="43137"/>
                    </a:srgbClr>
                  </a:outerShdw>
                </a:effectLst>
                <a:cs typeface="B Nazanin" panose="00000400000000000000" pitchFamily="2" charset="-78"/>
              </a:rPr>
              <a:t>98/11/15 </a:t>
            </a:r>
            <a:r>
              <a:rPr lang="fa-IR" sz="3200" b="1" dirty="0">
                <a:effectLst>
                  <a:outerShdw blurRad="38100" dist="38100" dir="2700000" algn="tl">
                    <a:srgbClr val="000000">
                      <a:alpha val="43137"/>
                    </a:srgbClr>
                  </a:outerShdw>
                </a:effectLst>
                <a:cs typeface="B Nazanin" panose="00000400000000000000" pitchFamily="2" charset="-78"/>
              </a:rPr>
              <a:t>تا </a:t>
            </a:r>
            <a:r>
              <a:rPr lang="fa-IR" sz="3200" b="1" dirty="0" smtClean="0">
                <a:effectLst>
                  <a:outerShdw blurRad="38100" dist="38100" dir="2700000" algn="tl">
                    <a:srgbClr val="000000">
                      <a:alpha val="43137"/>
                    </a:srgbClr>
                  </a:outerShdw>
                </a:effectLst>
                <a:cs typeface="B Nazanin" panose="00000400000000000000" pitchFamily="2" charset="-78"/>
              </a:rPr>
              <a:t>98/11/21: </a:t>
            </a:r>
            <a:r>
              <a:rPr lang="fa-IR" sz="3200" b="1" dirty="0">
                <a:effectLst>
                  <a:outerShdw blurRad="38100" dist="38100" dir="2700000" algn="tl">
                    <a:srgbClr val="000000">
                      <a:alpha val="43137"/>
                    </a:srgbClr>
                  </a:outerShdw>
                </a:effectLst>
                <a:cs typeface="B Nazanin" panose="00000400000000000000" pitchFamily="2" charset="-78"/>
              </a:rPr>
              <a:t>رسیدگی به شکایات داوطلبان توسط شورای نگهبان و اعلام آن به وزارت کشور</a:t>
            </a:r>
          </a:p>
          <a:p>
            <a:pPr algn="justLow"/>
            <a:r>
              <a:rPr lang="fa-IR" sz="4000" b="1" dirty="0" smtClean="0">
                <a:effectLst>
                  <a:outerShdw blurRad="38100" dist="38100" dir="2700000" algn="tl">
                    <a:srgbClr val="000000">
                      <a:alpha val="43137"/>
                    </a:srgbClr>
                  </a:outerShdw>
                </a:effectLst>
                <a:cs typeface="B Nazanin" panose="00000400000000000000" pitchFamily="2" charset="-78"/>
              </a:rPr>
              <a:t>98/11/22: </a:t>
            </a:r>
            <a:r>
              <a:rPr lang="fa-IR" sz="4000" b="1" dirty="0">
                <a:effectLst>
                  <a:outerShdw blurRad="38100" dist="38100" dir="2700000" algn="tl">
                    <a:srgbClr val="000000">
                      <a:alpha val="43137"/>
                    </a:srgbClr>
                  </a:outerShdw>
                </a:effectLst>
                <a:cs typeface="B Nazanin" panose="00000400000000000000" pitchFamily="2" charset="-78"/>
              </a:rPr>
              <a:t>اعلام قطعی اسامی ‌نامزدها به مراکز حوزه‌های انتخابیه توسط وزارت کشور</a:t>
            </a:r>
          </a:p>
          <a:p>
            <a:pPr algn="justLow"/>
            <a:r>
              <a:rPr lang="fa-IR" sz="2800" b="1" dirty="0" smtClean="0">
                <a:effectLst>
                  <a:outerShdw blurRad="38100" dist="38100" dir="2700000" algn="tl">
                    <a:srgbClr val="000000">
                      <a:alpha val="43137"/>
                    </a:srgbClr>
                  </a:outerShdw>
                </a:effectLst>
                <a:cs typeface="B Nazanin" panose="00000400000000000000" pitchFamily="2" charset="-78"/>
              </a:rPr>
              <a:t>98/11/23: </a:t>
            </a:r>
            <a:r>
              <a:rPr lang="fa-IR" sz="2800" b="1" dirty="0">
                <a:effectLst>
                  <a:outerShdw blurRad="38100" dist="38100" dir="2700000" algn="tl">
                    <a:srgbClr val="000000">
                      <a:alpha val="43137"/>
                    </a:srgbClr>
                  </a:outerShdw>
                </a:effectLst>
                <a:cs typeface="B Nazanin" panose="00000400000000000000" pitchFamily="2" charset="-78"/>
              </a:rPr>
              <a:t>انتشار آگهی اسامی ‌نامزدهای تأیید شده</a:t>
            </a:r>
          </a:p>
          <a:p>
            <a:pPr algn="justLow"/>
            <a:r>
              <a:rPr lang="fa-IR" sz="2800" b="1" dirty="0" smtClean="0">
                <a:effectLst>
                  <a:outerShdw blurRad="38100" dist="38100" dir="2700000" algn="tl">
                    <a:srgbClr val="000000">
                      <a:alpha val="43137"/>
                    </a:srgbClr>
                  </a:outerShdw>
                </a:effectLst>
                <a:cs typeface="B Nazanin" panose="00000400000000000000" pitchFamily="2" charset="-78"/>
              </a:rPr>
              <a:t>98/11/23: </a:t>
            </a:r>
            <a:r>
              <a:rPr lang="fa-IR" sz="2800" b="1" dirty="0">
                <a:effectLst>
                  <a:outerShdw blurRad="38100" dist="38100" dir="2700000" algn="tl">
                    <a:srgbClr val="000000">
                      <a:alpha val="43137"/>
                    </a:srgbClr>
                  </a:outerShdw>
                </a:effectLst>
                <a:cs typeface="B Nazanin" panose="00000400000000000000" pitchFamily="2" charset="-78"/>
              </a:rPr>
              <a:t>جمع‌بندی، تهیه، تنظیم و انتشار آگهی انتخابات</a:t>
            </a:r>
          </a:p>
          <a:p>
            <a:pPr algn="justLow"/>
            <a:r>
              <a:rPr lang="fa-IR" sz="2800" b="1" dirty="0" smtClean="0">
                <a:effectLst>
                  <a:outerShdw blurRad="38100" dist="38100" dir="2700000" algn="tl">
                    <a:srgbClr val="000000">
                      <a:alpha val="43137"/>
                    </a:srgbClr>
                  </a:outerShdw>
                </a:effectLst>
                <a:cs typeface="B Nazanin" panose="00000400000000000000" pitchFamily="2" charset="-78"/>
              </a:rPr>
              <a:t>98/11/24 </a:t>
            </a:r>
            <a:r>
              <a:rPr lang="fa-IR" sz="2800" b="1" dirty="0">
                <a:effectLst>
                  <a:outerShdw blurRad="38100" dist="38100" dir="2700000" algn="tl">
                    <a:srgbClr val="000000">
                      <a:alpha val="43137"/>
                    </a:srgbClr>
                  </a:outerShdw>
                </a:effectLst>
                <a:cs typeface="B Nazanin" panose="00000400000000000000" pitchFamily="2" charset="-78"/>
              </a:rPr>
              <a:t>تا </a:t>
            </a:r>
            <a:r>
              <a:rPr lang="fa-IR" sz="2800" b="1" dirty="0" smtClean="0">
                <a:effectLst>
                  <a:outerShdw blurRad="38100" dist="38100" dir="2700000" algn="tl">
                    <a:srgbClr val="000000">
                      <a:alpha val="43137"/>
                    </a:srgbClr>
                  </a:outerShdw>
                </a:effectLst>
                <a:cs typeface="B Nazanin" panose="00000400000000000000" pitchFamily="2" charset="-78"/>
              </a:rPr>
              <a:t>98/11/30: </a:t>
            </a:r>
            <a:r>
              <a:rPr lang="fa-IR" sz="2800" b="1" dirty="0">
                <a:effectLst>
                  <a:outerShdw blurRad="38100" dist="38100" dir="2700000" algn="tl">
                    <a:srgbClr val="000000">
                      <a:alpha val="43137"/>
                    </a:srgbClr>
                  </a:outerShdw>
                </a:effectLst>
                <a:cs typeface="B Nazanin" panose="00000400000000000000" pitchFamily="2" charset="-78"/>
              </a:rPr>
              <a:t>تبلیغات انتخاباتی نامزدها</a:t>
            </a:r>
          </a:p>
          <a:p>
            <a:pPr algn="justLow"/>
            <a:r>
              <a:rPr lang="fa-IR" sz="2800" b="1" dirty="0" smtClean="0">
                <a:effectLst>
                  <a:outerShdw blurRad="38100" dist="38100" dir="2700000" algn="tl">
                    <a:srgbClr val="000000">
                      <a:alpha val="43137"/>
                    </a:srgbClr>
                  </a:outerShdw>
                </a:effectLst>
                <a:cs typeface="B Nazanin" panose="00000400000000000000" pitchFamily="2" charset="-78"/>
              </a:rPr>
              <a:t>98/12/01: </a:t>
            </a:r>
            <a:r>
              <a:rPr lang="fa-IR" sz="2800" b="1" dirty="0">
                <a:effectLst>
                  <a:outerShdw blurRad="38100" dist="38100" dir="2700000" algn="tl">
                    <a:srgbClr val="000000">
                      <a:alpha val="43137"/>
                    </a:srgbClr>
                  </a:outerShdw>
                </a:effectLst>
                <a:cs typeface="B Nazanin" panose="00000400000000000000" pitchFamily="2" charset="-78"/>
              </a:rPr>
              <a:t>ممنوعیت تبلیغات انتخاباتی</a:t>
            </a:r>
          </a:p>
          <a:p>
            <a:pPr algn="justLow"/>
            <a:r>
              <a:rPr lang="fa-IR" sz="2800" b="1" dirty="0" smtClean="0">
                <a:effectLst>
                  <a:outerShdw blurRad="38100" dist="38100" dir="2700000" algn="tl">
                    <a:srgbClr val="000000">
                      <a:alpha val="43137"/>
                    </a:srgbClr>
                  </a:outerShdw>
                </a:effectLst>
                <a:cs typeface="B Nazanin" panose="00000400000000000000" pitchFamily="2" charset="-78"/>
              </a:rPr>
              <a:t>98/12/02: </a:t>
            </a:r>
            <a:r>
              <a:rPr lang="fa-IR" sz="2800" b="1" dirty="0">
                <a:effectLst>
                  <a:outerShdw blurRad="38100" dist="38100" dir="2700000" algn="tl">
                    <a:srgbClr val="000000">
                      <a:alpha val="43137"/>
                    </a:srgbClr>
                  </a:outerShdw>
                </a:effectLst>
                <a:cs typeface="B Nazanin" panose="00000400000000000000" pitchFamily="2" charset="-78"/>
              </a:rPr>
              <a:t>اخذ رأی از واجدین شرایط </a:t>
            </a:r>
          </a:p>
        </p:txBody>
      </p:sp>
      <p:sp>
        <p:nvSpPr>
          <p:cNvPr id="6" name="Rectangle 5"/>
          <p:cNvSpPr/>
          <p:nvPr/>
        </p:nvSpPr>
        <p:spPr>
          <a:xfrm>
            <a:off x="0" y="336658"/>
            <a:ext cx="12192000" cy="52322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a-IR" sz="2800" b="1" dirty="0">
                <a:cs typeface="B Titr" panose="00000700000000000000" pitchFamily="2" charset="-78"/>
              </a:rPr>
              <a:t>برنامه زمان‌بندی </a:t>
            </a:r>
            <a:r>
              <a:rPr lang="fa-IR" sz="2800" b="1" dirty="0" smtClean="0">
                <a:cs typeface="B Titr" panose="00000700000000000000" pitchFamily="2" charset="-78"/>
              </a:rPr>
              <a:t>انتخابات </a:t>
            </a:r>
            <a:r>
              <a:rPr lang="fa-IR" sz="2800" b="1" dirty="0">
                <a:cs typeface="B Titr" panose="00000700000000000000" pitchFamily="2" charset="-78"/>
              </a:rPr>
              <a:t>یازدهمین دوره مجلس شورای </a:t>
            </a:r>
            <a:r>
              <a:rPr lang="fa-IR" sz="2800" b="1" dirty="0" smtClean="0">
                <a:cs typeface="B Titr" panose="00000700000000000000" pitchFamily="2" charset="-78"/>
              </a:rPr>
              <a:t>اسلامی از هم اکنون به بعد </a:t>
            </a:r>
            <a:endParaRPr lang="fa-IR" sz="2800" b="1" dirty="0">
              <a:cs typeface="B Titr" panose="00000700000000000000" pitchFamily="2" charset="-78"/>
            </a:endParaRPr>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37792988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28945"/>
            <a:ext cx="121920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fa-IR" sz="2800" b="1" dirty="0">
                <a:cs typeface="B Titr" panose="00000700000000000000" pitchFamily="2" charset="-78"/>
              </a:rPr>
              <a:t>وضعیت اصولگرایان برای انتخابات ۹۸</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819" y="1106906"/>
            <a:ext cx="10222138" cy="3529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0" y="5042037"/>
            <a:ext cx="12192000" cy="707886"/>
          </a:xfrm>
          <a:prstGeom prst="rect">
            <a:avLst/>
          </a:prstGeom>
        </p:spPr>
        <p:txBody>
          <a:bodyPr wrap="square">
            <a:spAutoFit/>
          </a:bodyPr>
          <a:lstStyle/>
          <a:p>
            <a:pPr algn="ctr"/>
            <a:r>
              <a:rPr lang="fa-IR" sz="4000" b="1" dirty="0">
                <a:cs typeface="B Titr" panose="00000700000000000000" pitchFamily="2" charset="-78"/>
              </a:rPr>
              <a:t>شورای ائتلاف </a:t>
            </a:r>
            <a:r>
              <a:rPr lang="fa-IR" sz="4000" b="1" dirty="0" smtClean="0">
                <a:cs typeface="B Titr" panose="00000700000000000000" pitchFamily="2" charset="-78"/>
              </a:rPr>
              <a:t>نیروهای انقلاب</a:t>
            </a:r>
            <a:endParaRPr lang="fa-IR" sz="4000" b="1" dirty="0">
              <a:cs typeface="B Titr" panose="00000700000000000000" pitchFamily="2" charset="-78"/>
            </a:endParaRPr>
          </a:p>
        </p:txBody>
      </p:sp>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2697650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43287" y="308630"/>
            <a:ext cx="4017446" cy="461665"/>
          </a:xfrm>
          <a:prstGeom prst="rect">
            <a:avLst/>
          </a:prstGeom>
        </p:spPr>
        <p:txBody>
          <a:bodyPr wrap="none">
            <a:spAutoFit/>
          </a:bodyPr>
          <a:lstStyle/>
          <a:p>
            <a:r>
              <a:rPr lang="fa-IR" sz="2400" b="1" dirty="0" smtClean="0"/>
              <a:t>تشکیل شورای </a:t>
            </a:r>
            <a:r>
              <a:rPr lang="fa-IR" sz="2400" b="1" dirty="0"/>
              <a:t>ائتلاف نیروهای انقلاب</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60" y="681289"/>
            <a:ext cx="5905500" cy="3714750"/>
          </a:xfrm>
          <a:prstGeom prst="rect">
            <a:avLst/>
          </a:prstGeom>
        </p:spPr>
      </p:pic>
      <p:sp>
        <p:nvSpPr>
          <p:cNvPr id="7" name="Rectangle 6"/>
          <p:cNvSpPr/>
          <p:nvPr/>
        </p:nvSpPr>
        <p:spPr>
          <a:xfrm>
            <a:off x="6236043" y="681289"/>
            <a:ext cx="5436105" cy="400110"/>
          </a:xfrm>
          <a:prstGeom prst="rect">
            <a:avLst/>
          </a:prstGeom>
        </p:spPr>
        <p:txBody>
          <a:bodyPr wrap="none">
            <a:spAutoFit/>
          </a:bodyPr>
          <a:lstStyle/>
          <a:p>
            <a:r>
              <a:rPr lang="fa-IR" sz="2000" b="1" dirty="0"/>
              <a:t>تشکیل شورای ائتلاف نیروهای انقلاب در ۲۰۲ حوزه انتخابیه </a:t>
            </a:r>
          </a:p>
        </p:txBody>
      </p:sp>
      <p:sp>
        <p:nvSpPr>
          <p:cNvPr id="8" name="Rectangle 7"/>
          <p:cNvSpPr/>
          <p:nvPr/>
        </p:nvSpPr>
        <p:spPr>
          <a:xfrm>
            <a:off x="5576148" y="1454058"/>
            <a:ext cx="6096000" cy="1015663"/>
          </a:xfrm>
          <a:prstGeom prst="rect">
            <a:avLst/>
          </a:prstGeom>
        </p:spPr>
        <p:txBody>
          <a:bodyPr>
            <a:spAutoFit/>
          </a:bodyPr>
          <a:lstStyle/>
          <a:p>
            <a:pPr algn="justLow"/>
            <a:r>
              <a:rPr lang="fa-IR" sz="2000" b="1" dirty="0"/>
              <a:t>شورای ائتلاف خودش تعیین مصداق </a:t>
            </a:r>
            <a:r>
              <a:rPr lang="fa-IR" sz="2000" b="1" dirty="0" smtClean="0"/>
              <a:t>نمیکند و بنا ندارد </a:t>
            </a:r>
            <a:r>
              <a:rPr lang="fa-IR" sz="2000" b="1" dirty="0"/>
              <a:t>لیست تهیه </a:t>
            </a:r>
            <a:r>
              <a:rPr lang="fa-IR" sz="2000" b="1" dirty="0" smtClean="0"/>
              <a:t>کند </a:t>
            </a:r>
            <a:r>
              <a:rPr lang="fa-IR" sz="2000" b="1" dirty="0"/>
              <a:t>بلکه </a:t>
            </a:r>
            <a:r>
              <a:rPr lang="fa-IR" sz="2000" b="1" dirty="0" smtClean="0"/>
              <a:t>فرایندی </a:t>
            </a:r>
            <a:r>
              <a:rPr lang="fa-IR" sz="2000" b="1" dirty="0"/>
              <a:t>را به‌عنوان فرمول کار تعریف </a:t>
            </a:r>
            <a:r>
              <a:rPr lang="fa-IR" sz="2000" b="1" dirty="0" smtClean="0"/>
              <a:t>کرده‌ است </a:t>
            </a:r>
            <a:r>
              <a:rPr lang="fa-IR" sz="2000" b="1" dirty="0"/>
              <a:t>که باید اجرا </a:t>
            </a:r>
            <a:r>
              <a:rPr lang="fa-IR" sz="2000" b="1" dirty="0" smtClean="0"/>
              <a:t>شود.</a:t>
            </a:r>
            <a:endParaRPr lang="fa-IR" sz="2000" b="1" dirty="0"/>
          </a:p>
        </p:txBody>
      </p:sp>
      <p:sp>
        <p:nvSpPr>
          <p:cNvPr id="9" name="TextBox 8"/>
          <p:cNvSpPr txBox="1"/>
          <p:nvPr/>
        </p:nvSpPr>
        <p:spPr>
          <a:xfrm>
            <a:off x="757988" y="3189230"/>
            <a:ext cx="11225464" cy="3293209"/>
          </a:xfrm>
          <a:prstGeom prst="rect">
            <a:avLst/>
          </a:prstGeom>
          <a:noFill/>
        </p:spPr>
        <p:txBody>
          <a:bodyPr wrap="square" rtlCol="1">
            <a:spAutoFit/>
          </a:bodyPr>
          <a:lstStyle/>
          <a:p>
            <a:pPr algn="justLow"/>
            <a:r>
              <a:rPr lang="fa-IR" sz="2400" b="1" dirty="0" smtClean="0"/>
              <a:t>روش تائید کاندیداها و معرفی آن ها به مردم توسط جریان انقلابی:</a:t>
            </a:r>
          </a:p>
          <a:p>
            <a:pPr algn="justLow"/>
            <a:r>
              <a:rPr lang="fa-IR" sz="2400" b="1" dirty="0" smtClean="0"/>
              <a:t>تهران در استان ها دخالت ندارد استان ها هم در شهرستان ها</a:t>
            </a:r>
          </a:p>
          <a:p>
            <a:pPr algn="justLow"/>
            <a:endParaRPr lang="fa-IR" sz="2400" b="1" dirty="0" smtClean="0"/>
          </a:p>
          <a:p>
            <a:pPr algn="justLow"/>
            <a:endParaRPr lang="fa-IR" sz="2400" b="1" dirty="0"/>
          </a:p>
          <a:p>
            <a:pPr algn="justLow"/>
            <a:r>
              <a:rPr lang="fa-IR" sz="2800" b="1" dirty="0" smtClean="0"/>
              <a:t>بین 75 تا 90 نفر از نخبگان حوزوی ، همین تعداد افراد از تشکل های مسجدی و همین تعداد افراد از معتمدین محلات و همچنین از احزاب در مجمع جمع می شوند بین 300 تا 400 نفر</a:t>
            </a:r>
          </a:p>
          <a:p>
            <a:pPr algn="justLow"/>
            <a:r>
              <a:rPr lang="fa-IR" sz="2800" b="1" dirty="0" smtClean="0"/>
              <a:t>این جمع رزومه کاندیداها را بررسی میکنند و نهایتا اقدام به معرفی کاندیداهای مورد تائید جریان انقلابی می نمایند</a:t>
            </a:r>
            <a:r>
              <a:rPr lang="fa-IR" sz="2400" b="1" dirty="0" smtClean="0"/>
              <a:t>.</a:t>
            </a:r>
            <a:endParaRPr lang="fa-IR" sz="2400" b="1" dirty="0"/>
          </a:p>
        </p:txBody>
      </p:sp>
      <p:pic>
        <p:nvPicPr>
          <p:cNvPr id="10" name="Picture 9">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17989377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29135" y="1136193"/>
            <a:ext cx="6096000" cy="3231654"/>
          </a:xfrm>
          <a:prstGeom prst="rect">
            <a:avLst/>
          </a:prstGeom>
        </p:spPr>
        <p:txBody>
          <a:bodyPr>
            <a:spAutoFit/>
          </a:bodyPr>
          <a:lstStyle/>
          <a:p>
            <a:pPr>
              <a:lnSpc>
                <a:spcPct val="300000"/>
              </a:lnSpc>
            </a:pPr>
            <a:r>
              <a:rPr lang="fa-IR" sz="2400" b="1" dirty="0" smtClean="0">
                <a:cs typeface="B Titr" panose="00000700000000000000" pitchFamily="2" charset="-78"/>
              </a:rPr>
              <a:t>رئیس</a:t>
            </a:r>
            <a:r>
              <a:rPr lang="fa-IR" sz="2400" b="1" dirty="0">
                <a:cs typeface="B Titr" panose="00000700000000000000" pitchFamily="2" charset="-78"/>
              </a:rPr>
              <a:t>	</a:t>
            </a:r>
            <a:r>
              <a:rPr lang="fa-IR" sz="2400" b="1" dirty="0" smtClean="0">
                <a:cs typeface="B Titr" panose="00000700000000000000" pitchFamily="2" charset="-78"/>
              </a:rPr>
              <a:t>                غلامعلی </a:t>
            </a:r>
            <a:r>
              <a:rPr lang="fa-IR" sz="2400" b="1" dirty="0">
                <a:cs typeface="B Titr" panose="00000700000000000000" pitchFamily="2" charset="-78"/>
              </a:rPr>
              <a:t>حداد </a:t>
            </a:r>
            <a:r>
              <a:rPr lang="fa-IR" sz="2400" b="1" dirty="0" smtClean="0">
                <a:cs typeface="B Titr" panose="00000700000000000000" pitchFamily="2" charset="-78"/>
              </a:rPr>
              <a:t>عادل</a:t>
            </a:r>
          </a:p>
          <a:p>
            <a:pPr>
              <a:lnSpc>
                <a:spcPct val="300000"/>
              </a:lnSpc>
            </a:pPr>
            <a:r>
              <a:rPr lang="fa-IR" sz="2400" b="1" dirty="0" smtClean="0">
                <a:cs typeface="B Titr" panose="00000700000000000000" pitchFamily="2" charset="-78"/>
              </a:rPr>
              <a:t>دبیر</a:t>
            </a:r>
            <a:r>
              <a:rPr lang="fa-IR" sz="2400" b="1" dirty="0">
                <a:cs typeface="B Titr" panose="00000700000000000000" pitchFamily="2" charset="-78"/>
              </a:rPr>
              <a:t>	</a:t>
            </a:r>
            <a:r>
              <a:rPr lang="fa-IR" sz="2400" b="1" dirty="0" smtClean="0">
                <a:cs typeface="B Titr" panose="00000700000000000000" pitchFamily="2" charset="-78"/>
              </a:rPr>
              <a:t>                پرویز سروری</a:t>
            </a:r>
            <a:endParaRPr lang="fa-IR" sz="2400" b="1" dirty="0">
              <a:cs typeface="B Titr" panose="00000700000000000000" pitchFamily="2" charset="-78"/>
            </a:endParaRPr>
          </a:p>
          <a:p>
            <a:pPr>
              <a:lnSpc>
                <a:spcPct val="300000"/>
              </a:lnSpc>
            </a:pPr>
            <a:r>
              <a:rPr lang="fa-IR" sz="2400" b="1" dirty="0">
                <a:cs typeface="B Titr" panose="00000700000000000000" pitchFamily="2" charset="-78"/>
              </a:rPr>
              <a:t>سخنگو	</a:t>
            </a:r>
            <a:r>
              <a:rPr lang="fa-IR" sz="2400" b="1" dirty="0" smtClean="0">
                <a:cs typeface="B Titr" panose="00000700000000000000" pitchFamily="2" charset="-78"/>
              </a:rPr>
              <a:t>                محسن پیرهادی</a:t>
            </a:r>
            <a:endParaRPr lang="fa-IR" sz="2400" b="1" dirty="0">
              <a:cs typeface="B Titr" panose="00000700000000000000" pitchFamily="2" charset="-78"/>
            </a:endParaRPr>
          </a:p>
        </p:txBody>
      </p:sp>
      <p:sp>
        <p:nvSpPr>
          <p:cNvPr id="6" name="Rectangle 5"/>
          <p:cNvSpPr/>
          <p:nvPr/>
        </p:nvSpPr>
        <p:spPr>
          <a:xfrm>
            <a:off x="0" y="323603"/>
            <a:ext cx="12192000" cy="52322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fa-IR" sz="2800" b="1" dirty="0">
                <a:cs typeface="B Titr" panose="00000700000000000000" pitchFamily="2" charset="-78"/>
              </a:rPr>
              <a:t>شورای ائتلاف نیروهای انقلاب اسلامی</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291" y="1131544"/>
            <a:ext cx="1868644" cy="260875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326" y="2738960"/>
            <a:ext cx="1676400" cy="18364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353" y="3657170"/>
            <a:ext cx="1489910" cy="2234865"/>
          </a:xfrm>
          <a:prstGeom prst="rect">
            <a:avLst/>
          </a:prstGeom>
        </p:spPr>
      </p:pic>
      <p:pic>
        <p:nvPicPr>
          <p:cNvPr id="10" name="Picture 9">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2274050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3477" y="123574"/>
            <a:ext cx="3390900" cy="4733925"/>
          </a:xfrm>
          <a:prstGeom prst="rect">
            <a:avLst/>
          </a:prstGeom>
        </p:spPr>
      </p:pic>
      <p:sp>
        <p:nvSpPr>
          <p:cNvPr id="5" name="TextBox 4"/>
          <p:cNvSpPr txBox="1"/>
          <p:nvPr/>
        </p:nvSpPr>
        <p:spPr>
          <a:xfrm>
            <a:off x="8746959" y="4957011"/>
            <a:ext cx="2899610" cy="400110"/>
          </a:xfrm>
          <a:prstGeom prst="rect">
            <a:avLst/>
          </a:prstGeom>
          <a:noFill/>
        </p:spPr>
        <p:txBody>
          <a:bodyPr wrap="square" rtlCol="1">
            <a:spAutoFit/>
          </a:bodyPr>
          <a:lstStyle/>
          <a:p>
            <a:r>
              <a:rPr lang="fa-IR" sz="2000" b="1" dirty="0" smtClean="0"/>
              <a:t>حدادعادل دبیر شورای ائتلاف</a:t>
            </a:r>
            <a:endParaRPr lang="fa-IR" sz="2000" b="1" dirty="0"/>
          </a:p>
        </p:txBody>
      </p:sp>
      <p:sp>
        <p:nvSpPr>
          <p:cNvPr id="7" name="Rectangle 6"/>
          <p:cNvSpPr/>
          <p:nvPr/>
        </p:nvSpPr>
        <p:spPr>
          <a:xfrm>
            <a:off x="589548" y="2196497"/>
            <a:ext cx="7435516" cy="4524315"/>
          </a:xfrm>
          <a:prstGeom prst="rect">
            <a:avLst/>
          </a:prstGeom>
        </p:spPr>
        <p:txBody>
          <a:bodyPr wrap="square">
            <a:spAutoFit/>
          </a:bodyPr>
          <a:lstStyle/>
          <a:p>
            <a:pPr algn="justLow"/>
            <a:r>
              <a:rPr lang="fa-IR" sz="2400" b="1" dirty="0"/>
              <a:t>مجمع عمومی این شورا برای رای‌گیری از میان نامزدهای معرفی‌شده به مجمع، با مشارکت </a:t>
            </a:r>
            <a:r>
              <a:rPr lang="fa-IR" sz="2400" b="1" dirty="0" smtClean="0"/>
              <a:t>نمایندگان </a:t>
            </a:r>
            <a:r>
              <a:rPr lang="fa-IR" sz="2400" b="1" dirty="0"/>
              <a:t>احزاب، اقشار، اصناف، اقوام و اعضای منتخب شورای ائتلاف در محلات تهران، </a:t>
            </a:r>
            <a:r>
              <a:rPr lang="fa-IR" sz="2400" b="1" dirty="0" smtClean="0"/>
              <a:t>بنا بود دوشنبه هفتم بهمن 98 </a:t>
            </a:r>
            <a:r>
              <a:rPr lang="fa-IR" sz="2400" b="1" dirty="0"/>
              <a:t>به صورت الکترونیکی برگزار </a:t>
            </a:r>
            <a:r>
              <a:rPr lang="fa-IR" sz="2400" b="1" dirty="0" smtClean="0"/>
              <a:t>شود و </a:t>
            </a:r>
            <a:r>
              <a:rPr lang="fa-IR" sz="2400" b="1" dirty="0"/>
              <a:t>مشارکت کنندگان در این مجمع </a:t>
            </a:r>
            <a:r>
              <a:rPr lang="fa-IR" sz="2400" b="1" dirty="0" smtClean="0"/>
              <a:t>با </a:t>
            </a:r>
            <a:r>
              <a:rPr lang="fa-IR" sz="2400" b="1" dirty="0"/>
              <a:t>توجه به رزومه‌های بارگذاری شده، به یک فهرست ۳۰ نفره از میان نامزدهای معرفی شده به مجمع عمومی و در مدت زمان ۲۴ ساعت، رای </a:t>
            </a:r>
            <a:r>
              <a:rPr lang="fa-IR" sz="2400" b="1" dirty="0" smtClean="0"/>
              <a:t>دهند</a:t>
            </a:r>
            <a:r>
              <a:rPr lang="fa-IR" sz="2400" b="1" dirty="0"/>
              <a:t>. </a:t>
            </a:r>
            <a:endParaRPr lang="fa-IR" sz="2400" b="1" dirty="0" smtClean="0"/>
          </a:p>
          <a:p>
            <a:pPr algn="justLow"/>
            <a:r>
              <a:rPr lang="fa-IR" sz="2400" b="1" dirty="0" smtClean="0"/>
              <a:t>در </a:t>
            </a:r>
            <a:r>
              <a:rPr lang="fa-IR" sz="2400" b="1" dirty="0"/>
              <a:t>نهایت و با توجه به فراوانی رای به افراد، فهرستی دو تا سه برابر ظرفیت </a:t>
            </a:r>
            <a:r>
              <a:rPr lang="fa-IR" sz="2400" b="1" dirty="0" smtClean="0"/>
              <a:t>لیست </a:t>
            </a:r>
            <a:r>
              <a:rPr lang="fa-IR" sz="2400" b="1" dirty="0"/>
              <a:t>نهایی تهران، بدست خواهد آمد که برای تعیین لیست ۳۰ نفره تهران به هیات انتخاب شورای ائتلاف نیروهای انقلاب، معرفی خواهند شد</a:t>
            </a:r>
            <a:r>
              <a:rPr lang="fa-IR" sz="2400" b="1" dirty="0" smtClean="0"/>
              <a:t>.</a:t>
            </a:r>
          </a:p>
          <a:p>
            <a:pPr algn="justLow"/>
            <a:r>
              <a:rPr lang="fa-IR" sz="2400" b="1" dirty="0" smtClean="0"/>
              <a:t>این روش در استان ها و شهرستان ها هم به همین شکل می باشد.</a:t>
            </a:r>
            <a:endParaRPr lang="fa-IR" sz="2400" b="1" dirty="0"/>
          </a:p>
        </p:txBody>
      </p:sp>
      <p:sp>
        <p:nvSpPr>
          <p:cNvPr id="8" name="Rectangle 7"/>
          <p:cNvSpPr/>
          <p:nvPr/>
        </p:nvSpPr>
        <p:spPr>
          <a:xfrm>
            <a:off x="709864" y="374392"/>
            <a:ext cx="7194884" cy="1569660"/>
          </a:xfrm>
          <a:prstGeom prst="rect">
            <a:avLst/>
          </a:prstGeom>
        </p:spPr>
        <p:txBody>
          <a:bodyPr wrap="square">
            <a:spAutoFit/>
          </a:bodyPr>
          <a:lstStyle/>
          <a:p>
            <a:pPr algn="justLow"/>
            <a:r>
              <a:rPr lang="fa-IR" sz="2400" b="1" dirty="0"/>
              <a:t>بنای شورا بر این اساس است که تصمیم‌گیری برای نمایندگان باید در حوزه انتخابیه صورت گیرد، نه در تهران و در استان ها؛ و کانون اصلی تصمیم گیری در این حوزه ها نیز نهادی متشکل از فعالان سیاسی همفکر به نام مجمع عمومی است.</a:t>
            </a:r>
          </a:p>
        </p:txBody>
      </p:sp>
    </p:spTree>
    <p:extLst>
      <p:ext uri="{BB962C8B-B14F-4D97-AF65-F5344CB8AC3E}">
        <p14:creationId xmlns:p14="http://schemas.microsoft.com/office/powerpoint/2010/main" val="30296823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6569" y="1305343"/>
            <a:ext cx="4475746" cy="4401205"/>
          </a:xfrm>
          <a:prstGeom prst="rect">
            <a:avLst/>
          </a:prstGeom>
        </p:spPr>
        <p:txBody>
          <a:bodyPr wrap="square">
            <a:spAutoFit/>
          </a:bodyPr>
          <a:lstStyle/>
          <a:p>
            <a:pPr algn="just"/>
            <a:r>
              <a:rPr lang="fa-IR" sz="2800" b="1" dirty="0" smtClean="0"/>
              <a:t>حجت‌الاسلام </a:t>
            </a:r>
            <a:r>
              <a:rPr lang="fa-IR" sz="2800" b="1" dirty="0"/>
              <a:t>مسعود عالی</a:t>
            </a:r>
          </a:p>
          <a:p>
            <a:pPr algn="just"/>
            <a:r>
              <a:rPr lang="fa-IR" sz="2800" b="1" dirty="0">
                <a:solidFill>
                  <a:srgbClr val="FF0000"/>
                </a:solidFill>
              </a:rPr>
              <a:t>حجت‌الاسلام حیدر مصلحی</a:t>
            </a:r>
          </a:p>
          <a:p>
            <a:pPr algn="just"/>
            <a:r>
              <a:rPr lang="fa-IR" sz="2800" b="1" dirty="0"/>
              <a:t>حجت‌الاسلام قاسمیان</a:t>
            </a:r>
          </a:p>
          <a:p>
            <a:pPr algn="just"/>
            <a:r>
              <a:rPr lang="fa-IR" sz="2800" b="1" dirty="0"/>
              <a:t>حجت‌الاسلام احسان بی آزار تهرانی</a:t>
            </a:r>
          </a:p>
          <a:p>
            <a:pPr algn="just"/>
            <a:r>
              <a:rPr lang="fa-IR" sz="2800" b="1" dirty="0"/>
              <a:t>کامران دانشجو</a:t>
            </a:r>
          </a:p>
          <a:p>
            <a:pPr algn="just"/>
            <a:r>
              <a:rPr lang="fa-IR" sz="2800" b="1" dirty="0"/>
              <a:t>رضا روستا آزاد</a:t>
            </a:r>
          </a:p>
          <a:p>
            <a:pPr algn="just"/>
            <a:r>
              <a:rPr lang="fa-IR" sz="2800" b="1" dirty="0"/>
              <a:t>یاسر جبراییلی</a:t>
            </a:r>
          </a:p>
          <a:p>
            <a:pPr algn="just"/>
            <a:r>
              <a:rPr lang="fa-IR" sz="2800" b="1" dirty="0"/>
              <a:t>منوچهر متکی</a:t>
            </a:r>
          </a:p>
          <a:p>
            <a:pPr algn="just"/>
            <a:r>
              <a:rPr lang="fa-IR" sz="2800" b="1" dirty="0"/>
              <a:t>نادر طالب زاده</a:t>
            </a:r>
          </a:p>
          <a:p>
            <a:pPr algn="just"/>
            <a:r>
              <a:rPr lang="fa-IR" sz="2800" b="1" dirty="0"/>
              <a:t>معصومه آباد</a:t>
            </a:r>
            <a:endParaRPr lang="fa-IR" sz="2800" b="1" dirty="0">
              <a:effectLst/>
            </a:endParaRPr>
          </a:p>
        </p:txBody>
      </p:sp>
      <p:sp>
        <p:nvSpPr>
          <p:cNvPr id="2" name="Rectangle 1"/>
          <p:cNvSpPr/>
          <p:nvPr/>
        </p:nvSpPr>
        <p:spPr>
          <a:xfrm>
            <a:off x="8783051" y="1305343"/>
            <a:ext cx="2743201" cy="4832092"/>
          </a:xfrm>
          <a:prstGeom prst="rect">
            <a:avLst/>
          </a:prstGeom>
        </p:spPr>
        <p:txBody>
          <a:bodyPr wrap="square">
            <a:spAutoFit/>
          </a:bodyPr>
          <a:lstStyle/>
          <a:p>
            <a:r>
              <a:rPr lang="fa-IR" sz="2800" b="1" dirty="0" smtClean="0"/>
              <a:t>غلامعلی حدادعادل</a:t>
            </a:r>
          </a:p>
          <a:p>
            <a:r>
              <a:rPr lang="fa-IR" sz="2800" b="1" dirty="0"/>
              <a:t>محسن رضایی</a:t>
            </a:r>
          </a:p>
          <a:p>
            <a:r>
              <a:rPr lang="fa-IR" sz="2800" b="1" dirty="0" smtClean="0"/>
              <a:t>مهرداد بذرپاش</a:t>
            </a:r>
          </a:p>
          <a:p>
            <a:r>
              <a:rPr lang="fa-IR" sz="2800" b="1" dirty="0" smtClean="0"/>
              <a:t>محمدرضا باهنر</a:t>
            </a:r>
          </a:p>
          <a:p>
            <a:r>
              <a:rPr lang="fa-IR" sz="2800" b="1" dirty="0" smtClean="0"/>
              <a:t>مهدی چمران</a:t>
            </a:r>
          </a:p>
          <a:p>
            <a:r>
              <a:rPr lang="fa-IR" sz="2800" b="1" dirty="0" smtClean="0"/>
              <a:t>مجتبی شاکری</a:t>
            </a:r>
          </a:p>
          <a:p>
            <a:r>
              <a:rPr lang="fa-IR" sz="2800" b="1" dirty="0" smtClean="0"/>
              <a:t>حبیب‌الله بوربور</a:t>
            </a:r>
          </a:p>
          <a:p>
            <a:r>
              <a:rPr lang="fa-IR" sz="2800" b="1" dirty="0" smtClean="0"/>
              <a:t>اسدالله بادامچیان</a:t>
            </a:r>
          </a:p>
          <a:p>
            <a:r>
              <a:rPr lang="fa-IR" sz="2800" b="1" dirty="0" smtClean="0"/>
              <a:t>پرویز سروی</a:t>
            </a:r>
          </a:p>
          <a:p>
            <a:r>
              <a:rPr lang="fa-IR" sz="2800" b="1" dirty="0" smtClean="0"/>
              <a:t>مهدی </a:t>
            </a:r>
            <a:r>
              <a:rPr lang="fa-IR" sz="2800" b="1" dirty="0"/>
              <a:t>اقراریان </a:t>
            </a:r>
            <a:endParaRPr lang="fa-IR" sz="2800" b="1" dirty="0" smtClean="0"/>
          </a:p>
          <a:p>
            <a:r>
              <a:rPr lang="fa-IR" sz="2800" b="1" dirty="0" smtClean="0"/>
              <a:t>محمدجواد </a:t>
            </a:r>
            <a:r>
              <a:rPr lang="fa-IR" sz="2800" b="1" dirty="0"/>
              <a:t>عامری</a:t>
            </a:r>
          </a:p>
        </p:txBody>
      </p:sp>
      <p:sp>
        <p:nvSpPr>
          <p:cNvPr id="3" name="Rectangle 2"/>
          <p:cNvSpPr/>
          <p:nvPr/>
        </p:nvSpPr>
        <p:spPr>
          <a:xfrm>
            <a:off x="0" y="43459"/>
            <a:ext cx="12191999" cy="76944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fa-IR" sz="4400" b="1" dirty="0">
                <a:solidFill>
                  <a:srgbClr val="FFFF00"/>
                </a:solidFill>
                <a:effectLst>
                  <a:outerShdw blurRad="38100" dist="38100" dir="2700000" algn="tl">
                    <a:srgbClr val="000000">
                      <a:alpha val="43137"/>
                    </a:srgbClr>
                  </a:outerShdw>
                </a:effectLst>
                <a:cs typeface="B Titr" panose="00000700000000000000" pitchFamily="2" charset="-78"/>
              </a:rPr>
              <a:t>اعضای 21 نفره «هیئت انتخاب» </a:t>
            </a:r>
          </a:p>
        </p:txBody>
      </p:sp>
      <p:sp>
        <p:nvSpPr>
          <p:cNvPr id="5" name="Rectangle 4"/>
          <p:cNvSpPr/>
          <p:nvPr/>
        </p:nvSpPr>
        <p:spPr>
          <a:xfrm>
            <a:off x="613610" y="5537270"/>
            <a:ext cx="8446169" cy="1200329"/>
          </a:xfrm>
          <a:prstGeom prst="rect">
            <a:avLst/>
          </a:prstGeom>
        </p:spPr>
        <p:txBody>
          <a:bodyPr wrap="square">
            <a:spAutoFit/>
          </a:bodyPr>
          <a:lstStyle/>
          <a:p>
            <a:pPr algn="justLow"/>
            <a:r>
              <a:rPr lang="fa-IR" dirty="0"/>
              <a:t>«سید علی ریاض» نماینده اسبق مجلس جایگزین «حیدر مصلحی» در هیئت انتخاب شورای ائتلاف نیرو‌های انقلاب شد. گفتنی است، حجت‌الاسلام «حیدر مصلحی» به دلیل اینکه از سوی سرلشکر محمد باقری حکم مسئولیت داشت، حسب رعایت موارد قانونی مبنی بر عدم ورود مسئولین نظامی در فعالیت‌های انتخاباتی، از هیئت انتخاب شورای ائتلاف نیرو‌های انقلاب انصراف داد</a:t>
            </a:r>
            <a:r>
              <a:rPr lang="fa-IR" dirty="0" smtClean="0"/>
              <a:t>.</a:t>
            </a:r>
            <a:r>
              <a:rPr lang="fa-IR" dirty="0"/>
              <a:t> </a:t>
            </a:r>
          </a:p>
        </p:txBody>
      </p:sp>
    </p:spTree>
    <p:extLst>
      <p:ext uri="{BB962C8B-B14F-4D97-AF65-F5344CB8AC3E}">
        <p14:creationId xmlns:p14="http://schemas.microsoft.com/office/powerpoint/2010/main" val="38798185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45228" y="1513869"/>
            <a:ext cx="4781550" cy="23225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justLow">
              <a:lnSpc>
                <a:spcPct val="115000"/>
              </a:lnSpc>
              <a:spcAft>
                <a:spcPts val="1000"/>
              </a:spcAft>
              <a:defRPr/>
            </a:pPr>
            <a:r>
              <a:rPr lang="fa-IR" b="1" dirty="0">
                <a:ea typeface="Calibri"/>
                <a:cs typeface="B Zar"/>
              </a:rPr>
              <a:t>مجلس، مهم ترین مظهر مردم سالاری دینی است؛ بنابراین از جایگاه خودتان غفلت نکنید. توجه داشته باشید اینجا کجاست و مجلس شورای اسلامی یعنی چه؟ اهمیت تصمیم و موضع گیری را در این مجلس مورد غفلت قرار ندهید. اینجا مرکز و قله و به تعبیری ویترین مجموعه نظام اسلامی است که جلوی چشم قرار دارد</a:t>
            </a:r>
            <a:r>
              <a:rPr lang="fa-IR" sz="1400" b="1" dirty="0">
                <a:ea typeface="Calibri"/>
                <a:cs typeface="B Zar"/>
              </a:rPr>
              <a:t>.( بیانات در دیدار با نمایندگان دوره هفتم مجلس، </a:t>
            </a:r>
            <a:r>
              <a:rPr lang="fa-IR" sz="1400" b="1" dirty="0" smtClean="0">
                <a:ea typeface="Calibri"/>
                <a:cs typeface="B Zar"/>
              </a:rPr>
              <a:t>1383/3/27)</a:t>
            </a:r>
            <a:endParaRPr lang="en-US" sz="1100" b="1" dirty="0">
              <a:ea typeface="Calibri"/>
              <a:cs typeface="Arial"/>
            </a:endParaRPr>
          </a:p>
        </p:txBody>
      </p:sp>
      <p:sp>
        <p:nvSpPr>
          <p:cNvPr id="4" name="Rectangle 3"/>
          <p:cNvSpPr/>
          <p:nvPr/>
        </p:nvSpPr>
        <p:spPr>
          <a:xfrm>
            <a:off x="6954256" y="3960353"/>
            <a:ext cx="4781550" cy="10477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justLow">
              <a:lnSpc>
                <a:spcPct val="115000"/>
              </a:lnSpc>
              <a:spcAft>
                <a:spcPts val="1000"/>
              </a:spcAft>
              <a:defRPr/>
            </a:pPr>
            <a:r>
              <a:rPr lang="fa-IR" b="1" dirty="0">
                <a:ea typeface="Calibri"/>
                <a:cs typeface="B Zar"/>
              </a:rPr>
              <a:t>مجلس شورای اسلامی یک مرکز اساسی و تعیین کننده برای انقلاب است. همه سررشته های امور به مجلس شورای اسلامی بر می گردد</a:t>
            </a:r>
            <a:r>
              <a:rPr lang="fa-IR" sz="1400" b="1" dirty="0" smtClean="0">
                <a:ea typeface="Calibri"/>
                <a:cs typeface="B Zar"/>
              </a:rPr>
              <a:t>.(1386/9/22)</a:t>
            </a:r>
            <a:endParaRPr lang="en-US" sz="1100" b="1" dirty="0">
              <a:ea typeface="Calibri"/>
              <a:cs typeface="Arial"/>
            </a:endParaRPr>
          </a:p>
        </p:txBody>
      </p:sp>
      <p:sp>
        <p:nvSpPr>
          <p:cNvPr id="5" name="Rectangle 4"/>
          <p:cNvSpPr/>
          <p:nvPr/>
        </p:nvSpPr>
        <p:spPr>
          <a:xfrm>
            <a:off x="6942224" y="5135725"/>
            <a:ext cx="4781550" cy="1366838"/>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a:solidFill>
                  <a:schemeClr val="tx1"/>
                </a:solidFill>
                <a:latin typeface="Constantia" panose="02030602050306030303" pitchFamily="18" charset="0"/>
                <a:cs typeface="Arial" panose="020B0604020202020204" pitchFamily="34" charset="0"/>
              </a:defRPr>
            </a:lvl1pPr>
            <a:lvl2pPr marL="742950" indent="-285750" eaLnBrk="0" hangingPunct="0">
              <a:defRPr>
                <a:solidFill>
                  <a:schemeClr val="tx1"/>
                </a:solidFill>
                <a:latin typeface="Constantia" panose="02030602050306030303" pitchFamily="18" charset="0"/>
                <a:cs typeface="Arial" panose="020B0604020202020204" pitchFamily="34" charset="0"/>
              </a:defRPr>
            </a:lvl2pPr>
            <a:lvl3pPr marL="1143000" indent="-228600" eaLnBrk="0" hangingPunct="0">
              <a:defRPr>
                <a:solidFill>
                  <a:schemeClr val="tx1"/>
                </a:solidFill>
                <a:latin typeface="Constantia" panose="02030602050306030303" pitchFamily="18" charset="0"/>
                <a:cs typeface="Arial" panose="020B0604020202020204" pitchFamily="34" charset="0"/>
              </a:defRPr>
            </a:lvl3pPr>
            <a:lvl4pPr marL="1600200" indent="-228600" eaLnBrk="0" hangingPunct="0">
              <a:defRPr>
                <a:solidFill>
                  <a:schemeClr val="tx1"/>
                </a:solidFill>
                <a:latin typeface="Constantia" panose="02030602050306030303" pitchFamily="18" charset="0"/>
                <a:cs typeface="Arial" panose="020B0604020202020204" pitchFamily="34" charset="0"/>
              </a:defRPr>
            </a:lvl4pPr>
            <a:lvl5pPr marL="2057400" indent="-228600" eaLnBrk="0" hangingPunct="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algn="justLow" eaLnBrk="1" hangingPunct="1">
              <a:lnSpc>
                <a:spcPct val="115000"/>
              </a:lnSpc>
              <a:spcAft>
                <a:spcPts val="1000"/>
              </a:spcAft>
              <a:defRPr/>
            </a:pPr>
            <a:r>
              <a:rPr lang="fa-IR" altLang="en-US" b="1" dirty="0">
                <a:solidFill>
                  <a:srgbClr val="000000"/>
                </a:solidFill>
                <a:latin typeface="Calibri" panose="020F0502020204030204" pitchFamily="34" charset="0"/>
                <a:ea typeface="Calibri" panose="020F0502020204030204" pitchFamily="34" charset="0"/>
                <a:cs typeface="B Zar" panose="00000400000000000000" pitchFamily="2" charset="-78"/>
              </a:rPr>
              <a:t>مجلس مطلوب، خانه ملت، تجلی گاه عزت اسلامی و ملی، تأمین کننده منافع عمومی، حافظ امنیت کشور و سد مستحکمی در برابر تعرض و طمع ورزی های دشمن است</a:t>
            </a:r>
            <a:r>
              <a:rPr lang="fa-IR" altLang="en-US" sz="1400" b="1" dirty="0">
                <a:solidFill>
                  <a:srgbClr val="000000"/>
                </a:solidFill>
                <a:latin typeface="Calibri" panose="020F0502020204030204" pitchFamily="34" charset="0"/>
                <a:ea typeface="Calibri" panose="020F0502020204030204" pitchFamily="34" charset="0"/>
                <a:cs typeface="B Zar" panose="00000400000000000000" pitchFamily="2" charset="-78"/>
              </a:rPr>
              <a:t>.</a:t>
            </a:r>
            <a:r>
              <a:rPr lang="fa-IR" altLang="en-US" sz="1100" b="1" dirty="0">
                <a:solidFill>
                  <a:srgbClr val="000000"/>
                </a:solidFill>
                <a:latin typeface="Calibri" panose="020F0502020204030204" pitchFamily="34" charset="0"/>
                <a:ea typeface="Calibri" panose="020F0502020204030204" pitchFamily="34" charset="0"/>
                <a:cs typeface="B Zar" panose="00000400000000000000" pitchFamily="2" charset="-78"/>
              </a:rPr>
              <a:t>( </a:t>
            </a:r>
            <a:r>
              <a:rPr lang="fa-IR" altLang="en-US" sz="1400" b="1" dirty="0">
                <a:solidFill>
                  <a:srgbClr val="000000"/>
                </a:solidFill>
                <a:latin typeface="Calibri" panose="020F0502020204030204" pitchFamily="34" charset="0"/>
                <a:ea typeface="Calibri" panose="020F0502020204030204" pitchFamily="34" charset="0"/>
                <a:cs typeface="B Zar" panose="00000400000000000000" pitchFamily="2" charset="-78"/>
              </a:rPr>
              <a:t>بیانات در دیدار با مردم قم </a:t>
            </a:r>
            <a:r>
              <a:rPr lang="fa-IR" altLang="en-US" sz="1400" b="1" dirty="0" smtClean="0">
                <a:solidFill>
                  <a:srgbClr val="000000"/>
                </a:solidFill>
                <a:latin typeface="Calibri" panose="020F0502020204030204" pitchFamily="34" charset="0"/>
                <a:ea typeface="Calibri" panose="020F0502020204030204" pitchFamily="34" charset="0"/>
                <a:cs typeface="B Zar" panose="00000400000000000000" pitchFamily="2" charset="-78"/>
              </a:rPr>
              <a:t>1390/10/19)</a:t>
            </a:r>
            <a:endParaRPr lang="en-US" altLang="en-US" sz="1100" b="1" dirty="0">
              <a:solidFill>
                <a:srgbClr val="000000"/>
              </a:solidFill>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27"/>
            <a:ext cx="6858000" cy="6858000"/>
          </a:xfrm>
          <a:prstGeom prst="rect">
            <a:avLst/>
          </a:prstGeom>
        </p:spPr>
      </p:pic>
      <p:sp>
        <p:nvSpPr>
          <p:cNvPr id="14" name="Rectangle 13"/>
          <p:cNvSpPr/>
          <p:nvPr/>
        </p:nvSpPr>
        <p:spPr>
          <a:xfrm>
            <a:off x="7940093" y="214526"/>
            <a:ext cx="2809875" cy="85883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just">
              <a:lnSpc>
                <a:spcPct val="115000"/>
              </a:lnSpc>
              <a:spcAft>
                <a:spcPts val="1000"/>
              </a:spcAft>
              <a:defRPr/>
            </a:pPr>
            <a:r>
              <a:rPr lang="fa-IR" b="1" dirty="0">
                <a:ea typeface="Calibri"/>
                <a:cs typeface="B Titr" panose="00000700000000000000" pitchFamily="2" charset="-78"/>
              </a:rPr>
              <a:t>جایگاه مجلس شورای اسلامی</a:t>
            </a:r>
          </a:p>
          <a:p>
            <a:pPr algn="just">
              <a:lnSpc>
                <a:spcPct val="115000"/>
              </a:lnSpc>
              <a:spcAft>
                <a:spcPts val="1000"/>
              </a:spcAft>
              <a:defRPr/>
            </a:pPr>
            <a:r>
              <a:rPr lang="fa-IR" b="1" dirty="0">
                <a:ea typeface="Calibri"/>
                <a:cs typeface="B Titr" panose="00000700000000000000" pitchFamily="2" charset="-78"/>
              </a:rPr>
              <a:t> در کلام مقام معظم رهبری</a:t>
            </a:r>
            <a:endParaRPr lang="en-US" sz="1400" dirty="0">
              <a:ea typeface="Calibri"/>
              <a:cs typeface="B Titr" panose="00000700000000000000" pitchFamily="2" charset="-78"/>
            </a:endParaRPr>
          </a:p>
        </p:txBody>
      </p:sp>
    </p:spTree>
    <p:extLst>
      <p:ext uri="{BB962C8B-B14F-4D97-AF65-F5344CB8AC3E}">
        <p14:creationId xmlns:p14="http://schemas.microsoft.com/office/powerpoint/2010/main" val="35070322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2274" y="125549"/>
            <a:ext cx="2032725" cy="273493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1" y="136338"/>
            <a:ext cx="3405188" cy="2724150"/>
          </a:xfrm>
          <a:prstGeom prst="rect">
            <a:avLst/>
          </a:prstGeom>
        </p:spPr>
      </p:pic>
      <p:sp>
        <p:nvSpPr>
          <p:cNvPr id="6" name="Rectangle 5"/>
          <p:cNvSpPr/>
          <p:nvPr/>
        </p:nvSpPr>
        <p:spPr>
          <a:xfrm>
            <a:off x="488835" y="2849697"/>
            <a:ext cx="1388521" cy="369332"/>
          </a:xfrm>
          <a:prstGeom prst="rect">
            <a:avLst/>
          </a:prstGeom>
        </p:spPr>
        <p:txBody>
          <a:bodyPr wrap="none">
            <a:spAutoFit/>
          </a:bodyPr>
          <a:lstStyle/>
          <a:p>
            <a:r>
              <a:rPr lang="fa-IR" b="1" dirty="0"/>
              <a:t>حبیب‌الله بوربور</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5142" y="125549"/>
            <a:ext cx="2095500" cy="27241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968" y="114758"/>
            <a:ext cx="2365353" cy="2734939"/>
          </a:xfrm>
          <a:prstGeom prst="rect">
            <a:avLst/>
          </a:prstGeom>
        </p:spPr>
      </p:pic>
      <p:sp>
        <p:nvSpPr>
          <p:cNvPr id="9" name="Rectangle 8"/>
          <p:cNvSpPr/>
          <p:nvPr/>
        </p:nvSpPr>
        <p:spPr>
          <a:xfrm>
            <a:off x="7077579" y="2849697"/>
            <a:ext cx="1321196" cy="369332"/>
          </a:xfrm>
          <a:prstGeom prst="rect">
            <a:avLst/>
          </a:prstGeom>
        </p:spPr>
        <p:txBody>
          <a:bodyPr wrap="none">
            <a:spAutoFit/>
          </a:bodyPr>
          <a:lstStyle/>
          <a:p>
            <a:r>
              <a:rPr lang="fa-IR" b="1" dirty="0" smtClean="0"/>
              <a:t>مهرداد بذرپاش</a:t>
            </a:r>
            <a:endParaRPr lang="fa-IR" b="1"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847" y="114758"/>
            <a:ext cx="2040482" cy="272414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8562" y="119316"/>
            <a:ext cx="1745807" cy="270428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8709" y="103968"/>
            <a:ext cx="1668610" cy="2734940"/>
          </a:xfrm>
          <a:prstGeom prst="rect">
            <a:avLst/>
          </a:prstGeom>
        </p:spPr>
      </p:pic>
      <p:sp>
        <p:nvSpPr>
          <p:cNvPr id="15" name="Rectangle 14"/>
          <p:cNvSpPr/>
          <p:nvPr/>
        </p:nvSpPr>
        <p:spPr>
          <a:xfrm>
            <a:off x="2379871" y="2849697"/>
            <a:ext cx="1245854" cy="369332"/>
          </a:xfrm>
          <a:prstGeom prst="rect">
            <a:avLst/>
          </a:prstGeom>
        </p:spPr>
        <p:txBody>
          <a:bodyPr wrap="none">
            <a:spAutoFit/>
          </a:bodyPr>
          <a:lstStyle/>
          <a:p>
            <a:r>
              <a:rPr lang="fa-IR" b="1" dirty="0" smtClean="0"/>
              <a:t>مجتبی شاکری</a:t>
            </a:r>
            <a:endParaRPr lang="fa-IR" b="1" dirty="0"/>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66097" y="3361779"/>
            <a:ext cx="2381252" cy="2381252"/>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3067" y="3361781"/>
            <a:ext cx="2173755" cy="2381250"/>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87997" y="3361781"/>
            <a:ext cx="1638300" cy="2381250"/>
          </a:xfrm>
          <a:prstGeom prst="rect">
            <a:avLst/>
          </a:prstGeom>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38709" y="3361780"/>
            <a:ext cx="1527388" cy="2382222"/>
          </a:xfrm>
          <a:prstGeom prst="rect">
            <a:avLst/>
          </a:prstGeom>
        </p:spPr>
      </p:pic>
      <p:sp>
        <p:nvSpPr>
          <p:cNvPr id="16" name="Rectangle 15"/>
          <p:cNvSpPr/>
          <p:nvPr/>
        </p:nvSpPr>
        <p:spPr>
          <a:xfrm>
            <a:off x="5143299" y="5743031"/>
            <a:ext cx="1452642" cy="369332"/>
          </a:xfrm>
          <a:prstGeom prst="rect">
            <a:avLst/>
          </a:prstGeom>
        </p:spPr>
        <p:txBody>
          <a:bodyPr wrap="none">
            <a:spAutoFit/>
          </a:bodyPr>
          <a:lstStyle/>
          <a:p>
            <a:r>
              <a:rPr lang="fa-IR" b="1" dirty="0" smtClean="0"/>
              <a:t>محمدجوادعامری</a:t>
            </a:r>
            <a:endParaRPr lang="fa-IR" b="1" dirty="0"/>
          </a:p>
        </p:txBody>
      </p:sp>
      <p:sp>
        <p:nvSpPr>
          <p:cNvPr id="17" name="Rectangle 16"/>
          <p:cNvSpPr/>
          <p:nvPr/>
        </p:nvSpPr>
        <p:spPr>
          <a:xfrm>
            <a:off x="7111242" y="5769302"/>
            <a:ext cx="1287533" cy="369332"/>
          </a:xfrm>
          <a:prstGeom prst="rect">
            <a:avLst/>
          </a:prstGeom>
        </p:spPr>
        <p:txBody>
          <a:bodyPr wrap="none">
            <a:spAutoFit/>
          </a:bodyPr>
          <a:lstStyle/>
          <a:p>
            <a:r>
              <a:rPr lang="fa-IR" b="1" dirty="0" smtClean="0"/>
              <a:t>مهدی اقراریان</a:t>
            </a:r>
            <a:endParaRPr lang="fa-IR" b="1" dirty="0"/>
          </a:p>
        </p:txBody>
      </p:sp>
      <p:sp>
        <p:nvSpPr>
          <p:cNvPr id="18" name="Rectangle 17"/>
          <p:cNvSpPr/>
          <p:nvPr/>
        </p:nvSpPr>
        <p:spPr>
          <a:xfrm>
            <a:off x="8892521" y="5743031"/>
            <a:ext cx="1269899" cy="369332"/>
          </a:xfrm>
          <a:prstGeom prst="rect">
            <a:avLst/>
          </a:prstGeom>
        </p:spPr>
        <p:txBody>
          <a:bodyPr wrap="none">
            <a:spAutoFit/>
          </a:bodyPr>
          <a:lstStyle/>
          <a:p>
            <a:r>
              <a:rPr lang="fa-IR" b="1" dirty="0" smtClean="0"/>
              <a:t>پرویز سروری</a:t>
            </a:r>
            <a:endParaRPr lang="fa-IR" b="1" dirty="0"/>
          </a:p>
        </p:txBody>
      </p:sp>
      <p:sp>
        <p:nvSpPr>
          <p:cNvPr id="22" name="Rectangle 21"/>
          <p:cNvSpPr/>
          <p:nvPr/>
        </p:nvSpPr>
        <p:spPr>
          <a:xfrm>
            <a:off x="10458098" y="5769302"/>
            <a:ext cx="1433406" cy="369332"/>
          </a:xfrm>
          <a:prstGeom prst="rect">
            <a:avLst/>
          </a:prstGeom>
        </p:spPr>
        <p:txBody>
          <a:bodyPr wrap="none">
            <a:spAutoFit/>
          </a:bodyPr>
          <a:lstStyle/>
          <a:p>
            <a:r>
              <a:rPr lang="fa-IR" b="1" dirty="0" smtClean="0"/>
              <a:t>اسدالله بادامچیان</a:t>
            </a:r>
            <a:endParaRPr lang="fa-IR" b="1" dirty="0"/>
          </a:p>
        </p:txBody>
      </p:sp>
      <p:sp>
        <p:nvSpPr>
          <p:cNvPr id="23" name="Rectangle 22"/>
          <p:cNvSpPr/>
          <p:nvPr/>
        </p:nvSpPr>
        <p:spPr>
          <a:xfrm>
            <a:off x="3983959" y="2808753"/>
            <a:ext cx="1167307" cy="369332"/>
          </a:xfrm>
          <a:prstGeom prst="rect">
            <a:avLst/>
          </a:prstGeom>
        </p:spPr>
        <p:txBody>
          <a:bodyPr wrap="none">
            <a:spAutoFit/>
          </a:bodyPr>
          <a:lstStyle/>
          <a:p>
            <a:r>
              <a:rPr lang="fa-IR" b="1" dirty="0" smtClean="0"/>
              <a:t>مهدی چمران</a:t>
            </a:r>
            <a:endParaRPr lang="fa-IR" b="1" dirty="0"/>
          </a:p>
        </p:txBody>
      </p:sp>
      <p:sp>
        <p:nvSpPr>
          <p:cNvPr id="24" name="Rectangle 23"/>
          <p:cNvSpPr/>
          <p:nvPr/>
        </p:nvSpPr>
        <p:spPr>
          <a:xfrm>
            <a:off x="5331360" y="2849697"/>
            <a:ext cx="1380506" cy="369332"/>
          </a:xfrm>
          <a:prstGeom prst="rect">
            <a:avLst/>
          </a:prstGeom>
        </p:spPr>
        <p:txBody>
          <a:bodyPr wrap="none">
            <a:spAutoFit/>
          </a:bodyPr>
          <a:lstStyle/>
          <a:p>
            <a:r>
              <a:rPr lang="fa-IR" b="1" dirty="0" smtClean="0"/>
              <a:t>محمد جوادباهنر</a:t>
            </a:r>
            <a:endParaRPr lang="fa-IR" b="1" dirty="0"/>
          </a:p>
        </p:txBody>
      </p:sp>
      <p:sp>
        <p:nvSpPr>
          <p:cNvPr id="3" name="Rectangle 2"/>
          <p:cNvSpPr/>
          <p:nvPr/>
        </p:nvSpPr>
        <p:spPr>
          <a:xfrm>
            <a:off x="10399589" y="2860488"/>
            <a:ext cx="1550424" cy="369332"/>
          </a:xfrm>
          <a:prstGeom prst="rect">
            <a:avLst/>
          </a:prstGeom>
        </p:spPr>
        <p:txBody>
          <a:bodyPr wrap="none">
            <a:spAutoFit/>
          </a:bodyPr>
          <a:lstStyle/>
          <a:p>
            <a:r>
              <a:rPr lang="fa-IR" b="1" dirty="0"/>
              <a:t>غلامعلی حدادعادل</a:t>
            </a:r>
          </a:p>
        </p:txBody>
      </p:sp>
      <p:sp>
        <p:nvSpPr>
          <p:cNvPr id="10" name="Rectangle 9"/>
          <p:cNvSpPr/>
          <p:nvPr/>
        </p:nvSpPr>
        <p:spPr>
          <a:xfrm>
            <a:off x="8746363" y="2808753"/>
            <a:ext cx="1253868" cy="369332"/>
          </a:xfrm>
          <a:prstGeom prst="rect">
            <a:avLst/>
          </a:prstGeom>
        </p:spPr>
        <p:txBody>
          <a:bodyPr wrap="none">
            <a:spAutoFit/>
          </a:bodyPr>
          <a:lstStyle/>
          <a:p>
            <a:r>
              <a:rPr lang="fa-IR" b="1" dirty="0"/>
              <a:t>محسن رضایی</a:t>
            </a:r>
          </a:p>
        </p:txBody>
      </p:sp>
      <p:pic>
        <p:nvPicPr>
          <p:cNvPr id="25" name="Picture 24">
            <a:hlinkClick r:id="rId13"/>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321102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3603" y="3171965"/>
            <a:ext cx="2440693" cy="2680200"/>
          </a:xfrm>
          <a:prstGeom prst="rect">
            <a:avLst/>
          </a:prstGeom>
        </p:spPr>
      </p:pic>
      <p:sp>
        <p:nvSpPr>
          <p:cNvPr id="6" name="Rectangle 5"/>
          <p:cNvSpPr/>
          <p:nvPr/>
        </p:nvSpPr>
        <p:spPr>
          <a:xfrm>
            <a:off x="9627359" y="5852165"/>
            <a:ext cx="1313180" cy="369332"/>
          </a:xfrm>
          <a:prstGeom prst="rect">
            <a:avLst/>
          </a:prstGeom>
        </p:spPr>
        <p:txBody>
          <a:bodyPr wrap="none">
            <a:spAutoFit/>
          </a:bodyPr>
          <a:lstStyle/>
          <a:p>
            <a:pPr algn="just"/>
            <a:r>
              <a:rPr lang="fa-IR" b="1" dirty="0"/>
              <a:t>کامران دانشجو</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8526" y="3171965"/>
            <a:ext cx="1664289" cy="2670981"/>
          </a:xfrm>
          <a:prstGeom prst="rect">
            <a:avLst/>
          </a:prstGeom>
        </p:spPr>
      </p:pic>
      <p:sp>
        <p:nvSpPr>
          <p:cNvPr id="8" name="Rectangle 7"/>
          <p:cNvSpPr/>
          <p:nvPr/>
        </p:nvSpPr>
        <p:spPr>
          <a:xfrm>
            <a:off x="8074294" y="5852165"/>
            <a:ext cx="1388521" cy="369332"/>
          </a:xfrm>
          <a:prstGeom prst="rect">
            <a:avLst/>
          </a:prstGeom>
        </p:spPr>
        <p:txBody>
          <a:bodyPr wrap="none">
            <a:spAutoFit/>
          </a:bodyPr>
          <a:lstStyle/>
          <a:p>
            <a:pPr algn="just"/>
            <a:r>
              <a:rPr lang="fa-IR" b="1" dirty="0"/>
              <a:t>رضا روستا آزاد</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4975" y="3171965"/>
            <a:ext cx="1783551" cy="2680200"/>
          </a:xfrm>
          <a:prstGeom prst="rect">
            <a:avLst/>
          </a:prstGeom>
        </p:spPr>
      </p:pic>
      <p:sp>
        <p:nvSpPr>
          <p:cNvPr id="11" name="Rectangle 10"/>
          <p:cNvSpPr/>
          <p:nvPr/>
        </p:nvSpPr>
        <p:spPr>
          <a:xfrm>
            <a:off x="6211624" y="5852165"/>
            <a:ext cx="1245854" cy="369332"/>
          </a:xfrm>
          <a:prstGeom prst="rect">
            <a:avLst/>
          </a:prstGeom>
        </p:spPr>
        <p:txBody>
          <a:bodyPr wrap="none">
            <a:spAutoFit/>
          </a:bodyPr>
          <a:lstStyle/>
          <a:p>
            <a:pPr algn="just"/>
            <a:r>
              <a:rPr lang="fa-IR" b="1" dirty="0"/>
              <a:t>یاسر جبراییلی</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4765" y="3171965"/>
            <a:ext cx="1780209" cy="2670981"/>
          </a:xfrm>
          <a:prstGeom prst="rect">
            <a:avLst/>
          </a:prstGeom>
        </p:spPr>
      </p:pic>
      <p:sp>
        <p:nvSpPr>
          <p:cNvPr id="13" name="Rectangle 12"/>
          <p:cNvSpPr/>
          <p:nvPr/>
        </p:nvSpPr>
        <p:spPr>
          <a:xfrm>
            <a:off x="4491751" y="5852165"/>
            <a:ext cx="1247456" cy="369332"/>
          </a:xfrm>
          <a:prstGeom prst="rect">
            <a:avLst/>
          </a:prstGeom>
        </p:spPr>
        <p:txBody>
          <a:bodyPr wrap="none">
            <a:spAutoFit/>
          </a:bodyPr>
          <a:lstStyle/>
          <a:p>
            <a:pPr algn="just"/>
            <a:r>
              <a:rPr lang="fa-IR" b="1" dirty="0"/>
              <a:t>منوچهر متکی</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4193" y="3171965"/>
            <a:ext cx="1681789" cy="2671457"/>
          </a:xfrm>
          <a:prstGeom prst="rect">
            <a:avLst/>
          </a:prstGeom>
        </p:spPr>
      </p:pic>
      <p:sp>
        <p:nvSpPr>
          <p:cNvPr id="15" name="Rectangle 14"/>
          <p:cNvSpPr/>
          <p:nvPr/>
        </p:nvSpPr>
        <p:spPr>
          <a:xfrm>
            <a:off x="2728115" y="5852165"/>
            <a:ext cx="1293944" cy="369332"/>
          </a:xfrm>
          <a:prstGeom prst="rect">
            <a:avLst/>
          </a:prstGeom>
        </p:spPr>
        <p:txBody>
          <a:bodyPr wrap="none">
            <a:spAutoFit/>
          </a:bodyPr>
          <a:lstStyle/>
          <a:p>
            <a:pPr algn="just"/>
            <a:r>
              <a:rPr lang="fa-IR" b="1" dirty="0"/>
              <a:t>نادر طالب زاده</a:t>
            </a: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187" y="3171964"/>
            <a:ext cx="1591223" cy="2670981"/>
          </a:xfrm>
          <a:prstGeom prst="rect">
            <a:avLst/>
          </a:prstGeom>
        </p:spPr>
      </p:pic>
      <p:sp>
        <p:nvSpPr>
          <p:cNvPr id="17" name="Rectangle 16"/>
          <p:cNvSpPr/>
          <p:nvPr/>
        </p:nvSpPr>
        <p:spPr>
          <a:xfrm>
            <a:off x="1143362" y="5852165"/>
            <a:ext cx="1152880" cy="369332"/>
          </a:xfrm>
          <a:prstGeom prst="rect">
            <a:avLst/>
          </a:prstGeom>
        </p:spPr>
        <p:txBody>
          <a:bodyPr wrap="none">
            <a:spAutoFit/>
          </a:bodyPr>
          <a:lstStyle/>
          <a:p>
            <a:pPr algn="just"/>
            <a:r>
              <a:rPr lang="fa-IR" b="1" dirty="0" smtClean="0"/>
              <a:t>معصومه آباد</a:t>
            </a:r>
            <a:endParaRPr lang="fa-IR" b="1" dirty="0"/>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3527" y="349348"/>
            <a:ext cx="2049594" cy="2415947"/>
          </a:xfrm>
          <a:prstGeom prst="rect">
            <a:avLst/>
          </a:prstGeom>
        </p:spPr>
      </p:pic>
      <p:sp>
        <p:nvSpPr>
          <p:cNvPr id="20" name="Rectangle 19"/>
          <p:cNvSpPr/>
          <p:nvPr/>
        </p:nvSpPr>
        <p:spPr>
          <a:xfrm>
            <a:off x="7227458" y="2802632"/>
            <a:ext cx="1050288" cy="369332"/>
          </a:xfrm>
          <a:prstGeom prst="rect">
            <a:avLst/>
          </a:prstGeom>
        </p:spPr>
        <p:txBody>
          <a:bodyPr wrap="none">
            <a:spAutoFit/>
          </a:bodyPr>
          <a:lstStyle/>
          <a:p>
            <a:r>
              <a:rPr lang="fa-IR" b="1" dirty="0" smtClean="0"/>
              <a:t>مسعودعالی</a:t>
            </a:r>
            <a:endParaRPr lang="fa-IR" b="1" dirty="0"/>
          </a:p>
        </p:txBody>
      </p:sp>
      <p:sp>
        <p:nvSpPr>
          <p:cNvPr id="21" name="Rectangle 20"/>
          <p:cNvSpPr/>
          <p:nvPr/>
        </p:nvSpPr>
        <p:spPr>
          <a:xfrm>
            <a:off x="5473078" y="2802632"/>
            <a:ext cx="1364477" cy="369332"/>
          </a:xfrm>
          <a:prstGeom prst="rect">
            <a:avLst/>
          </a:prstGeom>
        </p:spPr>
        <p:txBody>
          <a:bodyPr wrap="none">
            <a:spAutoFit/>
          </a:bodyPr>
          <a:lstStyle/>
          <a:p>
            <a:r>
              <a:rPr lang="fa-IR" b="1" dirty="0"/>
              <a:t>سید علی ریاض</a:t>
            </a:r>
          </a:p>
        </p:txBody>
      </p:sp>
      <p:sp>
        <p:nvSpPr>
          <p:cNvPr id="22" name="Rectangle 21"/>
          <p:cNvSpPr/>
          <p:nvPr/>
        </p:nvSpPr>
        <p:spPr>
          <a:xfrm>
            <a:off x="3509507" y="2802632"/>
            <a:ext cx="1867819" cy="369332"/>
          </a:xfrm>
          <a:prstGeom prst="rect">
            <a:avLst/>
          </a:prstGeom>
        </p:spPr>
        <p:txBody>
          <a:bodyPr wrap="none">
            <a:spAutoFit/>
          </a:bodyPr>
          <a:lstStyle/>
          <a:p>
            <a:pPr algn="just"/>
            <a:r>
              <a:rPr lang="fa-IR" b="1" dirty="0"/>
              <a:t>احسان بی آزار تهرانی</a:t>
            </a:r>
          </a:p>
        </p:txBody>
      </p:sp>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4719" y="300966"/>
            <a:ext cx="2464329" cy="2464329"/>
          </a:xfrm>
          <a:prstGeom prst="rect">
            <a:avLst/>
          </a:prstGeom>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04220" y="359333"/>
            <a:ext cx="1488339" cy="2405962"/>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3114" y="359333"/>
            <a:ext cx="2193127" cy="2405962"/>
          </a:xfrm>
          <a:prstGeom prst="rect">
            <a:avLst/>
          </a:prstGeom>
        </p:spPr>
      </p:pic>
      <p:sp>
        <p:nvSpPr>
          <p:cNvPr id="25" name="Rectangle 24"/>
          <p:cNvSpPr/>
          <p:nvPr/>
        </p:nvSpPr>
        <p:spPr>
          <a:xfrm>
            <a:off x="9515149" y="2750547"/>
            <a:ext cx="788999" cy="369332"/>
          </a:xfrm>
          <a:prstGeom prst="rect">
            <a:avLst/>
          </a:prstGeom>
        </p:spPr>
        <p:txBody>
          <a:bodyPr wrap="none">
            <a:spAutoFit/>
          </a:bodyPr>
          <a:lstStyle/>
          <a:p>
            <a:r>
              <a:rPr lang="fa-IR" b="1" dirty="0" smtClean="0"/>
              <a:t>قاسمیان</a:t>
            </a:r>
            <a:endParaRPr lang="fa-IR" b="1" dirty="0"/>
          </a:p>
        </p:txBody>
      </p:sp>
      <p:pic>
        <p:nvPicPr>
          <p:cNvPr id="26" name="Picture 25">
            <a:hlinkClick r:id="rId12"/>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37861944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371" y="1955382"/>
            <a:ext cx="3965525" cy="2760997"/>
          </a:xfrm>
          <a:prstGeom prst="rect">
            <a:avLst/>
          </a:prstGeom>
        </p:spPr>
      </p:pic>
      <p:sp>
        <p:nvSpPr>
          <p:cNvPr id="3" name="Rectangle 2"/>
          <p:cNvSpPr/>
          <p:nvPr/>
        </p:nvSpPr>
        <p:spPr>
          <a:xfrm>
            <a:off x="5451987" y="1955382"/>
            <a:ext cx="6096000" cy="2554545"/>
          </a:xfrm>
          <a:prstGeom prst="rect">
            <a:avLst/>
          </a:prstGeom>
        </p:spPr>
        <p:txBody>
          <a:bodyPr>
            <a:spAutoFit/>
          </a:bodyPr>
          <a:lstStyle/>
          <a:p>
            <a:pPr algn="justLow"/>
            <a:r>
              <a:rPr lang="fa-IR" sz="4000" b="1" dirty="0"/>
              <a:t>مهدی چمران </a:t>
            </a:r>
            <a:r>
              <a:rPr lang="fa-IR" sz="4000" b="1" dirty="0" smtClean="0"/>
              <a:t>: </a:t>
            </a:r>
          </a:p>
          <a:p>
            <a:pPr algn="justLow"/>
            <a:r>
              <a:rPr lang="fa-IR" sz="4000" b="1" dirty="0" smtClean="0"/>
              <a:t>در </a:t>
            </a:r>
            <a:r>
              <a:rPr lang="fa-IR" sz="4000" b="1" dirty="0"/>
              <a:t>شورای ائتلاف برای نخستین بار سازوکار جدیدی در مورد انتخابات پیاده‌سازی می‌شود.</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28009008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0181" y="4140551"/>
            <a:ext cx="10491536" cy="369332"/>
          </a:xfrm>
          <a:prstGeom prst="rect">
            <a:avLst/>
          </a:prstGeom>
        </p:spPr>
        <p:txBody>
          <a:bodyPr wrap="square">
            <a:spAutoFit/>
          </a:bodyPr>
          <a:lstStyle/>
          <a:p>
            <a:r>
              <a:rPr lang="fa-IR" b="1" dirty="0"/>
              <a:t>برگزاری مجمع عمومی شورای ائتلاف اصولگرایان برای بستن لیست نهایی به تاخیر افتاد/ لیست منتشر شده در رسانه‌ها نهایی نیست</a:t>
            </a:r>
          </a:p>
        </p:txBody>
      </p:sp>
      <p:sp>
        <p:nvSpPr>
          <p:cNvPr id="6" name="Rectangle 5"/>
          <p:cNvSpPr/>
          <p:nvPr/>
        </p:nvSpPr>
        <p:spPr>
          <a:xfrm>
            <a:off x="6173108" y="2726976"/>
            <a:ext cx="4823756" cy="369332"/>
          </a:xfrm>
          <a:prstGeom prst="rect">
            <a:avLst/>
          </a:prstGeom>
        </p:spPr>
        <p:txBody>
          <a:bodyPr wrap="none">
            <a:spAutoFit/>
          </a:bodyPr>
          <a:lstStyle/>
          <a:p>
            <a:r>
              <a:rPr lang="fa-IR" dirty="0"/>
              <a:t>مهدی اقراریان، دبیر شورای ائتلاف نیروهای انقلاب در تهران</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181" y="1434879"/>
            <a:ext cx="3960028" cy="2635219"/>
          </a:xfrm>
          <a:prstGeom prst="rect">
            <a:avLst/>
          </a:prstGeom>
        </p:spPr>
      </p:pic>
      <p:sp>
        <p:nvSpPr>
          <p:cNvPr id="2" name="Rectangle 1"/>
          <p:cNvSpPr/>
          <p:nvPr/>
        </p:nvSpPr>
        <p:spPr>
          <a:xfrm>
            <a:off x="697832" y="500861"/>
            <a:ext cx="10479505" cy="1384995"/>
          </a:xfrm>
          <a:prstGeom prst="rect">
            <a:avLst/>
          </a:prstGeom>
        </p:spPr>
        <p:txBody>
          <a:bodyPr wrap="square">
            <a:spAutoFit/>
          </a:bodyPr>
          <a:lstStyle/>
          <a:p>
            <a:pPr algn="justLow"/>
            <a:r>
              <a:rPr lang="fa-IR" sz="2800" b="1" dirty="0"/>
              <a:t>در هر استان سه نفر ‌مورد قبول همه سلیقه ها و با تایید ائمه جمعه استان‌ها انتخاب شدند که به این افراد ماموریت داده شد تا با ۳۱ نفر در هر استان شورای ائتلاف تشکیل دهند.</a:t>
            </a:r>
          </a:p>
        </p:txBody>
      </p:sp>
      <p:pic>
        <p:nvPicPr>
          <p:cNvPr id="7" name="Picture 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28776916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973" y="360195"/>
            <a:ext cx="4091489" cy="4091489"/>
          </a:xfrm>
          <a:prstGeom prst="rect">
            <a:avLst/>
          </a:prstGeom>
        </p:spPr>
      </p:pic>
      <p:sp>
        <p:nvSpPr>
          <p:cNvPr id="4" name="Rectangle 3"/>
          <p:cNvSpPr/>
          <p:nvPr/>
        </p:nvSpPr>
        <p:spPr>
          <a:xfrm>
            <a:off x="656973" y="5042658"/>
            <a:ext cx="10984831" cy="830997"/>
          </a:xfrm>
          <a:prstGeom prst="rect">
            <a:avLst/>
          </a:prstGeom>
        </p:spPr>
        <p:txBody>
          <a:bodyPr wrap="square">
            <a:spAutoFit/>
          </a:bodyPr>
          <a:lstStyle/>
          <a:p>
            <a:pPr algn="justLow"/>
            <a:r>
              <a:rPr lang="fa-IR" sz="4800" b="1" dirty="0" smtClean="0"/>
              <a:t>جبهه </a:t>
            </a:r>
            <a:r>
              <a:rPr lang="fa-IR" sz="4800" b="1" dirty="0"/>
              <a:t>پایداری </a:t>
            </a:r>
            <a:r>
              <a:rPr lang="fa-IR" sz="4800" b="1" dirty="0" smtClean="0"/>
              <a:t>راهکار جداگانه ای را انتخاب نمود. </a:t>
            </a:r>
            <a:endParaRPr lang="fa-IR" sz="4800" b="1" dirty="0"/>
          </a:p>
        </p:txBody>
      </p:sp>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20139186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33691" y="166762"/>
            <a:ext cx="6096000" cy="4770537"/>
          </a:xfrm>
          <a:prstGeom prst="rect">
            <a:avLst/>
          </a:prstGeom>
        </p:spPr>
        <p:txBody>
          <a:bodyPr>
            <a:spAutoFit/>
          </a:bodyPr>
          <a:lstStyle/>
          <a:p>
            <a:pPr algn="justLow"/>
            <a:r>
              <a:rPr lang="fa-IR" sz="4000" b="1" dirty="0"/>
              <a:t>مجید متقی فر، </a:t>
            </a:r>
            <a:r>
              <a:rPr lang="fa-IR" sz="2000" b="1" dirty="0"/>
              <a:t>سخنگوی جبهه پایداری، درباره خروج جبهه پایداری از ائتلاف نیرو‌های انقلاب گفت: </a:t>
            </a:r>
            <a:endParaRPr lang="fa-IR" sz="2000" b="1" dirty="0" smtClean="0"/>
          </a:p>
          <a:p>
            <a:pPr algn="justLow"/>
            <a:r>
              <a:rPr lang="fa-IR" sz="4000" b="1" dirty="0" smtClean="0"/>
              <a:t>از </a:t>
            </a:r>
            <a:r>
              <a:rPr lang="fa-IR" sz="4000" b="1" dirty="0"/>
              <a:t>ابتدا هم درباره ورود به این لیست صحبتی نشده بود، البته ما هنوز هم ترجیحمان ارائه لیست واحد است و اگر هم نشد بهتر است اشتراکات لیست هایمان بسیار زیاد باشد.</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939" y="166762"/>
            <a:ext cx="3140752" cy="6281504"/>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27895503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4559" y="673465"/>
            <a:ext cx="10887702" cy="5262979"/>
          </a:xfrm>
          <a:prstGeom prst="rect">
            <a:avLst/>
          </a:prstGeom>
        </p:spPr>
        <p:txBody>
          <a:bodyPr wrap="square">
            <a:spAutoFit/>
          </a:bodyPr>
          <a:lstStyle/>
          <a:p>
            <a:pPr algn="justLow"/>
            <a:r>
              <a:rPr lang="fa-IR" sz="4800" b="1" dirty="0">
                <a:effectLst>
                  <a:outerShdw blurRad="38100" dist="38100" dir="2700000" algn="tl">
                    <a:srgbClr val="000000">
                      <a:alpha val="43137"/>
                    </a:srgbClr>
                  </a:outerShdw>
                </a:effectLst>
                <a:cs typeface="B Nazanin" panose="00000400000000000000" pitchFamily="2" charset="-78"/>
              </a:rPr>
              <a:t>پس از لیست90 نفره </a:t>
            </a:r>
            <a:r>
              <a:rPr lang="fa-IR" sz="4800" b="1" dirty="0" smtClean="0">
                <a:effectLst>
                  <a:outerShdw blurRad="38100" dist="38100" dir="2700000" algn="tl">
                    <a:srgbClr val="000000">
                      <a:alpha val="43137"/>
                    </a:srgbClr>
                  </a:outerShdw>
                </a:effectLst>
                <a:cs typeface="B Nazanin" panose="00000400000000000000" pitchFamily="2" charset="-78"/>
              </a:rPr>
              <a:t>اصولگرایان، </a:t>
            </a:r>
            <a:r>
              <a:rPr lang="fa-IR" sz="4800" b="1" dirty="0">
                <a:effectLst>
                  <a:outerShdw blurRad="38100" dist="38100" dir="2700000" algn="tl">
                    <a:srgbClr val="000000">
                      <a:alpha val="43137"/>
                    </a:srgbClr>
                  </a:outerShdw>
                </a:effectLst>
                <a:cs typeface="B Nazanin" panose="00000400000000000000" pitchFamily="2" charset="-78"/>
              </a:rPr>
              <a:t>جبهه پایداری نیز لیستی 60 نفره منتشر کرد.  با وجود این لیست پایداری یک نکته قابل توجه داشت و آن هم اشتراکات حداکثری با لیست شورای ائتلاف بود. </a:t>
            </a:r>
            <a:endParaRPr lang="fa-IR" sz="4800" b="1" dirty="0" smtClean="0">
              <a:effectLst>
                <a:outerShdw blurRad="38100" dist="38100" dir="2700000" algn="tl">
                  <a:srgbClr val="000000">
                    <a:alpha val="43137"/>
                  </a:srgbClr>
                </a:outerShdw>
              </a:effectLst>
              <a:cs typeface="B Nazanin" panose="00000400000000000000" pitchFamily="2" charset="-78"/>
            </a:endParaRPr>
          </a:p>
          <a:p>
            <a:pPr algn="justLow"/>
            <a:r>
              <a:rPr lang="fa-IR" sz="4800" b="1" dirty="0" smtClean="0">
                <a:effectLst>
                  <a:outerShdw blurRad="38100" dist="38100" dir="2700000" algn="tl">
                    <a:srgbClr val="000000">
                      <a:alpha val="43137"/>
                    </a:srgbClr>
                  </a:outerShdw>
                </a:effectLst>
                <a:cs typeface="B Nazanin" panose="00000400000000000000" pitchFamily="2" charset="-78"/>
              </a:rPr>
              <a:t>اتفاقی </a:t>
            </a:r>
            <a:r>
              <a:rPr lang="fa-IR" sz="4800" b="1" dirty="0">
                <a:effectLst>
                  <a:outerShdw blurRad="38100" dist="38100" dir="2700000" algn="tl">
                    <a:srgbClr val="000000">
                      <a:alpha val="43137"/>
                    </a:srgbClr>
                  </a:outerShdw>
                </a:effectLst>
                <a:cs typeface="B Nazanin" panose="00000400000000000000" pitchFamily="2" charset="-78"/>
              </a:rPr>
              <a:t>که به نظر می رسد در راستای سازوکار چهار مرحله ای جبهه پایداری برای رسیدن به وحدت است.</a:t>
            </a: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1246010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7168" y="933603"/>
            <a:ext cx="4664334" cy="3107455"/>
          </a:xfrm>
          <a:prstGeom prst="rect">
            <a:avLst/>
          </a:prstGeom>
        </p:spPr>
      </p:pic>
      <p:sp>
        <p:nvSpPr>
          <p:cNvPr id="5" name="Rectangle 4"/>
          <p:cNvSpPr/>
          <p:nvPr/>
        </p:nvSpPr>
        <p:spPr>
          <a:xfrm>
            <a:off x="880408" y="166043"/>
            <a:ext cx="6096000" cy="6555641"/>
          </a:xfrm>
          <a:prstGeom prst="rect">
            <a:avLst/>
          </a:prstGeom>
        </p:spPr>
        <p:txBody>
          <a:bodyPr>
            <a:spAutoFit/>
          </a:bodyPr>
          <a:lstStyle/>
          <a:p>
            <a:pPr algn="justLow"/>
            <a:r>
              <a:rPr lang="fa-IR" sz="2000" b="1" dirty="0"/>
              <a:t>«غلامعلی حدادعادل» </a:t>
            </a:r>
            <a:r>
              <a:rPr lang="fa-IR" sz="2000" b="1" dirty="0" smtClean="0"/>
              <a:t>در </a:t>
            </a:r>
            <a:r>
              <a:rPr lang="fa-IR" sz="2000" b="1" dirty="0"/>
              <a:t>نامه‌ای به </a:t>
            </a:r>
            <a:r>
              <a:rPr lang="fa-IR" sz="2000" b="1" dirty="0" smtClean="0"/>
              <a:t>مرتضی </a:t>
            </a:r>
            <a:r>
              <a:rPr lang="fa-IR" sz="2000" b="1" dirty="0"/>
              <a:t>آقاتهرانی، دبیرکل جبهه پایداری انقلاب اسلامی، از رد پیشنهاد این جبهه مبنی بر ارائه دو لیست جداگانه با اشتراک بالای اعضا، در جلسه شورای انتخاب شورای ائتلاف خبر داده است و عملی شدن چنین موضوعی را به معنای زیر سئوال بردن فلسفه تشکیل این شورا و همچنین موجب تفرقه بین اصولگرایان خوانده است.</a:t>
            </a:r>
          </a:p>
          <a:p>
            <a:pPr algn="justLow"/>
            <a:r>
              <a:rPr lang="fa-IR" sz="2000" b="1" dirty="0" smtClean="0"/>
              <a:t>حداد </a:t>
            </a:r>
            <a:r>
              <a:rPr lang="fa-IR" sz="2000" b="1" dirty="0"/>
              <a:t>عادل با انتقاد از رویکرد جبهه پایداری نوشته است: </a:t>
            </a:r>
            <a:r>
              <a:rPr lang="fa-IR" sz="2000" b="1" dirty="0" smtClean="0"/>
              <a:t>شورای </a:t>
            </a:r>
            <a:r>
              <a:rPr lang="fa-IR" sz="2000" b="1" dirty="0"/>
              <a:t>ائتلاف از همان آغاز از جنابعالی نیز برای حضور در جلسات دعوت کرد که با حضور در کنار دیگران به بیان دیدگاه‌های جبهه پایداری بپردازید تا با مشورت راه حلی مشترک برای مسائل و مباحث پیدا شود. متأسفانه جبهه پایداری هیچ‌گاه در جلسات اولیه شورا و جلسات شورای ائتلاف حضور پیدا نکرد و تا امروز نیز توفیق دیدار شما در جلسات شورا حاصل نشده است.»</a:t>
            </a:r>
          </a:p>
          <a:p>
            <a:pPr algn="justLow"/>
            <a:r>
              <a:rPr lang="fa-IR" sz="2000" b="1" dirty="0"/>
              <a:t>او با رد آخرین پیشنهاد جبهه پایداری به شورای ائتلاف توضیح داده است: «شما در فهرست ۶۰ نفره خود بنا داشته اید که هیچ فردی از بعضی از احزاب و تشکل‌های حاضر در شورای ائتلاف را در آن فهرست قرار ندهید و قبول پیشنهاد شما عملاً به معنی نفی فلسفه وجودی ائتلاف و فروپاشی آن است و به معنی آن است که شورای ائتلاف اختیار تعیین ۲۴ نفر از لیست ۳۰ نفره انتخابات تهران را فقط به پایداری که در شورای ائتلاف شرکت ندارد تفویض کرده باشد و تنها در حد ۶ نفر امکان تصمیم گیری مستقل داشته باشد.»</a:t>
            </a:r>
          </a:p>
        </p:txBody>
      </p:sp>
    </p:spTree>
    <p:extLst>
      <p:ext uri="{BB962C8B-B14F-4D97-AF65-F5344CB8AC3E}">
        <p14:creationId xmlns:p14="http://schemas.microsoft.com/office/powerpoint/2010/main" val="2891259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3137" y="142599"/>
            <a:ext cx="11486146" cy="6863417"/>
          </a:xfrm>
          <a:prstGeom prst="rect">
            <a:avLst/>
          </a:prstGeom>
        </p:spPr>
        <p:txBody>
          <a:bodyPr wrap="square">
            <a:spAutoFit/>
          </a:bodyPr>
          <a:lstStyle/>
          <a:p>
            <a:r>
              <a:rPr lang="fa-IR" sz="2000" b="1" dirty="0"/>
              <a:t>بسم الله الرّحمن الرّحیم</a:t>
            </a:r>
          </a:p>
          <a:p>
            <a:r>
              <a:rPr lang="fa-IR" sz="2000" b="1" dirty="0"/>
              <a:t>برادر خوبم؛ جناب آقای دکتر حداد عادل</a:t>
            </a:r>
            <a:br>
              <a:rPr lang="fa-IR" sz="2000" b="1" dirty="0"/>
            </a:br>
            <a:r>
              <a:rPr lang="fa-IR" sz="2000" b="1" dirty="0"/>
              <a:t>السلام علیکم و رحمه الله و برکاته</a:t>
            </a:r>
          </a:p>
          <a:p>
            <a:r>
              <a:rPr lang="fa-IR" sz="2000" b="1" dirty="0"/>
              <a:t>نامه سرگشاده جنابعالی دریافت شد، با تبریک ایام الله دهه فجر، و در تجاوب به مرقومه جنابعالی نکات ذیل به نظر می‌رسد و تقدیم می‌گردد:</a:t>
            </a:r>
          </a:p>
          <a:p>
            <a:r>
              <a:rPr lang="fa-IR" sz="2000" b="1" dirty="0"/>
              <a:t>یکم. اختلاف‌ها و سلایق و علایق و حتی برخی تفاوت‌های جدی در روش‌ها نبایستی از عاطفه و احساس همبستگی میان نیرو‌های انقلابی بکاهد و بنابراین امیدوارم مکاتبات و مباحثات طلبگی فیمابین موجبات تکدر و دلخوری‌ها نشود. اینجانب کماکان جنابعالی را برادر خوب و مؤمن خود می‌دانم.</a:t>
            </a:r>
          </a:p>
          <a:p>
            <a:r>
              <a:rPr lang="fa-IR" sz="2000" b="1" dirty="0"/>
              <a:t>دوم. جنابعالی در نامه مذکور اشاره کرده‌اید که از این جانب برای حضور در جلسات شورای ائتلاف چند مرتبه دعوت کرده‌اید. این درست است؛ لیکن حتما نیک می‌دانید که جبهه پایداری انقلاب اسلامی مدل و روش‌های منسوخ شده گذشته را قبول نداشته و ندارد. این مطلب بار‌ها در جلسات گذشته فیمابین مطرح شده بود، ولی این بار جبهه پایداری علاوه بر نفی و عدم استقبال از آن روش‌ها مدل ایجابی و اثباتی خودش را نیز به جنابعالی و دوستان دیگر مؤثر در ائتلاف ارائه نمود. شما و دیگر اعضای محترم احزاب ائتلاف که خود مستحضرید! این مطلب را برای مردم عزیز می‌نویسم تا بدانند که جبهه پایداری بر کدام مبنا و کدام روش اصرار داشته است، تا روزگاری کسانی واقعیت را وارونه جلوه ندهند.</a:t>
            </a:r>
          </a:p>
          <a:p>
            <a:r>
              <a:rPr lang="fa-IR" sz="2000" b="1" dirty="0"/>
              <a:t>سوم. جبهه پایداری به کرات روش چهار مرحله‌ای رسیدن به وحدت را خدمت دوستان ائتلاف عرضه داشته؛ این چهار مرحله عبارت بود از:</a:t>
            </a:r>
          </a:p>
          <a:p>
            <a:r>
              <a:rPr lang="fa-IR" sz="2000" b="1" dirty="0"/>
              <a:t>۱. تفاهم بر حفظ مودت و مراقبت از تخریب یکدیگر، این گام اول وحدت بود.</a:t>
            </a:r>
            <a:br>
              <a:rPr lang="fa-IR" sz="2000" b="1" dirty="0"/>
            </a:br>
            <a:r>
              <a:rPr lang="fa-IR" sz="2000" b="1" dirty="0"/>
              <a:t>۲. گام دوم؛ تفاهم بر شاخص‌ها و معیار‌های انتخاب کاندیدا‌های اصلح؛ یعنی چارچوب‌های گفتمانی و معیار‌های غیرقابل مسامحه‌ای که می‌توان آن‌ها را اصول لایتغیر برای تعیین مصادیق نمایندگی مجلس ذکر نمود و عدول از آن‌ها مقرون به انجام تکلیف نخواهد بود.</a:t>
            </a:r>
            <a:br>
              <a:rPr lang="fa-IR" sz="2000" b="1" dirty="0"/>
            </a:br>
            <a:r>
              <a:rPr lang="fa-IR" sz="2000" b="1" dirty="0"/>
              <a:t>۳. گام بعدی این بود که بر مبنای همان معیار‌های اصولی، دو طرف لیست فهرست کاندیدا‌های اصلح نسبی را ارائه دهند و تلاش مؤمنانه‌ای صورت دهیم تا تعداد کاندیدا‌های مشترک و نهایی دو فهرست حداکثری گردد.</a:t>
            </a:r>
            <a:br>
              <a:rPr lang="fa-IR" sz="2000" b="1" dirty="0"/>
            </a:br>
            <a:endParaRPr lang="fa-IR" sz="2000" b="1" dirty="0"/>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21731559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842" y="176463"/>
            <a:ext cx="11694694" cy="6463308"/>
          </a:xfrm>
          <a:prstGeom prst="rect">
            <a:avLst/>
          </a:prstGeom>
        </p:spPr>
        <p:txBody>
          <a:bodyPr wrap="square">
            <a:spAutoFit/>
          </a:bodyPr>
          <a:lstStyle/>
          <a:p>
            <a:r>
              <a:rPr lang="fa-IR" b="1" dirty="0" smtClean="0"/>
              <a:t>۳</a:t>
            </a:r>
            <a:r>
              <a:rPr lang="fa-IR" b="1" dirty="0"/>
              <a:t>. گام بعدی این بود که بر مبنای همان معیار‌های اصولی، دو طرف لیست فهرست کاندیدا‌های اصلح نسبی را ارائه دهند و تلاش مؤمنانه‌ای صورت دهیم تا تعداد کاندیدا‌های مشترک و نهایی دو فهرست حداکثری گردد.</a:t>
            </a:r>
            <a:br>
              <a:rPr lang="fa-IR" b="1" dirty="0"/>
            </a:br>
            <a:r>
              <a:rPr lang="fa-IR" b="1" dirty="0"/>
              <a:t>۴. و مرحله آخر؛ در صورت امکان و لطف الهی به فهرست واحدی برسیم وگرنه تا حد امکان بر اشتراکات دو فهرست اصرار و تأکید ورزیم. این مسیر تا مرحله سوم در طول حدود ۵ ماه گذشته میان ما و شما طی شد.</a:t>
            </a:r>
          </a:p>
          <a:p>
            <a:r>
              <a:rPr lang="fa-IR" b="1" dirty="0"/>
              <a:t>چهارم. تعجب می‌کنم که این مراحل چهارگانه به تأیید و قبول جنابعالی و دوستان دیگر رسیده است، و ما در طول این مدت به مراحل بسیار امیدوارکننده‌ای دست یافته بودیم و در آستانه رسیدن به مرحله چهارم فهرست واحد قرار داشتیم که به ناگاه یک جانبه همه چیز به هم خورد و به هم ریخت.</a:t>
            </a:r>
          </a:p>
          <a:p>
            <a:r>
              <a:rPr lang="fa-IR" b="1" dirty="0"/>
              <a:t>پنجم. جناب آقای دکتر حداد عادل!</a:t>
            </a:r>
            <a:br>
              <a:rPr lang="fa-IR" b="1" dirty="0"/>
            </a:br>
            <a:r>
              <a:rPr lang="fa-IR" b="1" dirty="0"/>
              <a:t>بنده شما را یک عنصر فرهنگی می‌دانم؛ شما خیلی صادقانه در نامه‌تان به حقیر تلویحا نوشته‌اید که فلسفه وجودی ائتلاف در حقیقت سهم و سهم‌خواهی‌های همیشگی احزاب است.</a:t>
            </a:r>
          </a:p>
          <a:p>
            <a:r>
              <a:rPr lang="fa-IR" b="1" dirty="0"/>
              <a:t>آیا خود جنابعالی و دبیر محترم ائتلاف و سخنگویان آن شورا بار‌ها مصاحبه نکردند و اعلام نکردند که سازوکار این باره انتخاباتی اصولگرایان اجازه سهم‌خواهی‌ها را به احزاب و گروه‌ها نخواهد داد؟!</a:t>
            </a:r>
          </a:p>
          <a:p>
            <a:r>
              <a:rPr lang="fa-IR" b="1" dirty="0"/>
              <a:t>آیا این که می‌گویید ارائه فهرست ۲۴ نفره مشترک فلسفه وجودی ائتلاف را زیر سؤال می‌برد و موجب فروپاشی آن است، خود نشان‌دهنده مضیقه تصمیم براساس فشار گروه‌ها و احزاب اصولگرا نیست؟ آیا این سازوکار تفاوت قابل توجهی با سازوکار‌های ناکارآمد قبلی امثال «جمنا» و غیر «جمنا» دارد؟</a:t>
            </a:r>
          </a:p>
          <a:p>
            <a:r>
              <a:rPr lang="fa-IR" b="1" dirty="0"/>
              <a:t>وانگهی اگر جنابعالی و دوستان شورا‌های پنهان و آشکار ائتلاف، روش و مدل پیشنهادی جبهه پایداری را قبول نداشتند، چرا ابتدا این مخالفت را اعلان نکردند تا روش تفاهم فیمابین اصلاح و یا تکمیل گردد؟ این‌ها سؤالاتی است که خوب است پاسخ داده شود.</a:t>
            </a:r>
          </a:p>
          <a:p>
            <a:r>
              <a:rPr lang="fa-IR" b="1" dirty="0"/>
              <a:t>ششم. آقای دکتر! در نامه‌تان طوری مطلب را ارائه فرموده‌اید که کانه در طول این چند ماه و این همه جلسات و مذاکرات فقط شما دعوت کرده‌اید و ما هم فقط استنکاف کرده‌ایم! این طور نبوده و نیست. ضمن این که از ابتدا تاکنون جبهه پایداری هیچ وقت در مواضع و اقدامات خود اعلان تصمیم به ارائه فهرست جداگانه و مستقل ارائه نکرده بود و مبنای عمل همان مدل چهار مرحله‌ای برای وحدت بود و هست.</a:t>
            </a:r>
          </a:p>
          <a:p>
            <a:r>
              <a:rPr lang="fa-IR" b="1" dirty="0"/>
              <a:t>واقع امر این است که جبهه پایداری انقلاب اسلامی نه به صورت پیش‌دستانه، بلکه به طور پسینی با ائتلاف تعامل کرد. شما از میان سیصد و اندی کاندیدا پس از مصاحبه و بررسی در نهایت ۱۵۹ نفر را به رأی گذاشتید و فهرست ۹۰ نفره‌ای را در رسانه منتشر نمودید. جبهه پایداری نیز در همان ایام بیش از ۹۰ نفر کاندیدای انقلابی و در مظان این امر را بررسی و مصاحبه نمود و از آن افراد ۶۰ کاندیدا را بر مبنای صلاحیت‌های ایمانی، انقلابی و شاخص‌های مورد توافق امتیازدهی کرد و فهرست آن ۶۰ نفر را با تأکید بر وحدت حداکثری و تصدیق اشتراکات منتشر نمود. افراد مشترک میان فهرست اصلح نسبی پایداری و فهرست مشابه در شورا ائتلاف ۲۴ نفر بوده و هست</a:t>
            </a:r>
            <a:r>
              <a:rPr lang="fa-IR" b="1" dirty="0" smtClean="0"/>
              <a:t>.</a:t>
            </a:r>
            <a:endParaRPr lang="fa-IR" b="1" dirty="0"/>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5951093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184744"/>
            <a:ext cx="12192000" cy="563231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lnSpc>
                <a:spcPct val="150000"/>
              </a:lnSpc>
            </a:pPr>
            <a:r>
              <a:rPr lang="fa-IR" sz="8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B Titr" panose="00000700000000000000" pitchFamily="2" charset="-78"/>
              </a:rPr>
              <a:t>مجلس </a:t>
            </a:r>
          </a:p>
          <a:p>
            <a:pPr algn="ctr">
              <a:lnSpc>
                <a:spcPct val="150000"/>
              </a:lnSpc>
            </a:pPr>
            <a:r>
              <a:rPr lang="fa-IR" sz="8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B Titr" panose="00000700000000000000" pitchFamily="2" charset="-78"/>
              </a:rPr>
              <a:t>شورای اسلامی </a:t>
            </a:r>
          </a:p>
          <a:p>
            <a:pPr algn="ctr">
              <a:lnSpc>
                <a:spcPct val="150000"/>
              </a:lnSpc>
            </a:pPr>
            <a:r>
              <a:rPr lang="fa-IR" sz="8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B Titr" panose="00000700000000000000" pitchFamily="2" charset="-78"/>
              </a:rPr>
              <a:t>در سال 94</a:t>
            </a:r>
            <a:endPar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B Titr" panose="00000700000000000000" pitchFamily="2" charset="-78"/>
            </a:endParaRPr>
          </a:p>
        </p:txBody>
      </p:sp>
      <p:sp>
        <p:nvSpPr>
          <p:cNvPr id="5" name="Rectangle 4"/>
          <p:cNvSpPr/>
          <p:nvPr/>
        </p:nvSpPr>
        <p:spPr>
          <a:xfrm>
            <a:off x="4517538" y="333254"/>
            <a:ext cx="3454793" cy="769441"/>
          </a:xfrm>
          <a:prstGeom prst="rect">
            <a:avLst/>
          </a:prstGeom>
          <a:noFill/>
        </p:spPr>
        <p:txBody>
          <a:bodyPr wrap="none" lIns="91440" tIns="45720" rIns="91440" bIns="45720">
            <a:spAutoFit/>
          </a:bodyPr>
          <a:lstStyle/>
          <a:p>
            <a:pPr algn="ctr"/>
            <a:r>
              <a:rPr lang="fa-IR" sz="4400" b="1" cap="none" spc="0" dirty="0" smtClean="0">
                <a:ln w="13462">
                  <a:noFill/>
                  <a:prstDash val="solid"/>
                </a:ln>
                <a:solidFill>
                  <a:schemeClr val="tx1">
                    <a:lumMod val="85000"/>
                    <a:lumOff val="15000"/>
                  </a:schemeClr>
                </a:solidFill>
                <a:effectLst>
                  <a:outerShdw dist="38100" dir="2700000" algn="bl" rotWithShape="0">
                    <a:schemeClr val="accent5"/>
                  </a:outerShdw>
                </a:effectLst>
                <a:cs typeface="B Titr" panose="00000700000000000000" pitchFamily="2" charset="-78"/>
              </a:rPr>
              <a:t>مروری بر گذشته</a:t>
            </a:r>
            <a:endParaRPr lang="en-US" sz="4400" b="1" cap="none" spc="0" dirty="0">
              <a:ln w="13462">
                <a:noFill/>
                <a:prstDash val="solid"/>
              </a:ln>
              <a:solidFill>
                <a:schemeClr val="tx1">
                  <a:lumMod val="85000"/>
                  <a:lumOff val="15000"/>
                </a:schemeClr>
              </a:solidFill>
              <a:effectLst>
                <a:outerShdw dist="38100" dir="2700000" algn="bl" rotWithShape="0">
                  <a:schemeClr val="accent5"/>
                </a:outerShdw>
              </a:effectLst>
              <a:cs typeface="B Titr" panose="00000700000000000000" pitchFamily="2" charset="-78"/>
            </a:endParaRPr>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125" y="6063092"/>
            <a:ext cx="1543050" cy="600075"/>
          </a:xfrm>
          <a:prstGeom prst="rect">
            <a:avLst/>
          </a:prstGeom>
        </p:spPr>
      </p:pic>
    </p:spTree>
    <p:extLst>
      <p:ext uri="{BB962C8B-B14F-4D97-AF65-F5344CB8AC3E}">
        <p14:creationId xmlns:p14="http://schemas.microsoft.com/office/powerpoint/2010/main" val="19975492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6885" y="495527"/>
            <a:ext cx="11486146" cy="6186309"/>
          </a:xfrm>
          <a:prstGeom prst="rect">
            <a:avLst/>
          </a:prstGeom>
        </p:spPr>
        <p:txBody>
          <a:bodyPr wrap="square">
            <a:spAutoFit/>
          </a:bodyPr>
          <a:lstStyle/>
          <a:p>
            <a:pPr algn="justLow"/>
            <a:r>
              <a:rPr lang="fa-IR" b="1" dirty="0" smtClean="0"/>
              <a:t>خوب </a:t>
            </a:r>
            <a:r>
              <a:rPr lang="fa-IR" b="1" dirty="0"/>
              <a:t>است مزید استحضارتان و دیگر خوانندگان این نامه عرض نمایم که از این ۲۴ نفر تنها ۳ نفر عضو پایداری‌اند، و مابقی فهرست ۲۴ نفره، عزیزانی با گرایش‌های انقلابی ولیکن غیر مرتبط با این جبهه هستند و قاطبه آنان دارای توانمندی‌های فکری و تخصصی و اکثرا نیرو‌های جوان، کارآمد و انقلابی‌اند که می‌توان آنان را رویش‌های گام دوم و ذخایر آینده نظام بر شمرد.</a:t>
            </a:r>
          </a:p>
          <a:p>
            <a:pPr algn="justLow"/>
            <a:r>
              <a:rPr lang="fa-IR" b="1" dirty="0"/>
              <a:t>هفتم. تعجب ما وقتی مضاعف گردید که دوستان ائتلاف دست یاری و خلوص دوستانشان در جبهه پایداری را رد کردند و از فهرست اشتراک صفر سخن گفتند. اشتراک صفر؟! آیا معنای «اشتراک صفر» میان دو فهرست چیزی غیر از «ضد وحدت» است؟ چه کسی وحدت شکنی می‌کند؟ انصاف دهید جناب آقای دکتر!</a:t>
            </a:r>
          </a:p>
          <a:p>
            <a:pPr algn="justLow"/>
            <a:r>
              <a:rPr lang="fa-IR" b="1" dirty="0"/>
              <a:t>بر فرض که پذیرفتیم که منطق سهم‌خواهی‌ها و اقتضائات فلسفه ائتلاف با احزاب به شما اجازه ندهد که ۲۴ مشترک را در لیست مشترک قرار دهید و قرار دهیم؛ ۲۴ نشد، ۲۲؛ ۲۲ نشد؟ ۲۰؛ ۲۰ نشد؟ ۱۸؛ منطق اشتراک صفر دیگر چیست؟! آیا اگر به فرض ۱۰% اختلاف باشد بهتر است یا ۱۰۰% تباین؟!</a:t>
            </a:r>
          </a:p>
          <a:p>
            <a:pPr algn="justLow"/>
            <a:r>
              <a:rPr lang="fa-IR" b="1" dirty="0"/>
              <a:t>برادر حداد عادل عزیز! آیا مجبور کردن کاندیدا‌های مشترک به انتخاب یکی از دو فهرست، کاری بر مبنای وحدت‌گرایی و انصاف و تقواست؟! آیا از فهرست‌های دیگران اطلاع دارید؟ بگذریم.</a:t>
            </a:r>
          </a:p>
          <a:p>
            <a:pPr algn="justLow"/>
            <a:r>
              <a:rPr lang="fa-IR" b="1" dirty="0"/>
              <a:t>هشتم. ما همچنان دنبال وحدت حداکثری بر مبنای شاخص‌های اصولی‌مان هستیم و معتقدیم فهرست ۲۴ نفره مشترک با عنایت خدا می‌توانست و می‌تواند مبنای مبارکی برای وحدت حداکثری باشد، و پذیرش هر میزان توافق علاوه بر فهرست ۲۴ نفره مشترک می‌تواند ما را یک گام به وحدت کامل نزدیک‌تر نماید. پیشنهاد می‌نمایم برای تعیین ۶ نفر باقیمانده تا تهیه لیست نهایی ۳۰ نفره هیاتی مشترک تعیین نموده تا با همفکری و تعامل براساس شاخص‌های مورد توافق به لیست ۳۰ نفره واحد (حتی اگر در شش نفر باقیمانده یک نفر از اعضای جبهه پایداری نیز نباشد) دست یابیم.</a:t>
            </a:r>
          </a:p>
          <a:p>
            <a:pPr algn="justLow"/>
            <a:r>
              <a:rPr lang="fa-IR" b="1" dirty="0"/>
              <a:t>در خاتمه ضمن دعوت خودم و دوستان عزیزم بر رعایت تقوا و انصاف و حواس جمعی بیشتر در برابر جبهه مقابل و دشمنان قسم خورده انقلاب، مجدداً دست محبت و وحدت‌خواهی را به سوی نیرو‌های انقلابی دراز کرده و به عنوان دبیرکل جبهه پایداری و یکی از کاندیدا‌های انتخاباتی عرض می‌کنم که حاضرم و حاضریم با توجه کامل به همان شاخص‌های اصولی و گفتمانی بدون حضور حتی یک نفر از اعضای جبهه پایداری برای وحدت حداکثری و رسیدن به لیست واحد توافق نماییم؛ و الحمد لله اولا و </a:t>
            </a:r>
            <a:r>
              <a:rPr lang="fa-IR" b="1" dirty="0" smtClean="0"/>
              <a:t>آخرا</a:t>
            </a:r>
          </a:p>
          <a:p>
            <a:pPr algn="justLow"/>
            <a:r>
              <a:rPr lang="fa-IR" b="1" dirty="0" smtClean="0"/>
              <a:t>با </a:t>
            </a:r>
            <a:r>
              <a:rPr lang="fa-IR" b="1" dirty="0"/>
              <a:t>آرزوی سلامتی و طول عمر رهبر عزیزتر از </a:t>
            </a:r>
            <a:r>
              <a:rPr lang="fa-IR" b="1" dirty="0" smtClean="0"/>
              <a:t>جانم</a:t>
            </a:r>
          </a:p>
          <a:p>
            <a:pPr algn="justLow"/>
            <a:r>
              <a:rPr lang="fa-IR" b="1" smtClean="0"/>
              <a:t>مرتضی </a:t>
            </a:r>
            <a:r>
              <a:rPr lang="fa-IR" b="1"/>
              <a:t>آقا </a:t>
            </a:r>
            <a:r>
              <a:rPr lang="fa-IR" b="1" smtClean="0"/>
              <a:t>تهرانی</a:t>
            </a:r>
          </a:p>
          <a:p>
            <a:pPr algn="justLow"/>
            <a:r>
              <a:rPr lang="fa-IR" b="1" smtClean="0"/>
              <a:t>سحرگاه </a:t>
            </a:r>
            <a:r>
              <a:rPr lang="fa-IR" b="1" dirty="0"/>
              <a:t>بیست و یکم بهمن‌ماه ۱۳۹۸</a:t>
            </a: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3371934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6469" y="215932"/>
            <a:ext cx="10567851" cy="3693319"/>
          </a:xfrm>
          <a:prstGeom prst="rect">
            <a:avLst/>
          </a:prstGeom>
        </p:spPr>
        <p:txBody>
          <a:bodyPr wrap="square">
            <a:spAutoFit/>
          </a:bodyPr>
          <a:lstStyle/>
          <a:p>
            <a:r>
              <a:rPr lang="fa-IR" dirty="0"/>
              <a:t>شورای ائتلاف نیروهای انقلاب، اسامی لیست سی نفره خود برای انتخابات مجلس را در حوزه انتخابیه تهران بدین شرح اعلام کرد؛</a:t>
            </a:r>
          </a:p>
          <a:p>
            <a:r>
              <a:rPr lang="fa-IR" b="1" dirty="0"/>
              <a:t>چهره های بالای پنجاه سال</a:t>
            </a:r>
            <a:endParaRPr lang="fa-IR" dirty="0"/>
          </a:p>
          <a:p>
            <a:r>
              <a:rPr lang="fa-IR" dirty="0"/>
              <a:t>1- محمد باقر قالیباف</a:t>
            </a:r>
            <a:br>
              <a:rPr lang="fa-IR" dirty="0"/>
            </a:br>
            <a:r>
              <a:rPr lang="fa-IR" dirty="0"/>
              <a:t>2- جلیل بشارتی</a:t>
            </a:r>
            <a:br>
              <a:rPr lang="fa-IR" dirty="0"/>
            </a:br>
            <a:r>
              <a:rPr lang="fa-IR" dirty="0"/>
              <a:t>3- عبدالحسین روح‌الامینی نجف آبادی</a:t>
            </a:r>
            <a:br>
              <a:rPr lang="fa-IR" dirty="0"/>
            </a:br>
            <a:r>
              <a:rPr lang="fa-IR" dirty="0"/>
              <a:t>4- کیومرث هاشمی</a:t>
            </a:r>
            <a:br>
              <a:rPr lang="fa-IR" dirty="0"/>
            </a:br>
            <a:r>
              <a:rPr lang="fa-IR" dirty="0"/>
              <a:t>5- عزت الله اکبری</a:t>
            </a:r>
            <a:br>
              <a:rPr lang="fa-IR" dirty="0"/>
            </a:br>
            <a:r>
              <a:rPr lang="fa-IR" dirty="0"/>
              <a:t>6- الیاس نادران</a:t>
            </a:r>
            <a:br>
              <a:rPr lang="fa-IR" dirty="0"/>
            </a:br>
            <a:r>
              <a:rPr lang="fa-IR" dirty="0"/>
              <a:t>7- سید مصطفی میرسلیم</a:t>
            </a:r>
          </a:p>
          <a:p>
            <a:r>
              <a:rPr lang="fa-IR" b="1" dirty="0"/>
              <a:t>روحانیون</a:t>
            </a:r>
            <a:endParaRPr lang="fa-IR" dirty="0"/>
          </a:p>
          <a:p>
            <a:r>
              <a:rPr lang="fa-IR" dirty="0"/>
              <a:t>8- سید رضا تقوی</a:t>
            </a:r>
            <a:br>
              <a:rPr lang="fa-IR" dirty="0"/>
            </a:br>
            <a:r>
              <a:rPr lang="fa-IR" dirty="0"/>
              <a:t>9- سید محمود نبویان</a:t>
            </a:r>
            <a:br>
              <a:rPr lang="fa-IR" dirty="0"/>
            </a:br>
            <a:r>
              <a:rPr lang="fa-IR" dirty="0"/>
              <a:t>10- سید محمد آقامیری</a:t>
            </a:r>
          </a:p>
        </p:txBody>
      </p:sp>
      <p:sp>
        <p:nvSpPr>
          <p:cNvPr id="5" name="Rectangle 4"/>
          <p:cNvSpPr/>
          <p:nvPr/>
        </p:nvSpPr>
        <p:spPr>
          <a:xfrm>
            <a:off x="9196250" y="3798000"/>
            <a:ext cx="2508069" cy="2031325"/>
          </a:xfrm>
          <a:prstGeom prst="rect">
            <a:avLst/>
          </a:prstGeom>
        </p:spPr>
        <p:txBody>
          <a:bodyPr wrap="square">
            <a:spAutoFit/>
          </a:bodyPr>
          <a:lstStyle/>
          <a:p>
            <a:r>
              <a:rPr lang="fa-IR" b="1" dirty="0"/>
              <a:t>زنان</a:t>
            </a:r>
            <a:endParaRPr lang="fa-IR" dirty="0"/>
          </a:p>
          <a:p>
            <a:r>
              <a:rPr lang="fa-IR" dirty="0"/>
              <a:t>11- زهره الهیان</a:t>
            </a:r>
            <a:br>
              <a:rPr lang="fa-IR" dirty="0"/>
            </a:br>
            <a:r>
              <a:rPr lang="fa-IR" dirty="0"/>
              <a:t>12- فاطمه رهبر</a:t>
            </a:r>
            <a:br>
              <a:rPr lang="fa-IR" dirty="0"/>
            </a:br>
            <a:r>
              <a:rPr lang="fa-IR" dirty="0"/>
              <a:t>13- سوده نجفی</a:t>
            </a:r>
            <a:br>
              <a:rPr lang="fa-IR" dirty="0"/>
            </a:br>
            <a:r>
              <a:rPr lang="fa-IR" dirty="0"/>
              <a:t>14- عاطفه خادمی</a:t>
            </a:r>
            <a:br>
              <a:rPr lang="fa-IR" dirty="0"/>
            </a:br>
            <a:r>
              <a:rPr lang="fa-IR" dirty="0"/>
              <a:t>15- فاطمه قاسم پور</a:t>
            </a:r>
            <a:br>
              <a:rPr lang="fa-IR" dirty="0"/>
            </a:br>
            <a:r>
              <a:rPr lang="fa-IR" dirty="0"/>
              <a:t>16- سمیه رفیعی</a:t>
            </a:r>
          </a:p>
        </p:txBody>
      </p:sp>
      <p:sp>
        <p:nvSpPr>
          <p:cNvPr id="7" name="Rectangle 6"/>
          <p:cNvSpPr/>
          <p:nvPr/>
        </p:nvSpPr>
        <p:spPr>
          <a:xfrm>
            <a:off x="4036423" y="756702"/>
            <a:ext cx="3344092" cy="4247317"/>
          </a:xfrm>
          <a:prstGeom prst="rect">
            <a:avLst/>
          </a:prstGeom>
        </p:spPr>
        <p:txBody>
          <a:bodyPr wrap="square">
            <a:spAutoFit/>
          </a:bodyPr>
          <a:lstStyle/>
          <a:p>
            <a:r>
              <a:rPr lang="fa-IR" b="1" dirty="0"/>
              <a:t>جوانان</a:t>
            </a:r>
            <a:endParaRPr lang="fa-IR" dirty="0"/>
          </a:p>
          <a:p>
            <a:r>
              <a:rPr lang="fa-IR" dirty="0"/>
              <a:t>17- سعید کرمی (اسلامشهر)</a:t>
            </a:r>
            <a:br>
              <a:rPr lang="fa-IR" dirty="0"/>
            </a:br>
            <a:r>
              <a:rPr lang="fa-IR" dirty="0"/>
              <a:t>18- سیّدعلی یزدی‌خواه (ری)</a:t>
            </a:r>
            <a:br>
              <a:rPr lang="fa-IR" dirty="0"/>
            </a:br>
            <a:r>
              <a:rPr lang="fa-IR" dirty="0"/>
              <a:t>19- سید نظام موسوی</a:t>
            </a:r>
            <a:br>
              <a:rPr lang="fa-IR" dirty="0"/>
            </a:br>
            <a:r>
              <a:rPr lang="fa-IR" dirty="0"/>
              <a:t>20- محسن پیرهادی</a:t>
            </a:r>
            <a:br>
              <a:rPr lang="fa-IR" dirty="0"/>
            </a:br>
            <a:r>
              <a:rPr lang="fa-IR" dirty="0"/>
              <a:t>21- امیرابراهیم رسولی</a:t>
            </a:r>
            <a:br>
              <a:rPr lang="fa-IR" dirty="0"/>
            </a:br>
            <a:r>
              <a:rPr lang="fa-IR" dirty="0"/>
              <a:t>22- احمد نادری</a:t>
            </a:r>
            <a:br>
              <a:rPr lang="fa-IR" dirty="0"/>
            </a:br>
            <a:r>
              <a:rPr lang="fa-IR" dirty="0"/>
              <a:t>23- جواد نیکی ملکی</a:t>
            </a:r>
            <a:br>
              <a:rPr lang="fa-IR" dirty="0"/>
            </a:br>
            <a:r>
              <a:rPr lang="fa-IR" dirty="0"/>
              <a:t>24- مجتبی ثابتی</a:t>
            </a:r>
            <a:br>
              <a:rPr lang="fa-IR" dirty="0"/>
            </a:br>
            <a:r>
              <a:rPr lang="fa-IR" dirty="0"/>
              <a:t>25- مجتبی ابراهیمی</a:t>
            </a:r>
            <a:br>
              <a:rPr lang="fa-IR" dirty="0"/>
            </a:br>
            <a:r>
              <a:rPr lang="fa-IR" dirty="0"/>
              <a:t>26- علی شمسی‌پور</a:t>
            </a:r>
            <a:br>
              <a:rPr lang="fa-IR" dirty="0"/>
            </a:br>
            <a:r>
              <a:rPr lang="fa-IR" dirty="0"/>
              <a:t>27- مالک شریعتی</a:t>
            </a:r>
            <a:br>
              <a:rPr lang="fa-IR" dirty="0"/>
            </a:br>
            <a:r>
              <a:rPr lang="fa-IR" dirty="0"/>
              <a:t>28- علی جعفری</a:t>
            </a:r>
            <a:br>
              <a:rPr lang="fa-IR" dirty="0"/>
            </a:br>
            <a:r>
              <a:rPr lang="fa-IR" dirty="0"/>
              <a:t>29- مجتبی رضاخواه</a:t>
            </a:r>
            <a:br>
              <a:rPr lang="fa-IR" dirty="0"/>
            </a:br>
            <a:r>
              <a:rPr lang="fa-IR" dirty="0"/>
              <a:t>30- سیّد محسن دهنوی</a:t>
            </a:r>
          </a:p>
        </p:txBody>
      </p:sp>
      <p:sp>
        <p:nvSpPr>
          <p:cNvPr id="8" name="TextBox 7"/>
          <p:cNvSpPr txBox="1"/>
          <p:nvPr/>
        </p:nvSpPr>
        <p:spPr>
          <a:xfrm>
            <a:off x="1136469" y="2259874"/>
            <a:ext cx="2259874" cy="523220"/>
          </a:xfrm>
          <a:prstGeom prst="rect">
            <a:avLst/>
          </a:prstGeom>
          <a:noFill/>
        </p:spPr>
        <p:txBody>
          <a:bodyPr wrap="square" rtlCol="1">
            <a:spAutoFit/>
          </a:bodyPr>
          <a:lstStyle/>
          <a:p>
            <a:pPr algn="ctr"/>
            <a:r>
              <a:rPr lang="fa-IR" sz="2800" b="1" dirty="0" smtClean="0"/>
              <a:t>21 بهمن 98</a:t>
            </a:r>
            <a:endParaRPr lang="fa-IR" sz="2800" b="1" dirty="0"/>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2094518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64" y="0"/>
            <a:ext cx="5651819"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079" y="0"/>
            <a:ext cx="5651819" cy="6858000"/>
          </a:xfrm>
          <a:prstGeom prst="rect">
            <a:avLst/>
          </a:prstGeom>
        </p:spPr>
      </p:pic>
    </p:spTree>
    <p:extLst>
      <p:ext uri="{BB962C8B-B14F-4D97-AF65-F5344CB8AC3E}">
        <p14:creationId xmlns:p14="http://schemas.microsoft.com/office/powerpoint/2010/main" val="832169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8" y="954559"/>
            <a:ext cx="4281055" cy="5016758"/>
          </a:xfrm>
          <a:prstGeom prst="rect">
            <a:avLst/>
          </a:prstGeom>
        </p:spPr>
        <p:txBody>
          <a:bodyPr wrap="square">
            <a:spAutoFit/>
          </a:bodyPr>
          <a:lstStyle/>
          <a:p>
            <a:pPr algn="just"/>
            <a:r>
              <a:rPr lang="fa-IR" sz="3200" b="1" dirty="0" smtClean="0"/>
              <a:t>1- مرتضي آقاتهراني</a:t>
            </a:r>
          </a:p>
          <a:p>
            <a:pPr algn="just"/>
            <a:r>
              <a:rPr lang="fa-IR" sz="3200" b="1" dirty="0" smtClean="0"/>
              <a:t>2- </a:t>
            </a:r>
            <a:r>
              <a:rPr lang="fa-IR" sz="3200" b="1" dirty="0" smtClean="0">
                <a:solidFill>
                  <a:schemeClr val="accent6">
                    <a:lumMod val="75000"/>
                  </a:schemeClr>
                </a:solidFill>
              </a:rPr>
              <a:t>سيدمحمود نبويان</a:t>
            </a:r>
          </a:p>
          <a:p>
            <a:pPr algn="just"/>
            <a:r>
              <a:rPr lang="fa-IR" sz="3200" b="1" dirty="0" smtClean="0"/>
              <a:t>3- محمد سليماني</a:t>
            </a:r>
          </a:p>
          <a:p>
            <a:pPr algn="just"/>
            <a:r>
              <a:rPr lang="fa-IR" sz="3200" b="1" dirty="0" smtClean="0"/>
              <a:t>4- وحيد يامين‌پور</a:t>
            </a:r>
          </a:p>
          <a:p>
            <a:pPr algn="just"/>
            <a:r>
              <a:rPr lang="fa-IR" sz="3200" b="1" dirty="0" smtClean="0"/>
              <a:t>5- رضا تقي پور انوري</a:t>
            </a:r>
          </a:p>
          <a:p>
            <a:pPr algn="just"/>
            <a:r>
              <a:rPr lang="fa-IR" sz="3200" b="1" dirty="0" smtClean="0"/>
              <a:t>6- غلامحسين رضواني</a:t>
            </a:r>
          </a:p>
          <a:p>
            <a:pPr algn="just"/>
            <a:r>
              <a:rPr lang="fa-IR" sz="3200" b="1" dirty="0" smtClean="0"/>
              <a:t>7- </a:t>
            </a:r>
            <a:r>
              <a:rPr lang="fa-IR" sz="3200" b="1" dirty="0" smtClean="0">
                <a:solidFill>
                  <a:schemeClr val="accent6">
                    <a:lumMod val="75000"/>
                  </a:schemeClr>
                </a:solidFill>
              </a:rPr>
              <a:t>الياس نادران</a:t>
            </a:r>
          </a:p>
          <a:p>
            <a:pPr algn="just"/>
            <a:r>
              <a:rPr lang="fa-IR" sz="3200" b="1" dirty="0" smtClean="0"/>
              <a:t>8- </a:t>
            </a:r>
            <a:r>
              <a:rPr lang="fa-IR" sz="3200" b="1" dirty="0" smtClean="0">
                <a:solidFill>
                  <a:schemeClr val="accent6">
                    <a:lumMod val="75000"/>
                  </a:schemeClr>
                </a:solidFill>
              </a:rPr>
              <a:t>سيد نظام‌الدين موسوي</a:t>
            </a:r>
          </a:p>
          <a:p>
            <a:pPr algn="just"/>
            <a:r>
              <a:rPr lang="fa-IR" sz="3200" b="1" dirty="0" smtClean="0"/>
              <a:t>9- سيدمحمدجواد ابطحي</a:t>
            </a:r>
          </a:p>
          <a:p>
            <a:pPr algn="just"/>
            <a:r>
              <a:rPr lang="fa-IR" sz="3200" b="1" dirty="0"/>
              <a:t>10- رسول </a:t>
            </a:r>
            <a:r>
              <a:rPr lang="fa-IR" sz="3200" b="1" dirty="0" smtClean="0"/>
              <a:t>جليلي</a:t>
            </a:r>
            <a:endParaRPr lang="fa-IR" sz="3200" b="1" dirty="0">
              <a:effectLst/>
            </a:endParaRPr>
          </a:p>
        </p:txBody>
      </p:sp>
      <p:sp>
        <p:nvSpPr>
          <p:cNvPr id="5" name="Rectangle 4"/>
          <p:cNvSpPr/>
          <p:nvPr/>
        </p:nvSpPr>
        <p:spPr>
          <a:xfrm>
            <a:off x="0" y="954559"/>
            <a:ext cx="4433454" cy="5016758"/>
          </a:xfrm>
          <a:prstGeom prst="rect">
            <a:avLst/>
          </a:prstGeom>
        </p:spPr>
        <p:txBody>
          <a:bodyPr wrap="square">
            <a:spAutoFit/>
          </a:bodyPr>
          <a:lstStyle/>
          <a:p>
            <a:pPr algn="just"/>
            <a:r>
              <a:rPr lang="fa-IR" sz="3200" b="1" dirty="0" smtClean="0"/>
              <a:t>21-</a:t>
            </a:r>
            <a:r>
              <a:rPr lang="fa-IR" sz="3200" b="1" dirty="0"/>
              <a:t> محمدصادق شهبازي‌راد</a:t>
            </a:r>
          </a:p>
          <a:p>
            <a:pPr algn="just"/>
            <a:r>
              <a:rPr lang="fa-IR" sz="3200" b="1" dirty="0"/>
              <a:t>22- ابوالفضل </a:t>
            </a:r>
            <a:r>
              <a:rPr lang="fa-IR" sz="3200" b="1" dirty="0" smtClean="0"/>
              <a:t>عزت‌نژاد</a:t>
            </a:r>
            <a:endParaRPr lang="fa-IR" sz="3200" b="1" dirty="0"/>
          </a:p>
          <a:p>
            <a:pPr algn="just"/>
            <a:r>
              <a:rPr lang="fa-IR" sz="3200" b="1" dirty="0"/>
              <a:t>23- مهدي صرامي</a:t>
            </a:r>
          </a:p>
          <a:p>
            <a:pPr algn="just"/>
            <a:r>
              <a:rPr lang="fa-IR" sz="3200" b="1" dirty="0"/>
              <a:t>24- محمدحسين طاهري آكردي</a:t>
            </a:r>
          </a:p>
          <a:p>
            <a:pPr algn="just"/>
            <a:r>
              <a:rPr lang="fa-IR" sz="3200" b="1" dirty="0"/>
              <a:t>25- محمدرضا باقرزاده اول </a:t>
            </a:r>
          </a:p>
          <a:p>
            <a:pPr algn="just"/>
            <a:r>
              <a:rPr lang="fa-IR" sz="3200" b="1" dirty="0"/>
              <a:t>26- فيروز اصلاني </a:t>
            </a:r>
          </a:p>
          <a:p>
            <a:pPr algn="just"/>
            <a:r>
              <a:rPr lang="fa-IR" sz="3200" b="1" dirty="0"/>
              <a:t>27- </a:t>
            </a:r>
            <a:r>
              <a:rPr lang="fa-IR" sz="3200" b="1" dirty="0">
                <a:solidFill>
                  <a:schemeClr val="accent6">
                    <a:lumMod val="50000"/>
                  </a:schemeClr>
                </a:solidFill>
              </a:rPr>
              <a:t>سعيد كرمي</a:t>
            </a:r>
          </a:p>
          <a:p>
            <a:pPr algn="just"/>
            <a:r>
              <a:rPr lang="fa-IR" sz="3200" b="1" dirty="0"/>
              <a:t>28- احمد سلطاني شيخ علائي</a:t>
            </a:r>
          </a:p>
          <a:p>
            <a:pPr algn="just"/>
            <a:r>
              <a:rPr lang="fa-IR" sz="3200" b="1" dirty="0"/>
              <a:t>29- </a:t>
            </a:r>
            <a:r>
              <a:rPr lang="fa-IR" sz="3200" b="1" dirty="0">
                <a:solidFill>
                  <a:schemeClr val="accent6">
                    <a:lumMod val="75000"/>
                  </a:schemeClr>
                </a:solidFill>
              </a:rPr>
              <a:t>مجتبي </a:t>
            </a:r>
            <a:r>
              <a:rPr lang="fa-IR" sz="3200" b="1" dirty="0" smtClean="0">
                <a:solidFill>
                  <a:schemeClr val="accent6">
                    <a:lumMod val="75000"/>
                  </a:schemeClr>
                </a:solidFill>
              </a:rPr>
              <a:t>ابراهيمي</a:t>
            </a:r>
          </a:p>
          <a:p>
            <a:pPr algn="just"/>
            <a:r>
              <a:rPr lang="fa-IR" sz="3200" b="1" dirty="0"/>
              <a:t>30- </a:t>
            </a:r>
            <a:r>
              <a:rPr lang="fa-IR" sz="3200" b="1" dirty="0">
                <a:solidFill>
                  <a:schemeClr val="accent6">
                    <a:lumMod val="75000"/>
                  </a:schemeClr>
                </a:solidFill>
              </a:rPr>
              <a:t>سيدمحسن دهنوي</a:t>
            </a:r>
          </a:p>
        </p:txBody>
      </p:sp>
      <p:sp>
        <p:nvSpPr>
          <p:cNvPr id="6" name="Rectangle 5"/>
          <p:cNvSpPr/>
          <p:nvPr/>
        </p:nvSpPr>
        <p:spPr>
          <a:xfrm>
            <a:off x="4336483" y="954559"/>
            <a:ext cx="3823855" cy="5016758"/>
          </a:xfrm>
          <a:prstGeom prst="rect">
            <a:avLst/>
          </a:prstGeom>
        </p:spPr>
        <p:txBody>
          <a:bodyPr wrap="square">
            <a:spAutoFit/>
          </a:bodyPr>
          <a:lstStyle/>
          <a:p>
            <a:pPr algn="just"/>
            <a:r>
              <a:rPr lang="fa-IR" sz="3200" b="1" dirty="0"/>
              <a:t>11- علي خضريان</a:t>
            </a:r>
          </a:p>
          <a:p>
            <a:pPr algn="just"/>
            <a:r>
              <a:rPr lang="fa-IR" sz="3200" b="1" dirty="0"/>
              <a:t>12- سيد مهدي زري‌باف</a:t>
            </a:r>
          </a:p>
          <a:p>
            <a:pPr algn="just"/>
            <a:r>
              <a:rPr lang="fa-IR" sz="3200" b="1" dirty="0"/>
              <a:t>13- روح اله ايزدخواه</a:t>
            </a:r>
          </a:p>
          <a:p>
            <a:pPr algn="just"/>
            <a:r>
              <a:rPr lang="fa-IR" sz="3200" b="1" dirty="0"/>
              <a:t>14- بيژن نوباوه‌وطن</a:t>
            </a:r>
          </a:p>
          <a:p>
            <a:pPr algn="just"/>
            <a:r>
              <a:rPr lang="fa-IR" sz="3200" b="1" dirty="0"/>
              <a:t>15- </a:t>
            </a:r>
            <a:r>
              <a:rPr lang="fa-IR" sz="3200" b="1" dirty="0">
                <a:solidFill>
                  <a:schemeClr val="accent6">
                    <a:lumMod val="50000"/>
                  </a:schemeClr>
                </a:solidFill>
              </a:rPr>
              <a:t>علي جعفري</a:t>
            </a:r>
          </a:p>
          <a:p>
            <a:pPr algn="just"/>
            <a:r>
              <a:rPr lang="fa-IR" sz="3200" b="1" dirty="0"/>
              <a:t>16- فاطمه آليا</a:t>
            </a:r>
          </a:p>
          <a:p>
            <a:pPr algn="just"/>
            <a:r>
              <a:rPr lang="fa-IR" sz="3200" b="1" dirty="0"/>
              <a:t>17- زهره سادات لاجوردي</a:t>
            </a:r>
          </a:p>
          <a:p>
            <a:pPr algn="just"/>
            <a:r>
              <a:rPr lang="fa-IR" sz="3200" b="1" dirty="0"/>
              <a:t>18- آسيه كلاته</a:t>
            </a:r>
          </a:p>
          <a:p>
            <a:pPr algn="just"/>
            <a:r>
              <a:rPr lang="fa-IR" sz="3200" b="1" dirty="0"/>
              <a:t>19- بتول نامجو</a:t>
            </a:r>
          </a:p>
          <a:p>
            <a:pPr algn="just"/>
            <a:r>
              <a:rPr lang="fa-IR" sz="3200" b="1" dirty="0"/>
              <a:t>20- زهرا ابوالحسني</a:t>
            </a:r>
          </a:p>
        </p:txBody>
      </p:sp>
      <p:sp>
        <p:nvSpPr>
          <p:cNvPr id="7" name="TextBox 6"/>
          <p:cNvSpPr txBox="1"/>
          <p:nvPr/>
        </p:nvSpPr>
        <p:spPr>
          <a:xfrm>
            <a:off x="1811045" y="207818"/>
            <a:ext cx="9618955"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p>
            <a:pPr algn="ctr"/>
            <a:r>
              <a:rPr lang="fa-IR" sz="2400" b="1" dirty="0" smtClean="0">
                <a:cs typeface="B Titr" panose="00000700000000000000" pitchFamily="2" charset="-78"/>
              </a:rPr>
              <a:t>فهرست کاندیداهای مورد تائید جبهه پایداری برای حوزه انتخابیه تهران</a:t>
            </a:r>
            <a:endParaRPr lang="fa-IR" sz="2400" b="1" dirty="0">
              <a:cs typeface="B Titr" panose="00000700000000000000" pitchFamily="2" charset="-78"/>
            </a:endParaRPr>
          </a:p>
        </p:txBody>
      </p:sp>
      <p:sp>
        <p:nvSpPr>
          <p:cNvPr id="2" name="Rectangle 1"/>
          <p:cNvSpPr/>
          <p:nvPr/>
        </p:nvSpPr>
        <p:spPr>
          <a:xfrm>
            <a:off x="467296" y="5786651"/>
            <a:ext cx="3401892" cy="369332"/>
          </a:xfrm>
          <a:prstGeom prst="rect">
            <a:avLst/>
          </a:prstGeom>
        </p:spPr>
        <p:txBody>
          <a:bodyPr wrap="none">
            <a:spAutoFit/>
          </a:bodyPr>
          <a:lstStyle/>
          <a:p>
            <a:r>
              <a:rPr lang="fa-IR" dirty="0"/>
              <a:t>از حضور در فهرست پایداری انصراف داد</a:t>
            </a:r>
          </a:p>
        </p:txBody>
      </p:sp>
      <p:sp>
        <p:nvSpPr>
          <p:cNvPr id="3" name="Rectangle 2"/>
          <p:cNvSpPr/>
          <p:nvPr/>
        </p:nvSpPr>
        <p:spPr>
          <a:xfrm>
            <a:off x="772046" y="6071727"/>
            <a:ext cx="2757486" cy="369332"/>
          </a:xfrm>
          <a:prstGeom prst="rect">
            <a:avLst/>
          </a:prstGeom>
        </p:spPr>
        <p:txBody>
          <a:bodyPr wrap="none">
            <a:spAutoFit/>
          </a:bodyPr>
          <a:lstStyle/>
          <a:p>
            <a:r>
              <a:rPr lang="fa-IR" b="1" dirty="0" smtClean="0"/>
              <a:t>جایگزین = محمدحسن </a:t>
            </a:r>
            <a:r>
              <a:rPr lang="fa-IR" b="1" dirty="0"/>
              <a:t>حسين‌زاده</a:t>
            </a:r>
            <a:r>
              <a:rPr lang="fa-IR" dirty="0"/>
              <a:t> </a:t>
            </a:r>
          </a:p>
        </p:txBody>
      </p:sp>
      <p:pic>
        <p:nvPicPr>
          <p:cNvPr id="8" name="Picture 7">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23053995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574" y="0"/>
            <a:ext cx="5651819"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859" y="0"/>
            <a:ext cx="5651819" cy="6858000"/>
          </a:xfrm>
          <a:prstGeom prst="rect">
            <a:avLst/>
          </a:prstGeom>
        </p:spPr>
      </p:pic>
      <p:pic>
        <p:nvPicPr>
          <p:cNvPr id="6" name="Picture 5">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273" y="2373221"/>
            <a:ext cx="1543050" cy="600075"/>
          </a:xfrm>
          <a:prstGeom prst="rect">
            <a:avLst/>
          </a:prstGeom>
        </p:spPr>
      </p:pic>
    </p:spTree>
    <p:extLst>
      <p:ext uri="{BB962C8B-B14F-4D97-AF65-F5344CB8AC3E}">
        <p14:creationId xmlns:p14="http://schemas.microsoft.com/office/powerpoint/2010/main" val="37078129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268" y="0"/>
            <a:ext cx="5068491" cy="6858000"/>
          </a:xfrm>
          <a:prstGeom prst="rect">
            <a:avLst/>
          </a:prstGeom>
        </p:spPr>
      </p:pic>
      <p:sp>
        <p:nvSpPr>
          <p:cNvPr id="5" name="TextBox 4"/>
          <p:cNvSpPr txBox="1"/>
          <p:nvPr/>
        </p:nvSpPr>
        <p:spPr>
          <a:xfrm>
            <a:off x="6474314" y="308014"/>
            <a:ext cx="5022166" cy="400110"/>
          </a:xfrm>
          <a:prstGeom prst="rect">
            <a:avLst/>
          </a:prstGeom>
          <a:noFill/>
        </p:spPr>
        <p:txBody>
          <a:bodyPr wrap="square" rtlCol="1">
            <a:spAutoFit/>
          </a:bodyPr>
          <a:lstStyle/>
          <a:p>
            <a:r>
              <a:rPr lang="fa-IR" sz="2000" b="1" dirty="0" smtClean="0"/>
              <a:t>لیست مداحان / حاج منصور ارضی برای تهران</a:t>
            </a:r>
            <a:endParaRPr lang="fa-IR" sz="2000" b="1" dirty="0"/>
          </a:p>
        </p:txBody>
      </p:sp>
      <p:sp>
        <p:nvSpPr>
          <p:cNvPr id="2" name="Rectangle 1"/>
          <p:cNvSpPr/>
          <p:nvPr/>
        </p:nvSpPr>
        <p:spPr>
          <a:xfrm>
            <a:off x="9320981" y="1380273"/>
            <a:ext cx="2411474" cy="646331"/>
          </a:xfrm>
          <a:prstGeom prst="rect">
            <a:avLst/>
          </a:prstGeom>
        </p:spPr>
        <p:txBody>
          <a:bodyPr wrap="square">
            <a:spAutoFit/>
          </a:bodyPr>
          <a:lstStyle/>
          <a:p>
            <a:pPr algn="just"/>
            <a:r>
              <a:rPr lang="fa-IR" b="1" dirty="0"/>
              <a:t>1- مرتضي آقاتهراني</a:t>
            </a:r>
          </a:p>
          <a:p>
            <a:pPr algn="just"/>
            <a:r>
              <a:rPr lang="fa-IR" b="1" dirty="0"/>
              <a:t>2- سيدمحمود نبويان</a:t>
            </a:r>
          </a:p>
        </p:txBody>
      </p:sp>
      <p:sp>
        <p:nvSpPr>
          <p:cNvPr id="3" name="Rectangle 2"/>
          <p:cNvSpPr/>
          <p:nvPr/>
        </p:nvSpPr>
        <p:spPr>
          <a:xfrm>
            <a:off x="10047377" y="2026604"/>
            <a:ext cx="1685078" cy="369332"/>
          </a:xfrm>
          <a:prstGeom prst="rect">
            <a:avLst/>
          </a:prstGeom>
        </p:spPr>
        <p:txBody>
          <a:bodyPr wrap="none">
            <a:spAutoFit/>
          </a:bodyPr>
          <a:lstStyle/>
          <a:p>
            <a:pPr algn="just"/>
            <a:r>
              <a:rPr lang="fa-IR" b="1" dirty="0" smtClean="0"/>
              <a:t>3- بيژن </a:t>
            </a:r>
            <a:r>
              <a:rPr lang="fa-IR" b="1" dirty="0"/>
              <a:t>نوباوه‌وطن</a:t>
            </a:r>
          </a:p>
        </p:txBody>
      </p:sp>
      <p:sp>
        <p:nvSpPr>
          <p:cNvPr id="6" name="Rectangle 5"/>
          <p:cNvSpPr/>
          <p:nvPr/>
        </p:nvSpPr>
        <p:spPr>
          <a:xfrm>
            <a:off x="10313477" y="2395936"/>
            <a:ext cx="1418978" cy="369332"/>
          </a:xfrm>
          <a:prstGeom prst="rect">
            <a:avLst/>
          </a:prstGeom>
        </p:spPr>
        <p:txBody>
          <a:bodyPr wrap="none">
            <a:spAutoFit/>
          </a:bodyPr>
          <a:lstStyle/>
          <a:p>
            <a:pPr algn="just"/>
            <a:r>
              <a:rPr lang="fa-IR" b="1" dirty="0" smtClean="0"/>
              <a:t>4- الياس </a:t>
            </a:r>
            <a:r>
              <a:rPr lang="fa-IR" b="1" dirty="0"/>
              <a:t>نادران</a:t>
            </a:r>
          </a:p>
        </p:txBody>
      </p:sp>
      <p:sp>
        <p:nvSpPr>
          <p:cNvPr id="7" name="Rectangle 6"/>
          <p:cNvSpPr/>
          <p:nvPr/>
        </p:nvSpPr>
        <p:spPr>
          <a:xfrm>
            <a:off x="9580904" y="2765268"/>
            <a:ext cx="2151551" cy="369332"/>
          </a:xfrm>
          <a:prstGeom prst="rect">
            <a:avLst/>
          </a:prstGeom>
        </p:spPr>
        <p:txBody>
          <a:bodyPr wrap="none">
            <a:spAutoFit/>
          </a:bodyPr>
          <a:lstStyle/>
          <a:p>
            <a:pPr algn="just"/>
            <a:r>
              <a:rPr lang="fa-IR" b="1" dirty="0" smtClean="0"/>
              <a:t>5- سيد </a:t>
            </a:r>
            <a:r>
              <a:rPr lang="fa-IR" b="1" dirty="0"/>
              <a:t>نظام‌الدين موسوي</a:t>
            </a:r>
          </a:p>
        </p:txBody>
      </p:sp>
      <p:sp>
        <p:nvSpPr>
          <p:cNvPr id="8" name="Rectangle 7"/>
          <p:cNvSpPr/>
          <p:nvPr/>
        </p:nvSpPr>
        <p:spPr>
          <a:xfrm>
            <a:off x="9714756" y="3134600"/>
            <a:ext cx="2031326" cy="369332"/>
          </a:xfrm>
          <a:prstGeom prst="rect">
            <a:avLst/>
          </a:prstGeom>
        </p:spPr>
        <p:txBody>
          <a:bodyPr wrap="none">
            <a:spAutoFit/>
          </a:bodyPr>
          <a:lstStyle/>
          <a:p>
            <a:pPr algn="just"/>
            <a:r>
              <a:rPr lang="fa-IR" b="1" dirty="0" smtClean="0"/>
              <a:t>6- سيدمحمدجواد </a:t>
            </a:r>
            <a:r>
              <a:rPr lang="fa-IR" b="1" dirty="0"/>
              <a:t>ابطحي</a:t>
            </a:r>
          </a:p>
        </p:txBody>
      </p:sp>
      <p:sp>
        <p:nvSpPr>
          <p:cNvPr id="9" name="Rectangle 8"/>
          <p:cNvSpPr/>
          <p:nvPr/>
        </p:nvSpPr>
        <p:spPr>
          <a:xfrm>
            <a:off x="10164397" y="3503932"/>
            <a:ext cx="1568058" cy="369332"/>
          </a:xfrm>
          <a:prstGeom prst="rect">
            <a:avLst/>
          </a:prstGeom>
        </p:spPr>
        <p:txBody>
          <a:bodyPr wrap="none">
            <a:spAutoFit/>
          </a:bodyPr>
          <a:lstStyle/>
          <a:p>
            <a:r>
              <a:rPr lang="fa-IR" b="1" dirty="0" smtClean="0"/>
              <a:t>7- فيروز </a:t>
            </a:r>
            <a:r>
              <a:rPr lang="fa-IR" b="1" dirty="0"/>
              <a:t>اصلاني </a:t>
            </a:r>
            <a:endParaRPr lang="fa-IR" dirty="0"/>
          </a:p>
        </p:txBody>
      </p:sp>
      <p:sp>
        <p:nvSpPr>
          <p:cNvPr id="10" name="Rectangle 9"/>
          <p:cNvSpPr/>
          <p:nvPr/>
        </p:nvSpPr>
        <p:spPr>
          <a:xfrm>
            <a:off x="10226435" y="3873264"/>
            <a:ext cx="1503938" cy="369332"/>
          </a:xfrm>
          <a:prstGeom prst="rect">
            <a:avLst/>
          </a:prstGeom>
        </p:spPr>
        <p:txBody>
          <a:bodyPr wrap="none">
            <a:spAutoFit/>
          </a:bodyPr>
          <a:lstStyle/>
          <a:p>
            <a:pPr algn="just"/>
            <a:r>
              <a:rPr lang="fa-IR" b="1" dirty="0" smtClean="0"/>
              <a:t>8- مهدي </a:t>
            </a:r>
            <a:r>
              <a:rPr lang="fa-IR" b="1" dirty="0"/>
              <a:t>صرامي</a:t>
            </a:r>
          </a:p>
        </p:txBody>
      </p:sp>
      <p:sp>
        <p:nvSpPr>
          <p:cNvPr id="11" name="Rectangle 10"/>
          <p:cNvSpPr/>
          <p:nvPr/>
        </p:nvSpPr>
        <p:spPr>
          <a:xfrm>
            <a:off x="10178023" y="4276777"/>
            <a:ext cx="1552028" cy="369332"/>
          </a:xfrm>
          <a:prstGeom prst="rect">
            <a:avLst/>
          </a:prstGeom>
        </p:spPr>
        <p:txBody>
          <a:bodyPr wrap="none">
            <a:spAutoFit/>
          </a:bodyPr>
          <a:lstStyle/>
          <a:p>
            <a:pPr algn="just"/>
            <a:r>
              <a:rPr lang="fa-IR" b="1" dirty="0" smtClean="0"/>
              <a:t>9- وحيد </a:t>
            </a:r>
            <a:r>
              <a:rPr lang="fa-IR" b="1" dirty="0"/>
              <a:t>يامين‌پور</a:t>
            </a:r>
          </a:p>
        </p:txBody>
      </p:sp>
      <p:sp>
        <p:nvSpPr>
          <p:cNvPr id="12" name="Rectangle 11"/>
          <p:cNvSpPr/>
          <p:nvPr/>
        </p:nvSpPr>
        <p:spPr>
          <a:xfrm>
            <a:off x="9581866" y="4726035"/>
            <a:ext cx="2238113" cy="369332"/>
          </a:xfrm>
          <a:prstGeom prst="rect">
            <a:avLst/>
          </a:prstGeom>
        </p:spPr>
        <p:txBody>
          <a:bodyPr wrap="none">
            <a:spAutoFit/>
          </a:bodyPr>
          <a:lstStyle/>
          <a:p>
            <a:pPr algn="just"/>
            <a:r>
              <a:rPr lang="fa-IR" b="1" dirty="0" smtClean="0"/>
              <a:t>10- زهره </a:t>
            </a:r>
            <a:r>
              <a:rPr lang="fa-IR" b="1" dirty="0"/>
              <a:t>سادات لاجوردي</a:t>
            </a:r>
          </a:p>
        </p:txBody>
      </p:sp>
      <p:sp>
        <p:nvSpPr>
          <p:cNvPr id="13" name="Rectangle 12"/>
          <p:cNvSpPr/>
          <p:nvPr/>
        </p:nvSpPr>
        <p:spPr>
          <a:xfrm>
            <a:off x="10292642" y="5131049"/>
            <a:ext cx="1489510" cy="369332"/>
          </a:xfrm>
          <a:prstGeom prst="rect">
            <a:avLst/>
          </a:prstGeom>
        </p:spPr>
        <p:txBody>
          <a:bodyPr wrap="none">
            <a:spAutoFit/>
          </a:bodyPr>
          <a:lstStyle/>
          <a:p>
            <a:pPr algn="just"/>
            <a:r>
              <a:rPr lang="fa-IR" b="1" dirty="0" smtClean="0"/>
              <a:t>11- علي </a:t>
            </a:r>
            <a:r>
              <a:rPr lang="fa-IR" b="1" dirty="0"/>
              <a:t>جعفري</a:t>
            </a:r>
          </a:p>
        </p:txBody>
      </p:sp>
      <p:sp>
        <p:nvSpPr>
          <p:cNvPr id="14" name="Rectangle 13"/>
          <p:cNvSpPr/>
          <p:nvPr/>
        </p:nvSpPr>
        <p:spPr>
          <a:xfrm>
            <a:off x="9977648" y="5578806"/>
            <a:ext cx="1786066" cy="369332"/>
          </a:xfrm>
          <a:prstGeom prst="rect">
            <a:avLst/>
          </a:prstGeom>
        </p:spPr>
        <p:txBody>
          <a:bodyPr wrap="none">
            <a:spAutoFit/>
          </a:bodyPr>
          <a:lstStyle/>
          <a:p>
            <a:pPr algn="just"/>
            <a:r>
              <a:rPr lang="fa-IR" b="1" dirty="0" smtClean="0"/>
              <a:t>12- مجتبي </a:t>
            </a:r>
            <a:r>
              <a:rPr lang="fa-IR" b="1" dirty="0"/>
              <a:t>ابراهيمي</a:t>
            </a:r>
          </a:p>
        </p:txBody>
      </p:sp>
      <p:sp>
        <p:nvSpPr>
          <p:cNvPr id="15" name="Rectangle 14"/>
          <p:cNvSpPr/>
          <p:nvPr/>
        </p:nvSpPr>
        <p:spPr>
          <a:xfrm>
            <a:off x="9674682" y="5967571"/>
            <a:ext cx="2111475" cy="369332"/>
          </a:xfrm>
          <a:prstGeom prst="rect">
            <a:avLst/>
          </a:prstGeom>
        </p:spPr>
        <p:txBody>
          <a:bodyPr wrap="none">
            <a:spAutoFit/>
          </a:bodyPr>
          <a:lstStyle/>
          <a:p>
            <a:pPr algn="just"/>
            <a:r>
              <a:rPr lang="fa-IR" b="1" dirty="0" smtClean="0"/>
              <a:t>13- رضا </a:t>
            </a:r>
            <a:r>
              <a:rPr lang="fa-IR" b="1" dirty="0"/>
              <a:t>تقي پور انوري</a:t>
            </a:r>
          </a:p>
        </p:txBody>
      </p:sp>
      <p:sp>
        <p:nvSpPr>
          <p:cNvPr id="16" name="TextBox 15"/>
          <p:cNvSpPr txBox="1"/>
          <p:nvPr/>
        </p:nvSpPr>
        <p:spPr>
          <a:xfrm>
            <a:off x="8849032" y="943897"/>
            <a:ext cx="2914682" cy="369332"/>
          </a:xfrm>
          <a:prstGeom prst="rect">
            <a:avLst/>
          </a:prstGeom>
          <a:noFill/>
        </p:spPr>
        <p:txBody>
          <a:bodyPr wrap="square" rtlCol="1">
            <a:spAutoFit/>
          </a:bodyPr>
          <a:lstStyle/>
          <a:p>
            <a:r>
              <a:rPr lang="fa-IR" dirty="0" smtClean="0"/>
              <a:t>مشترک ها با جبهه پایداری:</a:t>
            </a:r>
            <a:endParaRPr lang="fa-IR" dirty="0"/>
          </a:p>
        </p:txBody>
      </p:sp>
      <p:sp>
        <p:nvSpPr>
          <p:cNvPr id="17" name="TextBox 16"/>
          <p:cNvSpPr txBox="1"/>
          <p:nvPr/>
        </p:nvSpPr>
        <p:spPr>
          <a:xfrm>
            <a:off x="6234311" y="887497"/>
            <a:ext cx="2640737" cy="4801314"/>
          </a:xfrm>
          <a:prstGeom prst="rect">
            <a:avLst/>
          </a:prstGeom>
          <a:noFill/>
        </p:spPr>
        <p:txBody>
          <a:bodyPr wrap="square" rtlCol="1">
            <a:spAutoFit/>
          </a:bodyPr>
          <a:lstStyle/>
          <a:p>
            <a:r>
              <a:rPr lang="fa-IR" b="1" dirty="0" smtClean="0"/>
              <a:t>مشترک ها با ائتلاف:</a:t>
            </a:r>
          </a:p>
          <a:p>
            <a:endParaRPr lang="fa-IR" b="1" dirty="0" smtClean="0"/>
          </a:p>
          <a:p>
            <a:r>
              <a:rPr lang="fa-IR" b="1" dirty="0" smtClean="0"/>
              <a:t>1- سیدمحمود نبویان</a:t>
            </a:r>
          </a:p>
          <a:p>
            <a:r>
              <a:rPr lang="fa-IR" b="1" dirty="0" smtClean="0"/>
              <a:t>2- الیاس نادران</a:t>
            </a:r>
          </a:p>
          <a:p>
            <a:r>
              <a:rPr lang="fa-IR" b="1" dirty="0" smtClean="0"/>
              <a:t>3- سید نظام الدین موسوی</a:t>
            </a:r>
          </a:p>
          <a:p>
            <a:r>
              <a:rPr lang="fa-IR" b="1" dirty="0" smtClean="0"/>
              <a:t>4- علی جعفری</a:t>
            </a:r>
          </a:p>
          <a:p>
            <a:r>
              <a:rPr lang="fa-IR" b="1" dirty="0" smtClean="0"/>
              <a:t>5- مجتبی ابراهیمی</a:t>
            </a:r>
          </a:p>
          <a:p>
            <a:r>
              <a:rPr lang="fa-IR" b="1" dirty="0" smtClean="0"/>
              <a:t>6- </a:t>
            </a:r>
            <a:r>
              <a:rPr lang="fa-IR" b="1" dirty="0"/>
              <a:t>سید رضا تقوی</a:t>
            </a:r>
            <a:br>
              <a:rPr lang="fa-IR" b="1" dirty="0"/>
            </a:br>
            <a:r>
              <a:rPr lang="fa-IR" b="1" dirty="0" smtClean="0"/>
              <a:t>7- </a:t>
            </a:r>
            <a:r>
              <a:rPr lang="fa-IR" b="1" dirty="0"/>
              <a:t>سید محمد </a:t>
            </a:r>
            <a:r>
              <a:rPr lang="fa-IR" b="1" dirty="0" smtClean="0"/>
              <a:t>آقامیری</a:t>
            </a:r>
          </a:p>
          <a:p>
            <a:r>
              <a:rPr lang="fa-IR" b="1" dirty="0"/>
              <a:t>8-زهره الهیان </a:t>
            </a:r>
            <a:endParaRPr lang="fa-IR" b="1" dirty="0" smtClean="0"/>
          </a:p>
          <a:p>
            <a:r>
              <a:rPr lang="fa-IR" b="1" dirty="0"/>
              <a:t>9- سیّدعلی یزدی‌خواه </a:t>
            </a:r>
            <a:endParaRPr lang="fa-IR" b="1" dirty="0" smtClean="0"/>
          </a:p>
          <a:p>
            <a:r>
              <a:rPr lang="fa-IR" b="1" dirty="0"/>
              <a:t>10- محسن </a:t>
            </a:r>
            <a:r>
              <a:rPr lang="fa-IR" b="1" dirty="0" smtClean="0"/>
              <a:t>پیرهادی</a:t>
            </a:r>
          </a:p>
          <a:p>
            <a:r>
              <a:rPr lang="fa-IR" b="1" dirty="0"/>
              <a:t>11- احمد </a:t>
            </a:r>
            <a:r>
              <a:rPr lang="fa-IR" b="1" dirty="0" smtClean="0"/>
              <a:t>نادری</a:t>
            </a:r>
          </a:p>
          <a:p>
            <a:r>
              <a:rPr lang="fa-IR" b="1" dirty="0"/>
              <a:t>12-مجتبی ثابتی</a:t>
            </a:r>
            <a:br>
              <a:rPr lang="fa-IR" b="1" dirty="0"/>
            </a:br>
            <a:r>
              <a:rPr lang="fa-IR" b="1" dirty="0" smtClean="0"/>
              <a:t>13- </a:t>
            </a:r>
            <a:r>
              <a:rPr lang="fa-IR" b="1" dirty="0"/>
              <a:t>مجتبی ابراهیمی</a:t>
            </a:r>
            <a:br>
              <a:rPr lang="fa-IR" b="1" dirty="0"/>
            </a:br>
            <a:r>
              <a:rPr lang="fa-IR" b="1" dirty="0" smtClean="0"/>
              <a:t>14- </a:t>
            </a:r>
            <a:r>
              <a:rPr lang="fa-IR" b="1" dirty="0"/>
              <a:t>علی </a:t>
            </a:r>
            <a:r>
              <a:rPr lang="fa-IR" b="1" dirty="0" smtClean="0"/>
              <a:t>شمسی‌پور</a:t>
            </a:r>
          </a:p>
          <a:p>
            <a:r>
              <a:rPr lang="fa-IR" b="1" dirty="0"/>
              <a:t>15-مالک شریعتی</a:t>
            </a:r>
          </a:p>
        </p:txBody>
      </p:sp>
      <p:sp>
        <p:nvSpPr>
          <p:cNvPr id="18" name="TextBox 17"/>
          <p:cNvSpPr txBox="1"/>
          <p:nvPr/>
        </p:nvSpPr>
        <p:spPr>
          <a:xfrm>
            <a:off x="5721481" y="5763472"/>
            <a:ext cx="3585873"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fa-IR" sz="2000" b="1" dirty="0" smtClean="0"/>
              <a:t>6 کاندیدا در هر 3 لیست</a:t>
            </a:r>
          </a:p>
          <a:p>
            <a:r>
              <a:rPr lang="fa-IR" sz="2000" b="1" dirty="0" smtClean="0"/>
              <a:t>9 اشتراک در لیست مداحان با ائتلاف</a:t>
            </a:r>
            <a:endParaRPr lang="fa-IR" sz="2000" b="1" dirty="0"/>
          </a:p>
        </p:txBody>
      </p:sp>
    </p:spTree>
    <p:extLst>
      <p:ext uri="{BB962C8B-B14F-4D97-AF65-F5344CB8AC3E}">
        <p14:creationId xmlns:p14="http://schemas.microsoft.com/office/powerpoint/2010/main" val="653594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761" y="0"/>
            <a:ext cx="4816999" cy="6890541"/>
          </a:xfrm>
          <a:prstGeom prst="rect">
            <a:avLst/>
          </a:prstGeom>
        </p:spPr>
      </p:pic>
      <p:pic>
        <p:nvPicPr>
          <p:cNvPr id="2" name="Picture 1"/>
          <p:cNvPicPr>
            <a:picLocks noChangeAspect="1"/>
          </p:cNvPicPr>
          <p:nvPr/>
        </p:nvPicPr>
        <p:blipFill>
          <a:blip r:embed="rId3"/>
          <a:stretch>
            <a:fillRect/>
          </a:stretch>
        </p:blipFill>
        <p:spPr>
          <a:xfrm>
            <a:off x="6033164" y="0"/>
            <a:ext cx="4836397" cy="6765944"/>
          </a:xfrm>
          <a:prstGeom prst="rect">
            <a:avLst/>
          </a:prstGeom>
        </p:spPr>
      </p:pic>
      <p:sp>
        <p:nvSpPr>
          <p:cNvPr id="3" name="TextBox 2"/>
          <p:cNvSpPr txBox="1"/>
          <p:nvPr/>
        </p:nvSpPr>
        <p:spPr>
          <a:xfrm>
            <a:off x="10958052" y="781665"/>
            <a:ext cx="1061883" cy="646331"/>
          </a:xfrm>
          <a:prstGeom prst="rect">
            <a:avLst/>
          </a:prstGeom>
          <a:noFill/>
        </p:spPr>
        <p:txBody>
          <a:bodyPr wrap="square" rtlCol="1">
            <a:spAutoFit/>
          </a:bodyPr>
          <a:lstStyle/>
          <a:p>
            <a:pPr algn="ctr"/>
            <a:r>
              <a:rPr lang="fa-IR" b="1" dirty="0" smtClean="0"/>
              <a:t>لیست</a:t>
            </a:r>
          </a:p>
          <a:p>
            <a:pPr algn="ctr"/>
            <a:r>
              <a:rPr lang="fa-IR" b="1" dirty="0" smtClean="0"/>
              <a:t>قالیباف</a:t>
            </a:r>
            <a:endParaRPr lang="fa-IR" b="1" dirty="0"/>
          </a:p>
        </p:txBody>
      </p:sp>
    </p:spTree>
    <p:extLst>
      <p:ext uri="{BB962C8B-B14F-4D97-AF65-F5344CB8AC3E}">
        <p14:creationId xmlns:p14="http://schemas.microsoft.com/office/powerpoint/2010/main" val="3046699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7868" y="0"/>
            <a:ext cx="5250847" cy="6890541"/>
          </a:xfrm>
          <a:prstGeom prst="rect">
            <a:avLst/>
          </a:prstGeom>
        </p:spPr>
      </p:pic>
      <p:pic>
        <p:nvPicPr>
          <p:cNvPr id="5" name="Picture 4"/>
          <p:cNvPicPr>
            <a:picLocks noChangeAspect="1"/>
          </p:cNvPicPr>
          <p:nvPr/>
        </p:nvPicPr>
        <p:blipFill>
          <a:blip r:embed="rId3"/>
          <a:stretch>
            <a:fillRect/>
          </a:stretch>
        </p:blipFill>
        <p:spPr>
          <a:xfrm>
            <a:off x="5955071" y="407175"/>
            <a:ext cx="6125868" cy="5197212"/>
          </a:xfrm>
          <a:prstGeom prst="rect">
            <a:avLst/>
          </a:prstGeom>
        </p:spPr>
      </p:pic>
      <p:sp>
        <p:nvSpPr>
          <p:cNvPr id="6" name="TextBox 5"/>
          <p:cNvSpPr txBox="1"/>
          <p:nvPr/>
        </p:nvSpPr>
        <p:spPr>
          <a:xfrm>
            <a:off x="6858000" y="5766619"/>
            <a:ext cx="3849329" cy="369332"/>
          </a:xfrm>
          <a:prstGeom prst="rect">
            <a:avLst/>
          </a:prstGeom>
          <a:noFill/>
        </p:spPr>
        <p:txBody>
          <a:bodyPr wrap="square" rtlCol="1">
            <a:spAutoFit/>
          </a:bodyPr>
          <a:lstStyle/>
          <a:p>
            <a:r>
              <a:rPr lang="fa-IR" b="1" dirty="0" smtClean="0"/>
              <a:t>حمایت آیت الله مصباح یزدی از لیست پایداری</a:t>
            </a:r>
            <a:endParaRPr lang="fa-IR" b="1" dirty="0"/>
          </a:p>
        </p:txBody>
      </p:sp>
      <p:pic>
        <p:nvPicPr>
          <p:cNvPr id="7" name="Picture 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715" y="6257925"/>
            <a:ext cx="1543050" cy="600075"/>
          </a:xfrm>
          <a:prstGeom prst="rect">
            <a:avLst/>
          </a:prstGeom>
        </p:spPr>
      </p:pic>
    </p:spTree>
    <p:extLst>
      <p:ext uri="{BB962C8B-B14F-4D97-AF65-F5344CB8AC3E}">
        <p14:creationId xmlns:p14="http://schemas.microsoft.com/office/powerpoint/2010/main" val="30481769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57" y="0"/>
            <a:ext cx="5651819"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151" y="0"/>
            <a:ext cx="5651819" cy="6858000"/>
          </a:xfrm>
          <a:prstGeom prst="rect">
            <a:avLst/>
          </a:prstGeom>
        </p:spPr>
      </p:pic>
    </p:spTree>
    <p:extLst>
      <p:ext uri="{BB962C8B-B14F-4D97-AF65-F5344CB8AC3E}">
        <p14:creationId xmlns:p14="http://schemas.microsoft.com/office/powerpoint/2010/main" val="750645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85702" y="1211089"/>
            <a:ext cx="4660491" cy="4524315"/>
          </a:xfrm>
          <a:prstGeom prst="rect">
            <a:avLst/>
          </a:prstGeom>
        </p:spPr>
        <p:txBody>
          <a:bodyPr wrap="square">
            <a:spAutoFit/>
          </a:bodyPr>
          <a:lstStyle/>
          <a:p>
            <a:r>
              <a:rPr lang="fa-IR" b="1" dirty="0" smtClean="0"/>
              <a:t>۱- </a:t>
            </a:r>
            <a:r>
              <a:rPr lang="fa-IR" b="1" dirty="0"/>
              <a:t>محمدصادق </a:t>
            </a:r>
            <a:r>
              <a:rPr lang="fa-IR" b="1" dirty="0" smtClean="0"/>
              <a:t>شهبازی‌راد</a:t>
            </a:r>
            <a:endParaRPr lang="fa-IR" b="1" dirty="0"/>
          </a:p>
          <a:p>
            <a:r>
              <a:rPr lang="fa-IR" b="1" dirty="0"/>
              <a:t>۲- وحید </a:t>
            </a:r>
            <a:r>
              <a:rPr lang="fa-IR" b="1" dirty="0" smtClean="0"/>
              <a:t>اشتری</a:t>
            </a:r>
            <a:endParaRPr lang="fa-IR" b="1" dirty="0"/>
          </a:p>
          <a:p>
            <a:r>
              <a:rPr lang="fa-IR" b="1" dirty="0"/>
              <a:t>۳- دکتر سیدمحمدرضا </a:t>
            </a:r>
            <a:r>
              <a:rPr lang="fa-IR" b="1" dirty="0" smtClean="0"/>
              <a:t>اصنافی</a:t>
            </a:r>
            <a:endParaRPr lang="fa-IR" b="1" dirty="0"/>
          </a:p>
          <a:p>
            <a:r>
              <a:rPr lang="fa-IR" b="1" dirty="0"/>
              <a:t>۴- دکتر محمدحسن طریقت </a:t>
            </a:r>
            <a:r>
              <a:rPr lang="fa-IR" b="1" dirty="0" smtClean="0"/>
              <a:t>منفرد- </a:t>
            </a:r>
            <a:r>
              <a:rPr lang="fa-IR" b="1" dirty="0"/>
              <a:t>وزیر بهداشت دولت دهم</a:t>
            </a:r>
          </a:p>
          <a:p>
            <a:r>
              <a:rPr lang="fa-IR" b="1" dirty="0"/>
              <a:t>۵- دکتر محمد </a:t>
            </a:r>
            <a:r>
              <a:rPr lang="fa-IR" b="1" dirty="0" smtClean="0"/>
              <a:t>خندان</a:t>
            </a:r>
            <a:endParaRPr lang="fa-IR" b="1" dirty="0"/>
          </a:p>
          <a:p>
            <a:r>
              <a:rPr lang="fa-IR" b="1" dirty="0"/>
              <a:t>۶- دکتر مهدی موحدی </a:t>
            </a:r>
            <a:r>
              <a:rPr lang="fa-IR" b="1" dirty="0" smtClean="0"/>
              <a:t>بکنظر</a:t>
            </a:r>
            <a:endParaRPr lang="fa-IR" b="1" dirty="0"/>
          </a:p>
          <a:p>
            <a:r>
              <a:rPr lang="fa-IR" b="1" dirty="0"/>
              <a:t>۷- دکتر روح‌الله </a:t>
            </a:r>
            <a:r>
              <a:rPr lang="fa-IR" b="1" dirty="0" smtClean="0"/>
              <a:t>ایزدخواه</a:t>
            </a:r>
            <a:endParaRPr lang="fa-IR" b="1" dirty="0"/>
          </a:p>
          <a:p>
            <a:r>
              <a:rPr lang="fa-IR" b="1" dirty="0"/>
              <a:t>۸- دکتر محسن </a:t>
            </a:r>
            <a:r>
              <a:rPr lang="fa-IR" b="1" dirty="0" smtClean="0"/>
              <a:t>بدره</a:t>
            </a:r>
            <a:endParaRPr lang="fa-IR" b="1" dirty="0"/>
          </a:p>
          <a:p>
            <a:r>
              <a:rPr lang="fa-IR" b="1" dirty="0"/>
              <a:t>۹- حسین </a:t>
            </a:r>
            <a:r>
              <a:rPr lang="fa-IR" b="1" dirty="0" smtClean="0"/>
              <a:t>حاجیلو</a:t>
            </a:r>
            <a:endParaRPr lang="fa-IR" b="1" dirty="0"/>
          </a:p>
          <a:p>
            <a:r>
              <a:rPr lang="fa-IR" b="1" dirty="0"/>
              <a:t>۱۰- دکتر محمدجواد </a:t>
            </a:r>
            <a:r>
              <a:rPr lang="fa-IR" b="1" dirty="0" smtClean="0"/>
              <a:t>رضایی</a:t>
            </a:r>
          </a:p>
          <a:p>
            <a:r>
              <a:rPr lang="fa-IR" b="1" dirty="0" smtClean="0"/>
              <a:t>۱۱- </a:t>
            </a:r>
            <a:r>
              <a:rPr lang="fa-IR" b="1" dirty="0"/>
              <a:t>دکتر داوود </a:t>
            </a:r>
            <a:r>
              <a:rPr lang="fa-IR" b="1" dirty="0" smtClean="0"/>
              <a:t>منظور</a:t>
            </a:r>
            <a:endParaRPr lang="fa-IR" b="1" dirty="0"/>
          </a:p>
          <a:p>
            <a:r>
              <a:rPr lang="fa-IR" b="1" dirty="0"/>
              <a:t>۱۲- دکتر عطا </a:t>
            </a:r>
            <a:r>
              <a:rPr lang="fa-IR" b="1" dirty="0" smtClean="0"/>
              <a:t>بهرامی</a:t>
            </a:r>
            <a:endParaRPr lang="fa-IR" b="1" dirty="0"/>
          </a:p>
          <a:p>
            <a:r>
              <a:rPr lang="fa-IR" b="1" dirty="0"/>
              <a:t>۱۳- دکتر نرگس </a:t>
            </a:r>
            <a:r>
              <a:rPr lang="fa-IR" b="1" dirty="0" smtClean="0"/>
              <a:t>عبدالحمید</a:t>
            </a:r>
            <a:endParaRPr lang="fa-IR" b="1" dirty="0"/>
          </a:p>
          <a:p>
            <a:r>
              <a:rPr lang="fa-IR" b="1" dirty="0"/>
              <a:t>۱۴- معصومه </a:t>
            </a:r>
            <a:r>
              <a:rPr lang="fa-IR" b="1" dirty="0" smtClean="0"/>
              <a:t>پاپی‌نژاد</a:t>
            </a:r>
          </a:p>
          <a:p>
            <a:r>
              <a:rPr lang="fa-IR" b="1" dirty="0"/>
              <a:t>۱۵- دکتر عابد عابدی </a:t>
            </a:r>
            <a:r>
              <a:rPr lang="fa-IR" b="1" dirty="0" smtClean="0"/>
              <a:t>جعفری</a:t>
            </a:r>
            <a:endParaRPr lang="fa-IR" b="1" dirty="0"/>
          </a:p>
          <a:p>
            <a:endParaRPr lang="fa-IR" b="1" dirty="0"/>
          </a:p>
        </p:txBody>
      </p:sp>
      <p:sp>
        <p:nvSpPr>
          <p:cNvPr id="5" name="Rectangle 4"/>
          <p:cNvSpPr/>
          <p:nvPr/>
        </p:nvSpPr>
        <p:spPr>
          <a:xfrm>
            <a:off x="2182761" y="1211089"/>
            <a:ext cx="4336026" cy="4247317"/>
          </a:xfrm>
          <a:prstGeom prst="rect">
            <a:avLst/>
          </a:prstGeom>
        </p:spPr>
        <p:txBody>
          <a:bodyPr wrap="square">
            <a:spAutoFit/>
          </a:bodyPr>
          <a:lstStyle/>
          <a:p>
            <a:r>
              <a:rPr lang="fa-IR" b="1" dirty="0" smtClean="0"/>
              <a:t>۱۶- </a:t>
            </a:r>
            <a:r>
              <a:rPr lang="fa-IR" b="1" dirty="0"/>
              <a:t>دکتر علی‌اصغر </a:t>
            </a:r>
            <a:r>
              <a:rPr lang="fa-IR" b="1" dirty="0" smtClean="0"/>
              <a:t>پورعزت/</a:t>
            </a:r>
          </a:p>
          <a:p>
            <a:r>
              <a:rPr lang="fa-IR" b="1" dirty="0" smtClean="0"/>
              <a:t>۱۷- </a:t>
            </a:r>
            <a:r>
              <a:rPr lang="fa-IR" b="1" dirty="0"/>
              <a:t>دکتر یعقوب </a:t>
            </a:r>
            <a:r>
              <a:rPr lang="fa-IR" b="1" dirty="0" smtClean="0"/>
              <a:t>توکلی</a:t>
            </a:r>
            <a:endParaRPr lang="fa-IR" b="1" dirty="0"/>
          </a:p>
          <a:p>
            <a:r>
              <a:rPr lang="fa-IR" b="1" dirty="0"/>
              <a:t>۱۸- دکتر سیدمهدی </a:t>
            </a:r>
            <a:r>
              <a:rPr lang="fa-IR" b="1" dirty="0" smtClean="0"/>
              <a:t>زریباف</a:t>
            </a:r>
            <a:endParaRPr lang="fa-IR" b="1" dirty="0"/>
          </a:p>
          <a:p>
            <a:r>
              <a:rPr lang="fa-IR" b="1" dirty="0"/>
              <a:t>۱۹- دکتر یوسف </a:t>
            </a:r>
            <a:r>
              <a:rPr lang="fa-IR" b="1" dirty="0" smtClean="0"/>
              <a:t>مرادی</a:t>
            </a:r>
            <a:endParaRPr lang="fa-IR" b="1" dirty="0"/>
          </a:p>
          <a:p>
            <a:r>
              <a:rPr lang="fa-IR" b="1" dirty="0"/>
              <a:t>۲۰- احسان </a:t>
            </a:r>
            <a:r>
              <a:rPr lang="fa-IR" b="1" dirty="0" smtClean="0"/>
              <a:t>جهاندیده</a:t>
            </a:r>
            <a:endParaRPr lang="fa-IR" b="1" dirty="0"/>
          </a:p>
          <a:p>
            <a:r>
              <a:rPr lang="fa-IR" b="1" dirty="0"/>
              <a:t>۲۱- دکتر محمد </a:t>
            </a:r>
            <a:r>
              <a:rPr lang="fa-IR" b="1" dirty="0" smtClean="0"/>
              <a:t>شیریجیان</a:t>
            </a:r>
            <a:endParaRPr lang="fa-IR" b="1" dirty="0"/>
          </a:p>
          <a:p>
            <a:r>
              <a:rPr lang="fa-IR" b="1" dirty="0"/>
              <a:t>۲۲- ارسلان ظاهری </a:t>
            </a:r>
            <a:r>
              <a:rPr lang="fa-IR" b="1" dirty="0" smtClean="0"/>
              <a:t>بیرگانی</a:t>
            </a:r>
            <a:endParaRPr lang="fa-IR" b="1" dirty="0"/>
          </a:p>
          <a:p>
            <a:r>
              <a:rPr lang="fa-IR" b="1" dirty="0"/>
              <a:t>۲۳- دکتر محمدرضا قدیرزاده </a:t>
            </a:r>
            <a:r>
              <a:rPr lang="fa-IR" b="1" dirty="0" smtClean="0"/>
              <a:t>آرانی</a:t>
            </a:r>
            <a:endParaRPr lang="fa-IR" b="1" dirty="0"/>
          </a:p>
          <a:p>
            <a:r>
              <a:rPr lang="fa-IR" b="1" dirty="0"/>
              <a:t>۲۴- دکتر محمدرضا </a:t>
            </a:r>
            <a:r>
              <a:rPr lang="fa-IR" b="1" dirty="0" smtClean="0"/>
              <a:t>زین‌الدینی</a:t>
            </a:r>
            <a:endParaRPr lang="fa-IR" b="1" dirty="0"/>
          </a:p>
          <a:p>
            <a:r>
              <a:rPr lang="fa-IR" b="1" dirty="0"/>
              <a:t>۲۵- دکتر حسین </a:t>
            </a:r>
            <a:r>
              <a:rPr lang="fa-IR" b="1" dirty="0" smtClean="0"/>
              <a:t>رضوی‌پور</a:t>
            </a:r>
            <a:endParaRPr lang="fa-IR" b="1" dirty="0"/>
          </a:p>
          <a:p>
            <a:r>
              <a:rPr lang="fa-IR" b="1" dirty="0"/>
              <a:t>۲۶- دکتر علی‌رضا </a:t>
            </a:r>
            <a:r>
              <a:rPr lang="fa-IR" b="1" dirty="0" smtClean="0"/>
              <a:t>حیدری</a:t>
            </a:r>
            <a:endParaRPr lang="fa-IR" b="1" dirty="0"/>
          </a:p>
          <a:p>
            <a:r>
              <a:rPr lang="fa-IR" b="1" dirty="0"/>
              <a:t>۲۷- مجید </a:t>
            </a:r>
            <a:r>
              <a:rPr lang="fa-IR" b="1" dirty="0" smtClean="0"/>
              <a:t>شکریان</a:t>
            </a:r>
            <a:endParaRPr lang="fa-IR" b="1" dirty="0"/>
          </a:p>
          <a:p>
            <a:r>
              <a:rPr lang="fa-IR" b="1" dirty="0"/>
              <a:t>۲۸- حجت‌الاسلام احمد سلطانی شیخ‌علایی</a:t>
            </a:r>
          </a:p>
          <a:p>
            <a:r>
              <a:rPr lang="fa-IR" b="1" dirty="0"/>
              <a:t>۲۹- رضا </a:t>
            </a:r>
            <a:r>
              <a:rPr lang="fa-IR" b="1" dirty="0" smtClean="0"/>
              <a:t>کلهر</a:t>
            </a:r>
            <a:endParaRPr lang="fa-IR" b="1" dirty="0"/>
          </a:p>
          <a:p>
            <a:r>
              <a:rPr lang="fa-IR" b="1" dirty="0"/>
              <a:t>۳۰- حمید مهری</a:t>
            </a:r>
          </a:p>
        </p:txBody>
      </p:sp>
      <p:sp>
        <p:nvSpPr>
          <p:cNvPr id="6" name="Rectangle 5"/>
          <p:cNvSpPr/>
          <p:nvPr/>
        </p:nvSpPr>
        <p:spPr>
          <a:xfrm>
            <a:off x="9356750" y="132424"/>
            <a:ext cx="2262158" cy="461665"/>
          </a:xfrm>
          <a:prstGeom prst="rect">
            <a:avLst/>
          </a:prstGeom>
        </p:spPr>
        <p:txBody>
          <a:bodyPr wrap="none">
            <a:spAutoFit/>
          </a:bodyPr>
          <a:lstStyle/>
          <a:p>
            <a:r>
              <a:rPr lang="fa-IR" sz="2400" b="1" dirty="0" smtClean="0"/>
              <a:t>لیست </a:t>
            </a:r>
            <a:r>
              <a:rPr lang="fa-IR" sz="2400" b="1" dirty="0"/>
              <a:t>عدالت‌خواهان </a:t>
            </a:r>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2437027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7368" y="299117"/>
            <a:ext cx="9482084" cy="923330"/>
          </a:xfrm>
          <a:prstGeom prst="rect">
            <a:avLst/>
          </a:prstGeom>
        </p:spPr>
        <p:style>
          <a:lnRef idx="3">
            <a:schemeClr val="lt1"/>
          </a:lnRef>
          <a:fillRef idx="1">
            <a:schemeClr val="accent1"/>
          </a:fillRef>
          <a:effectRef idx="1">
            <a:schemeClr val="accent1"/>
          </a:effectRef>
          <a:fontRef idx="minor">
            <a:schemeClr val="lt1"/>
          </a:fontRef>
        </p:style>
        <p:txBody>
          <a:bodyPr wrap="none" lIns="91440" tIns="45720" rIns="91440" bIns="45720">
            <a:spAutoFit/>
          </a:bodyPr>
          <a:lstStyle/>
          <a:p>
            <a:pPr algn="ctr"/>
            <a:r>
              <a:rPr lang="fa-IR" sz="5400" b="0" cap="none" spc="0" dirty="0" smtClean="0">
                <a:ln w="0"/>
                <a:solidFill>
                  <a:schemeClr val="tx1"/>
                </a:solidFill>
                <a:effectLst>
                  <a:outerShdw blurRad="38100" dist="19050" dir="2700000" algn="tl" rotWithShape="0">
                    <a:schemeClr val="dk1">
                      <a:alpha val="40000"/>
                    </a:schemeClr>
                  </a:outerShdw>
                </a:effectLst>
                <a:cs typeface="B Titr" panose="00000700000000000000" pitchFamily="2" charset="-78"/>
              </a:rPr>
              <a:t>میزان مشارکت در انتخابات سال 1394</a:t>
            </a:r>
            <a:endParaRPr lang="en-US" sz="5400" b="0" cap="none" spc="0" dirty="0">
              <a:ln w="0"/>
              <a:solidFill>
                <a:schemeClr val="tx1"/>
              </a:solidFill>
              <a:effectLst>
                <a:outerShdw blurRad="38100" dist="19050" dir="2700000" algn="tl" rotWithShape="0">
                  <a:schemeClr val="dk1">
                    <a:alpha val="40000"/>
                  </a:schemeClr>
                </a:outerShdw>
              </a:effectLst>
              <a:cs typeface="B Titr" panose="00000700000000000000" pitchFamily="2" charset="-78"/>
            </a:endParaRPr>
          </a:p>
        </p:txBody>
      </p:sp>
      <p:sp>
        <p:nvSpPr>
          <p:cNvPr id="5" name="Rectangle 4"/>
          <p:cNvSpPr/>
          <p:nvPr/>
        </p:nvSpPr>
        <p:spPr>
          <a:xfrm>
            <a:off x="2761871" y="1563538"/>
            <a:ext cx="6797054" cy="3416320"/>
          </a:xfrm>
          <a:prstGeom prst="rect">
            <a:avLst/>
          </a:prstGeom>
          <a:noFill/>
        </p:spPr>
        <p:txBody>
          <a:bodyPr wrap="none" lIns="91440" tIns="45720" rIns="91440" bIns="45720">
            <a:spAutoFit/>
          </a:bodyPr>
          <a:lstStyle/>
          <a:p>
            <a:pPr algn="ctr"/>
            <a:r>
              <a:rPr lang="fa-IR" sz="7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در سطح کشور 62%</a:t>
            </a:r>
          </a:p>
          <a:p>
            <a:pPr algn="ctr"/>
            <a:endParaRPr lang="fa-IR" sz="7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pPr algn="ctr"/>
            <a:r>
              <a:rPr lang="fa-IR" sz="7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در تهران 50%</a:t>
            </a:r>
            <a:endPar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2" name="TextBox 1"/>
          <p:cNvSpPr txBox="1"/>
          <p:nvPr/>
        </p:nvSpPr>
        <p:spPr>
          <a:xfrm>
            <a:off x="1" y="5320949"/>
            <a:ext cx="12192000" cy="523220"/>
          </a:xfrm>
          <a:prstGeom prst="rect">
            <a:avLst/>
          </a:prstGeom>
          <a:noFill/>
        </p:spPr>
        <p:txBody>
          <a:bodyPr wrap="square" rtlCol="1">
            <a:spAutoFit/>
          </a:bodyPr>
          <a:lstStyle/>
          <a:p>
            <a:pPr algn="ctr"/>
            <a:r>
              <a:rPr lang="fa-IR" sz="2800" dirty="0" smtClean="0">
                <a:cs typeface="B Nazanin" panose="00000400000000000000" pitchFamily="2" charset="-78"/>
              </a:rPr>
              <a:t>در انتخابات دوره نهم مجلس(سال 90)  میزان مشارکت در سطح کشور 64%  و در تهران   48%  بوده است.</a:t>
            </a:r>
            <a:endParaRPr lang="fa-IR" sz="2800" dirty="0">
              <a:cs typeface="B Nazanin" panose="00000400000000000000" pitchFamily="2" charset="-78"/>
            </a:endParaRPr>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35629459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59" y="0"/>
            <a:ext cx="5651819"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4962" y="0"/>
            <a:ext cx="5651819" cy="6858000"/>
          </a:xfrm>
          <a:prstGeom prst="rect">
            <a:avLst/>
          </a:prstGeom>
        </p:spPr>
      </p:pic>
    </p:spTree>
    <p:extLst>
      <p:ext uri="{BB962C8B-B14F-4D97-AF65-F5344CB8AC3E}">
        <p14:creationId xmlns:p14="http://schemas.microsoft.com/office/powerpoint/2010/main" val="10542670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32" y="0"/>
            <a:ext cx="5651819" cy="6858000"/>
          </a:xfrm>
          <a:prstGeom prst="rect">
            <a:avLst/>
          </a:prstGeom>
        </p:spPr>
      </p:pic>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7151" y="6257925"/>
            <a:ext cx="1543050" cy="600075"/>
          </a:xfrm>
          <a:prstGeom prst="rect">
            <a:avLst/>
          </a:prstGeom>
        </p:spPr>
      </p:pic>
    </p:spTree>
    <p:extLst>
      <p:ext uri="{BB962C8B-B14F-4D97-AF65-F5344CB8AC3E}">
        <p14:creationId xmlns:p14="http://schemas.microsoft.com/office/powerpoint/2010/main" val="10891189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31457" y="392132"/>
            <a:ext cx="6096000" cy="6001643"/>
          </a:xfrm>
          <a:prstGeom prst="rect">
            <a:avLst/>
          </a:prstGeom>
        </p:spPr>
        <p:txBody>
          <a:bodyPr>
            <a:spAutoFit/>
          </a:bodyPr>
          <a:lstStyle/>
          <a:p>
            <a:pPr algn="ctr"/>
            <a:r>
              <a:rPr lang="fa-IR" sz="4800" b="1" dirty="0" smtClean="0"/>
              <a:t>6 </a:t>
            </a:r>
            <a:r>
              <a:rPr lang="fa-IR" sz="4800" b="1" dirty="0"/>
              <a:t>لیست </a:t>
            </a:r>
            <a:endParaRPr lang="fa-IR" sz="4800" b="1" dirty="0" smtClean="0"/>
          </a:p>
          <a:p>
            <a:pPr algn="ctr"/>
            <a:r>
              <a:rPr lang="fa-IR" sz="4800" b="1" dirty="0" smtClean="0"/>
              <a:t>شانا</a:t>
            </a:r>
          </a:p>
          <a:p>
            <a:pPr algn="ctr"/>
            <a:r>
              <a:rPr lang="fa-IR" sz="4800" b="1" dirty="0" smtClean="0"/>
              <a:t>پایداری</a:t>
            </a:r>
          </a:p>
          <a:p>
            <a:pPr algn="ctr"/>
            <a:r>
              <a:rPr lang="fa-IR" sz="4800" b="1" dirty="0" smtClean="0"/>
              <a:t>عدالت‌خواهان</a:t>
            </a:r>
          </a:p>
          <a:p>
            <a:pPr algn="ctr"/>
            <a:r>
              <a:rPr lang="fa-IR" sz="4800" b="1" dirty="0" smtClean="0"/>
              <a:t>ائتلاف مردم</a:t>
            </a:r>
          </a:p>
          <a:p>
            <a:pPr algn="ctr"/>
            <a:r>
              <a:rPr lang="fa-IR" sz="4800" b="1" dirty="0" smtClean="0"/>
              <a:t>اقتصاد </a:t>
            </a:r>
            <a:r>
              <a:rPr lang="fa-IR" sz="4800" b="1" dirty="0"/>
              <a:t>و معیشت </a:t>
            </a:r>
            <a:endParaRPr lang="fa-IR" sz="4800" b="1" dirty="0" smtClean="0"/>
          </a:p>
          <a:p>
            <a:pPr algn="ctr"/>
            <a:r>
              <a:rPr lang="fa-IR" sz="4800" b="1" dirty="0" smtClean="0"/>
              <a:t>حاج </a:t>
            </a:r>
            <a:r>
              <a:rPr lang="fa-IR" sz="4800" b="1" dirty="0"/>
              <a:t>منصور ارضی </a:t>
            </a:r>
            <a:endParaRPr lang="fa-IR" sz="4800" b="1" dirty="0" smtClean="0"/>
          </a:p>
          <a:p>
            <a:pPr algn="ctr"/>
            <a:r>
              <a:rPr lang="fa-IR" sz="4800" b="1" dirty="0" smtClean="0"/>
              <a:t>منتشر </a:t>
            </a:r>
            <a:r>
              <a:rPr lang="fa-IR" sz="4800" b="1" dirty="0"/>
              <a:t>شده است</a:t>
            </a: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26284156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8463" y="524924"/>
            <a:ext cx="9805736" cy="646331"/>
          </a:xfrm>
          <a:prstGeom prst="rect">
            <a:avLst/>
          </a:prstGeom>
        </p:spPr>
        <p:txBody>
          <a:bodyPr wrap="square">
            <a:spAutoFit/>
          </a:bodyPr>
          <a:lstStyle/>
          <a:p>
            <a:r>
              <a:rPr lang="fa-IR" b="1" dirty="0" smtClean="0"/>
              <a:t>سرانجام شورای </a:t>
            </a:r>
            <a:r>
              <a:rPr lang="fa-IR" b="1" dirty="0"/>
              <a:t>ائتلاف نیروهای انقلاب اسلامی و جبهه پایداری </a:t>
            </a:r>
            <a:r>
              <a:rPr lang="fa-IR" b="1" dirty="0" smtClean="0"/>
              <a:t>پس </a:t>
            </a:r>
            <a:r>
              <a:rPr lang="fa-IR" b="1" dirty="0"/>
              <a:t>از حل مشکل اصلی اختلافی، طرفین روی کلیات به توافق رسیده و در نهایت در نشست </a:t>
            </a:r>
            <a:r>
              <a:rPr lang="fa-IR" b="1" dirty="0" smtClean="0"/>
              <a:t>سه‌شنبه 29 بهمن 1398  </a:t>
            </a:r>
            <a:r>
              <a:rPr lang="fa-IR" b="1" dirty="0"/>
              <a:t>لیست نهایی </a:t>
            </a:r>
            <a:r>
              <a:rPr lang="fa-IR" b="1" dirty="0" smtClean="0"/>
              <a:t>مشترکی را اعلام کردند.</a:t>
            </a:r>
            <a:endParaRPr lang="fa-IR" b="1" dirty="0"/>
          </a:p>
        </p:txBody>
      </p:sp>
      <p:sp>
        <p:nvSpPr>
          <p:cNvPr id="5" name="Rectangle 4"/>
          <p:cNvSpPr/>
          <p:nvPr/>
        </p:nvSpPr>
        <p:spPr>
          <a:xfrm>
            <a:off x="8783053" y="1221113"/>
            <a:ext cx="2394284" cy="5632311"/>
          </a:xfrm>
          <a:prstGeom prst="rect">
            <a:avLst/>
          </a:prstGeom>
        </p:spPr>
        <p:txBody>
          <a:bodyPr wrap="square">
            <a:spAutoFit/>
          </a:bodyPr>
          <a:lstStyle/>
          <a:p>
            <a:r>
              <a:rPr lang="fa-IR" sz="2400" b="1" dirty="0"/>
              <a:t>محمدباقر قالیباف</a:t>
            </a:r>
          </a:p>
          <a:p>
            <a:r>
              <a:rPr lang="fa-IR" sz="2400" b="1" dirty="0"/>
              <a:t>مرتضی آقاتهرانی</a:t>
            </a:r>
          </a:p>
          <a:p>
            <a:r>
              <a:rPr lang="fa-IR" sz="2400" b="1" dirty="0"/>
              <a:t>سیدمصطفی میرسلیم</a:t>
            </a:r>
          </a:p>
          <a:p>
            <a:r>
              <a:rPr lang="fa-IR" sz="2400" b="1" dirty="0"/>
              <a:t>زهره الهیان</a:t>
            </a:r>
          </a:p>
          <a:p>
            <a:r>
              <a:rPr lang="fa-IR" sz="2400" b="1" dirty="0"/>
              <a:t>محسن پیرهادی</a:t>
            </a:r>
          </a:p>
          <a:p>
            <a:r>
              <a:rPr lang="fa-IR" sz="2400" b="1" dirty="0"/>
              <a:t>فاطمه رهبر</a:t>
            </a:r>
          </a:p>
          <a:p>
            <a:r>
              <a:rPr lang="fa-IR" sz="2400" b="1" dirty="0"/>
              <a:t>بیژن نوباوه </a:t>
            </a:r>
          </a:p>
          <a:p>
            <a:r>
              <a:rPr lang="fa-IR" sz="2400" b="1" dirty="0"/>
              <a:t>سمیه رفیعی</a:t>
            </a:r>
          </a:p>
          <a:p>
            <a:r>
              <a:rPr lang="fa-IR" sz="2400" b="1" dirty="0"/>
              <a:t>سیدمحمود نبویان</a:t>
            </a:r>
          </a:p>
          <a:p>
            <a:r>
              <a:rPr lang="fa-IR" sz="2400" b="1" dirty="0"/>
              <a:t>فاطمه قاسم پور</a:t>
            </a:r>
          </a:p>
          <a:p>
            <a:r>
              <a:rPr lang="fa-IR" sz="2400" b="1" dirty="0"/>
              <a:t>الیاس نادران</a:t>
            </a:r>
          </a:p>
          <a:p>
            <a:r>
              <a:rPr lang="fa-IR" sz="2400" b="1" dirty="0"/>
              <a:t>زهره لاجوردی</a:t>
            </a:r>
          </a:p>
          <a:p>
            <a:r>
              <a:rPr lang="fa-IR" sz="2400" b="1" dirty="0"/>
              <a:t>سیدرضا تقوی</a:t>
            </a:r>
          </a:p>
          <a:p>
            <a:r>
              <a:rPr lang="fa-IR" sz="2400" b="1" dirty="0"/>
              <a:t>رضا تقی‌پور</a:t>
            </a:r>
          </a:p>
          <a:p>
            <a:r>
              <a:rPr lang="fa-IR" sz="2400" b="1" dirty="0"/>
              <a:t>غلامحسین رضوانی</a:t>
            </a:r>
          </a:p>
        </p:txBody>
      </p:sp>
      <p:sp>
        <p:nvSpPr>
          <p:cNvPr id="6" name="Rectangle 5"/>
          <p:cNvSpPr/>
          <p:nvPr/>
        </p:nvSpPr>
        <p:spPr>
          <a:xfrm>
            <a:off x="5257800" y="1221113"/>
            <a:ext cx="2791326" cy="5632311"/>
          </a:xfrm>
          <a:prstGeom prst="rect">
            <a:avLst/>
          </a:prstGeom>
        </p:spPr>
        <p:txBody>
          <a:bodyPr wrap="square">
            <a:spAutoFit/>
          </a:bodyPr>
          <a:lstStyle/>
          <a:p>
            <a:r>
              <a:rPr lang="fa-IR" sz="2400" b="1" dirty="0" smtClean="0"/>
              <a:t>سیدمحسن </a:t>
            </a:r>
            <a:r>
              <a:rPr lang="fa-IR" sz="2400" b="1" dirty="0"/>
              <a:t>دهنوی</a:t>
            </a:r>
          </a:p>
          <a:p>
            <a:r>
              <a:rPr lang="fa-IR" sz="2400" b="1" dirty="0"/>
              <a:t>سیدنظام الدین موسوی </a:t>
            </a:r>
          </a:p>
          <a:p>
            <a:r>
              <a:rPr lang="fa-IR" sz="2400" b="1" dirty="0"/>
              <a:t>علی خضریان</a:t>
            </a:r>
          </a:p>
          <a:p>
            <a:r>
              <a:rPr lang="fa-IR" sz="2400" b="1" dirty="0"/>
              <a:t>مالک شریعتی</a:t>
            </a:r>
          </a:p>
          <a:p>
            <a:r>
              <a:rPr lang="fa-IR" sz="2400" b="1" dirty="0"/>
              <a:t>روح‌الله ایزدخواه</a:t>
            </a:r>
          </a:p>
          <a:p>
            <a:r>
              <a:rPr lang="fa-IR" sz="2400" b="1" dirty="0"/>
              <a:t>مجتبی توانگر</a:t>
            </a:r>
          </a:p>
          <a:p>
            <a:r>
              <a:rPr lang="fa-IR" sz="2400" b="1" dirty="0"/>
              <a:t>مجتبی رضاخواه</a:t>
            </a:r>
          </a:p>
          <a:p>
            <a:r>
              <a:rPr lang="fa-IR" sz="2400" b="1" dirty="0"/>
              <a:t>مهدی شریفیان</a:t>
            </a:r>
          </a:p>
          <a:p>
            <a:r>
              <a:rPr lang="fa-IR" sz="2400" b="1" dirty="0"/>
              <a:t>سیداحسان خاندوزی</a:t>
            </a:r>
          </a:p>
          <a:p>
            <a:r>
              <a:rPr lang="fa-IR" sz="2400" b="1" dirty="0"/>
              <a:t>ابوالفضل عمویی</a:t>
            </a:r>
          </a:p>
          <a:p>
            <a:r>
              <a:rPr lang="fa-IR" sz="2400" b="1" dirty="0"/>
              <a:t>احمد نادری</a:t>
            </a:r>
          </a:p>
          <a:p>
            <a:r>
              <a:rPr lang="fa-IR" sz="2400" b="1" dirty="0"/>
              <a:t>اقبال شاکری</a:t>
            </a:r>
          </a:p>
          <a:p>
            <a:r>
              <a:rPr lang="fa-IR" sz="2400" b="1" dirty="0"/>
              <a:t>عبدالحسین روح الامینی</a:t>
            </a:r>
          </a:p>
          <a:p>
            <a:r>
              <a:rPr lang="fa-IR" sz="2400" b="1" dirty="0"/>
              <a:t>عزت‌الله اکبری تالارپشتی</a:t>
            </a:r>
          </a:p>
          <a:p>
            <a:r>
              <a:rPr lang="fa-IR" sz="2400" b="1" dirty="0"/>
              <a:t>سیدعلی یزدی‌خواه</a:t>
            </a:r>
          </a:p>
        </p:txBody>
      </p:sp>
      <p:sp>
        <p:nvSpPr>
          <p:cNvPr id="2" name="Rectangle 1"/>
          <p:cNvSpPr/>
          <p:nvPr/>
        </p:nvSpPr>
        <p:spPr>
          <a:xfrm>
            <a:off x="679785" y="1289063"/>
            <a:ext cx="4448676" cy="1938992"/>
          </a:xfrm>
          <a:prstGeom prst="rect">
            <a:avLst/>
          </a:prstGeom>
        </p:spPr>
        <p:txBody>
          <a:bodyPr wrap="square">
            <a:spAutoFit/>
          </a:bodyPr>
          <a:lstStyle/>
          <a:p>
            <a:pPr algn="justLow"/>
            <a:r>
              <a:rPr lang="fa-IR" sz="2400" b="1" dirty="0" smtClean="0"/>
              <a:t>حذف  </a:t>
            </a:r>
            <a:r>
              <a:rPr lang="fa-IR" sz="2400" b="1" dirty="0"/>
              <a:t>یامین پور </a:t>
            </a:r>
            <a:r>
              <a:rPr lang="fa-IR" sz="2400" b="1" dirty="0" smtClean="0"/>
              <a:t>، </a:t>
            </a:r>
            <a:r>
              <a:rPr lang="fa-IR" sz="2400" b="1" dirty="0"/>
              <a:t>رسایی </a:t>
            </a:r>
            <a:r>
              <a:rPr lang="fa-IR" sz="2400" b="1" dirty="0" smtClean="0"/>
              <a:t>،  سید محمدجواد ابطحی،آسیه کلاته، بتول نامجو، فاطمه آلیا، زهرا ابوالحسنی،مهدی صرامی، ابوالفضل عزت نژاد،</a:t>
            </a:r>
            <a:r>
              <a:rPr lang="fa-IR" sz="2400" b="1" dirty="0"/>
              <a:t> </a:t>
            </a:r>
            <a:r>
              <a:rPr lang="fa-IR" sz="2400" b="1"/>
              <a:t>محمدصادق </a:t>
            </a:r>
            <a:r>
              <a:rPr lang="fa-IR" sz="2400" b="1" smtClean="0"/>
              <a:t>شهبازي‌راد </a:t>
            </a:r>
            <a:r>
              <a:rPr lang="fa-IR" sz="2400" b="1" dirty="0"/>
              <a:t> </a:t>
            </a:r>
            <a:r>
              <a:rPr lang="fa-IR" sz="2400" b="1" dirty="0" smtClean="0"/>
              <a:t>  و .... از لیست پایداری</a:t>
            </a:r>
            <a:endParaRPr lang="fa-IR" sz="2400" b="1" dirty="0"/>
          </a:p>
        </p:txBody>
      </p:sp>
      <p:sp>
        <p:nvSpPr>
          <p:cNvPr id="3" name="TextBox 2"/>
          <p:cNvSpPr txBox="1"/>
          <p:nvPr/>
        </p:nvSpPr>
        <p:spPr>
          <a:xfrm>
            <a:off x="442161" y="3715195"/>
            <a:ext cx="4686300" cy="923330"/>
          </a:xfrm>
          <a:prstGeom prst="rect">
            <a:avLst/>
          </a:prstGeom>
          <a:noFill/>
        </p:spPr>
        <p:txBody>
          <a:bodyPr wrap="square" rtlCol="1">
            <a:spAutoFit/>
          </a:bodyPr>
          <a:lstStyle/>
          <a:p>
            <a:pPr algn="justLow"/>
            <a:r>
              <a:rPr lang="fa-IR" b="1" dirty="0" smtClean="0"/>
              <a:t>حذف </a:t>
            </a:r>
            <a:r>
              <a:rPr lang="fa-IR" b="1" dirty="0"/>
              <a:t>سید محمد </a:t>
            </a:r>
            <a:r>
              <a:rPr lang="fa-IR" b="1" dirty="0" smtClean="0"/>
              <a:t>آقامیری، </a:t>
            </a:r>
            <a:r>
              <a:rPr lang="fa-IR" b="1" dirty="0"/>
              <a:t>امیرابراهیم </a:t>
            </a:r>
            <a:r>
              <a:rPr lang="fa-IR" b="1" dirty="0" smtClean="0"/>
              <a:t>رسولی ،جواد </a:t>
            </a:r>
            <a:r>
              <a:rPr lang="fa-IR" b="1" dirty="0"/>
              <a:t>نیکی </a:t>
            </a:r>
            <a:r>
              <a:rPr lang="fa-IR" b="1" dirty="0" smtClean="0"/>
              <a:t>ملکی، </a:t>
            </a:r>
            <a:r>
              <a:rPr lang="fa-IR" b="1" dirty="0"/>
              <a:t>علی شمسی‌پور ، مجتبی ثابتی </a:t>
            </a:r>
            <a:r>
              <a:rPr lang="fa-IR" b="1" dirty="0" smtClean="0"/>
              <a:t>،سوده نجفی  و عاطفه خادمی از لیست ائتلاف</a:t>
            </a:r>
            <a:endParaRPr lang="fa-IR" b="1" dirty="0"/>
          </a:p>
        </p:txBody>
      </p:sp>
      <p:sp>
        <p:nvSpPr>
          <p:cNvPr id="7" name="TextBox 6"/>
          <p:cNvSpPr txBox="1"/>
          <p:nvPr/>
        </p:nvSpPr>
        <p:spPr>
          <a:xfrm>
            <a:off x="1353553" y="5362491"/>
            <a:ext cx="3537284" cy="646331"/>
          </a:xfrm>
          <a:prstGeom prst="rect">
            <a:avLst/>
          </a:prstGeom>
          <a:noFill/>
        </p:spPr>
        <p:txBody>
          <a:bodyPr wrap="square" rtlCol="1">
            <a:spAutoFit/>
          </a:bodyPr>
          <a:lstStyle/>
          <a:p>
            <a:r>
              <a:rPr lang="fa-IR" b="1" dirty="0" smtClean="0"/>
              <a:t>حذف سعید کرمی ،مجتبی ابراهیمی،</a:t>
            </a:r>
            <a:r>
              <a:rPr lang="fa-IR" b="1" dirty="0"/>
              <a:t> </a:t>
            </a:r>
            <a:r>
              <a:rPr lang="fa-IR" b="1" dirty="0" smtClean="0"/>
              <a:t>از مشترک ها در لیست قبلی  ائتلاف و پایداری</a:t>
            </a:r>
            <a:endParaRPr lang="fa-IR" b="1" dirty="0"/>
          </a:p>
        </p:txBody>
      </p:sp>
      <p:pic>
        <p:nvPicPr>
          <p:cNvPr id="8" name="Picture 7">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16817716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8797" y="0"/>
            <a:ext cx="5534406" cy="6858000"/>
          </a:xfrm>
          <a:prstGeom prst="rect">
            <a:avLst/>
          </a:prstGeom>
        </p:spPr>
      </p:pic>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40530039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64125" y="2288798"/>
            <a:ext cx="3505903" cy="4031873"/>
          </a:xfrm>
          <a:prstGeom prst="rect">
            <a:avLst/>
          </a:prstGeom>
        </p:spPr>
        <p:txBody>
          <a:bodyPr wrap="square">
            <a:spAutoFit/>
          </a:bodyPr>
          <a:lstStyle/>
          <a:p>
            <a:pPr algn="justLow"/>
            <a:r>
              <a:rPr lang="fa-IR" sz="3200" b="1" dirty="0"/>
              <a:t>حسین </a:t>
            </a:r>
            <a:r>
              <a:rPr lang="fa-IR" sz="3200" b="1" dirty="0" smtClean="0"/>
              <a:t>مظفر</a:t>
            </a:r>
          </a:p>
          <a:p>
            <a:pPr algn="justLow"/>
            <a:r>
              <a:rPr lang="fa-IR" sz="3200" b="1" dirty="0" smtClean="0"/>
              <a:t>رضا </a:t>
            </a:r>
            <a:r>
              <a:rPr lang="fa-IR" sz="3200" b="1" dirty="0"/>
              <a:t>تقی </a:t>
            </a:r>
            <a:r>
              <a:rPr lang="fa-IR" sz="3200" b="1" dirty="0" smtClean="0"/>
              <a:t>پورانوری</a:t>
            </a:r>
          </a:p>
          <a:p>
            <a:pPr algn="justLow"/>
            <a:r>
              <a:rPr lang="fa-IR" sz="3200" b="1" dirty="0" smtClean="0"/>
              <a:t>سیدمحمد حسینی</a:t>
            </a:r>
          </a:p>
          <a:p>
            <a:pPr algn="justLow"/>
            <a:r>
              <a:rPr lang="fa-IR" sz="3200" b="1" dirty="0" smtClean="0"/>
              <a:t>سید </a:t>
            </a:r>
            <a:r>
              <a:rPr lang="fa-IR" sz="3200" b="1" dirty="0"/>
              <a:t>مهدی </a:t>
            </a:r>
            <a:r>
              <a:rPr lang="fa-IR" sz="3200" b="1" dirty="0" smtClean="0"/>
              <a:t>هاشمی</a:t>
            </a:r>
          </a:p>
          <a:p>
            <a:pPr algn="justLow"/>
            <a:r>
              <a:rPr lang="fa-IR" sz="3200" b="1" dirty="0" smtClean="0"/>
              <a:t>مجتبی </a:t>
            </a:r>
            <a:r>
              <a:rPr lang="fa-IR" sz="3200" b="1" dirty="0"/>
              <a:t>رحمان </a:t>
            </a:r>
            <a:r>
              <a:rPr lang="fa-IR" sz="3200" b="1" dirty="0" smtClean="0"/>
              <a:t>دوست</a:t>
            </a:r>
          </a:p>
          <a:p>
            <a:pPr algn="justLow"/>
            <a:r>
              <a:rPr lang="fa-IR" sz="3200" b="1" dirty="0" smtClean="0"/>
              <a:t>سید </a:t>
            </a:r>
            <a:r>
              <a:rPr lang="fa-IR" sz="3200" b="1" dirty="0"/>
              <a:t>شمس‌الدین </a:t>
            </a:r>
            <a:r>
              <a:rPr lang="fa-IR" sz="3200" b="1" dirty="0" smtClean="0"/>
              <a:t>حسینی</a:t>
            </a:r>
          </a:p>
          <a:p>
            <a:pPr algn="justLow"/>
            <a:r>
              <a:rPr lang="fa-IR" sz="3200" b="1" dirty="0" smtClean="0"/>
              <a:t>علی احمدی</a:t>
            </a:r>
          </a:p>
          <a:p>
            <a:pPr algn="justLow"/>
            <a:r>
              <a:rPr lang="fa-IR" sz="3200" b="1" dirty="0" smtClean="0"/>
              <a:t>مسعود زریباقان</a:t>
            </a:r>
          </a:p>
        </p:txBody>
      </p:sp>
      <p:sp>
        <p:nvSpPr>
          <p:cNvPr id="2" name="Rectangle 1"/>
          <p:cNvSpPr/>
          <p:nvPr/>
        </p:nvSpPr>
        <p:spPr>
          <a:xfrm>
            <a:off x="4635164" y="353650"/>
            <a:ext cx="7159332" cy="461665"/>
          </a:xfrm>
          <a:prstGeom prst="rect">
            <a:avLst/>
          </a:prstGeom>
        </p:spPr>
        <p:txBody>
          <a:bodyPr wrap="none">
            <a:spAutoFit/>
          </a:bodyPr>
          <a:lstStyle/>
          <a:p>
            <a:r>
              <a:rPr lang="fa-IR" sz="2400" b="1" dirty="0"/>
              <a:t>جای نگرفتن </a:t>
            </a:r>
            <a:r>
              <a:rPr lang="fa-IR" sz="2400" b="1" dirty="0" smtClean="0"/>
              <a:t>این اسامی  </a:t>
            </a:r>
            <a:r>
              <a:rPr lang="fa-IR" sz="2400" b="1" dirty="0"/>
              <a:t>در لیست نهایی اصولگرایان جای تعجب دارد</a:t>
            </a:r>
            <a:endParaRPr lang="fa-IR" sz="2400" dirty="0"/>
          </a:p>
        </p:txBody>
      </p:sp>
      <p:sp>
        <p:nvSpPr>
          <p:cNvPr id="3" name="Rectangle 2"/>
          <p:cNvSpPr/>
          <p:nvPr/>
        </p:nvSpPr>
        <p:spPr>
          <a:xfrm>
            <a:off x="1519084" y="878242"/>
            <a:ext cx="4011560" cy="5693866"/>
          </a:xfrm>
          <a:prstGeom prst="rect">
            <a:avLst/>
          </a:prstGeom>
        </p:spPr>
        <p:txBody>
          <a:bodyPr wrap="square">
            <a:spAutoFit/>
          </a:bodyPr>
          <a:lstStyle/>
          <a:p>
            <a:pPr algn="justLow"/>
            <a:r>
              <a:rPr lang="fa-IR" sz="2800" b="1" dirty="0" smtClean="0"/>
              <a:t>محمد عباسی</a:t>
            </a:r>
          </a:p>
          <a:p>
            <a:pPr algn="justLow"/>
            <a:r>
              <a:rPr lang="fa-IR" sz="2800" b="1" dirty="0" smtClean="0"/>
              <a:t>غلامرضا </a:t>
            </a:r>
            <a:r>
              <a:rPr lang="fa-IR" sz="2800" b="1" dirty="0"/>
              <a:t>خواجه سروی </a:t>
            </a:r>
            <a:endParaRPr lang="fa-IR" sz="2800" b="1" dirty="0" smtClean="0"/>
          </a:p>
          <a:p>
            <a:pPr algn="justLow"/>
            <a:r>
              <a:rPr lang="fa-IR" sz="2800" b="1" dirty="0" smtClean="0"/>
              <a:t>محمدسعید احدیان</a:t>
            </a:r>
          </a:p>
          <a:p>
            <a:pPr algn="justLow"/>
            <a:r>
              <a:rPr lang="fa-IR" sz="2800" b="1" dirty="0" smtClean="0"/>
              <a:t>سعید آجورلو</a:t>
            </a:r>
          </a:p>
          <a:p>
            <a:pPr algn="justLow"/>
            <a:r>
              <a:rPr lang="fa-IR" sz="2800" b="1" dirty="0" smtClean="0"/>
              <a:t>مجتبی توانگر</a:t>
            </a:r>
          </a:p>
          <a:p>
            <a:pPr algn="justLow"/>
            <a:r>
              <a:rPr lang="fa-IR" sz="2800" b="1" dirty="0" smtClean="0"/>
              <a:t>فرشاد </a:t>
            </a:r>
            <a:r>
              <a:rPr lang="fa-IR" sz="2800" b="1" dirty="0"/>
              <a:t>مهدی </a:t>
            </a:r>
            <a:r>
              <a:rPr lang="fa-IR" sz="2800" b="1" dirty="0" smtClean="0"/>
              <a:t>پور</a:t>
            </a:r>
          </a:p>
          <a:p>
            <a:pPr algn="justLow"/>
            <a:r>
              <a:rPr lang="fa-IR" sz="2800" b="1" dirty="0" smtClean="0"/>
              <a:t>مهدی </a:t>
            </a:r>
            <a:r>
              <a:rPr lang="fa-IR" sz="2800" b="1" dirty="0"/>
              <a:t>وکیل پور </a:t>
            </a:r>
            <a:endParaRPr lang="fa-IR" sz="2800" b="1" dirty="0" smtClean="0"/>
          </a:p>
          <a:p>
            <a:pPr algn="justLow"/>
            <a:r>
              <a:rPr lang="fa-IR" sz="2800" b="1" dirty="0" smtClean="0"/>
              <a:t>سیداحمدرضا دستغیب</a:t>
            </a:r>
          </a:p>
          <a:p>
            <a:pPr algn="justLow"/>
            <a:r>
              <a:rPr lang="fa-IR" sz="2800" b="1" dirty="0" smtClean="0"/>
              <a:t>الهام </a:t>
            </a:r>
            <a:r>
              <a:rPr lang="fa-IR" sz="2800" b="1" dirty="0"/>
              <a:t>امین </a:t>
            </a:r>
            <a:r>
              <a:rPr lang="fa-IR" sz="2800" b="1" dirty="0" smtClean="0"/>
              <a:t>زاده</a:t>
            </a:r>
          </a:p>
          <a:p>
            <a:pPr algn="justLow"/>
            <a:r>
              <a:rPr lang="fa-IR" sz="2800" b="1" dirty="0" smtClean="0"/>
              <a:t>الهه راستگو</a:t>
            </a:r>
          </a:p>
          <a:p>
            <a:pPr algn="justLow"/>
            <a:r>
              <a:rPr lang="fa-IR" sz="2800" b="1" dirty="0" smtClean="0"/>
              <a:t>لاله افتخاری</a:t>
            </a:r>
          </a:p>
          <a:p>
            <a:pPr algn="justLow"/>
            <a:r>
              <a:rPr lang="fa-IR" sz="2800" b="1" dirty="0" smtClean="0"/>
              <a:t>فاطمه </a:t>
            </a:r>
            <a:r>
              <a:rPr lang="fa-IR" sz="2800" b="1" dirty="0"/>
              <a:t>آلیا </a:t>
            </a:r>
            <a:endParaRPr lang="fa-IR" sz="2800" b="1" dirty="0" smtClean="0"/>
          </a:p>
          <a:p>
            <a:pPr algn="justLow"/>
            <a:r>
              <a:rPr lang="fa-IR" sz="2800" b="1" dirty="0" smtClean="0"/>
              <a:t>کبری خزعلی</a:t>
            </a:r>
            <a:endParaRPr lang="fa-IR" sz="2800" b="1" dirty="0"/>
          </a:p>
        </p:txBody>
      </p:sp>
      <p:sp>
        <p:nvSpPr>
          <p:cNvPr id="5" name="Rectangle 4"/>
          <p:cNvSpPr/>
          <p:nvPr/>
        </p:nvSpPr>
        <p:spPr>
          <a:xfrm>
            <a:off x="7016566" y="1127377"/>
            <a:ext cx="4453462" cy="1077218"/>
          </a:xfrm>
          <a:prstGeom prst="rect">
            <a:avLst/>
          </a:prstGeom>
        </p:spPr>
        <p:txBody>
          <a:bodyPr wrap="none">
            <a:spAutoFit/>
          </a:bodyPr>
          <a:lstStyle/>
          <a:p>
            <a:pPr algn="justLow"/>
            <a:r>
              <a:rPr lang="fa-IR" sz="3200" b="1" dirty="0" smtClean="0"/>
              <a:t>غلامرضا </a:t>
            </a:r>
            <a:r>
              <a:rPr lang="fa-IR" sz="3200" b="1" dirty="0"/>
              <a:t>مصباحی </a:t>
            </a:r>
            <a:r>
              <a:rPr lang="fa-IR" sz="3200" b="1" dirty="0" smtClean="0"/>
              <a:t>مقدم</a:t>
            </a:r>
          </a:p>
          <a:p>
            <a:pPr algn="justLow"/>
            <a:r>
              <a:rPr lang="fa-IR" sz="3200" b="1" dirty="0" smtClean="0"/>
              <a:t>محمدحسین </a:t>
            </a:r>
            <a:r>
              <a:rPr lang="fa-IR" sz="3200" b="1" dirty="0"/>
              <a:t>موسی‌پور بردسیری</a:t>
            </a:r>
          </a:p>
        </p:txBody>
      </p:sp>
      <p:sp>
        <p:nvSpPr>
          <p:cNvPr id="6" name="Rectangle 5"/>
          <p:cNvSpPr/>
          <p:nvPr/>
        </p:nvSpPr>
        <p:spPr>
          <a:xfrm>
            <a:off x="6091084" y="4324188"/>
            <a:ext cx="2505028" cy="369332"/>
          </a:xfrm>
          <a:prstGeom prst="rect">
            <a:avLst/>
          </a:prstGeom>
        </p:spPr>
        <p:txBody>
          <a:bodyPr wrap="square">
            <a:spAutoFit/>
          </a:bodyPr>
          <a:lstStyle/>
          <a:p>
            <a:r>
              <a:rPr lang="fa-IR" dirty="0"/>
              <a:t>مجتبی رحماندوست </a:t>
            </a:r>
            <a:r>
              <a:rPr lang="fa-IR" dirty="0" smtClean="0"/>
              <a:t>استعفا داد</a:t>
            </a:r>
            <a:endParaRPr lang="fa-IR" dirty="0"/>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5646835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811198"/>
            <a:ext cx="12192000" cy="76944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fa-IR" sz="4400" b="1" dirty="0">
                <a:effectLst>
                  <a:outerShdw blurRad="38100" dist="38100" dir="2700000" algn="tl">
                    <a:srgbClr val="000000">
                      <a:alpha val="43137"/>
                    </a:srgbClr>
                  </a:outerShdw>
                </a:effectLst>
                <a:cs typeface="B Titr" panose="00000700000000000000" pitchFamily="2" charset="-78"/>
              </a:rPr>
              <a:t>وضعیت </a:t>
            </a:r>
            <a:r>
              <a:rPr lang="fa-IR" sz="4400" b="1" dirty="0" smtClean="0">
                <a:effectLst>
                  <a:outerShdw blurRad="38100" dist="38100" dir="2700000" algn="tl">
                    <a:srgbClr val="000000">
                      <a:alpha val="43137"/>
                    </a:srgbClr>
                  </a:outerShdw>
                </a:effectLst>
                <a:cs typeface="B Titr" panose="00000700000000000000" pitchFamily="2" charset="-78"/>
              </a:rPr>
              <a:t>اصلاح طلبان </a:t>
            </a:r>
            <a:r>
              <a:rPr lang="fa-IR" sz="4400" b="1" dirty="0">
                <a:effectLst>
                  <a:outerShdw blurRad="38100" dist="38100" dir="2700000" algn="tl">
                    <a:srgbClr val="000000">
                      <a:alpha val="43137"/>
                    </a:srgbClr>
                  </a:outerShdw>
                </a:effectLst>
                <a:cs typeface="B Titr" panose="00000700000000000000" pitchFamily="2" charset="-78"/>
              </a:rPr>
              <a:t>برای انتخابات ۹۸</a:t>
            </a: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20752883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62405" y="3857945"/>
            <a:ext cx="5309467" cy="707886"/>
          </a:xfrm>
          <a:prstGeom prst="rect">
            <a:avLst/>
          </a:prstGeom>
        </p:spPr>
        <p:txBody>
          <a:bodyPr wrap="none">
            <a:spAutoFit/>
          </a:bodyPr>
          <a:lstStyle/>
          <a:p>
            <a:pPr algn="ctr"/>
            <a:r>
              <a:rPr lang="fa-IR" sz="2000" b="1" dirty="0"/>
              <a:t>حسن رسولی </a:t>
            </a:r>
            <a:endParaRPr lang="fa-IR" sz="2000" b="1" dirty="0" smtClean="0"/>
          </a:p>
          <a:p>
            <a:pPr algn="ctr"/>
            <a:r>
              <a:rPr lang="fa-IR" sz="2000" b="1" dirty="0" smtClean="0"/>
              <a:t>رئیس </a:t>
            </a:r>
            <a:r>
              <a:rPr lang="fa-IR" sz="2000" b="1" dirty="0"/>
              <a:t>ستاد انتخابات مرکزی شورای عالی جبهه اصلاح طلبان</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948" y="398190"/>
            <a:ext cx="4223084" cy="2940322"/>
          </a:xfrm>
          <a:prstGeom prst="rect">
            <a:avLst/>
          </a:prstGeom>
        </p:spPr>
      </p:pic>
      <p:sp>
        <p:nvSpPr>
          <p:cNvPr id="6" name="Rectangle 5"/>
          <p:cNvSpPr/>
          <p:nvPr/>
        </p:nvSpPr>
        <p:spPr>
          <a:xfrm>
            <a:off x="666405" y="1746267"/>
            <a:ext cx="6096000" cy="707886"/>
          </a:xfrm>
          <a:prstGeom prst="rect">
            <a:avLst/>
          </a:prstGeom>
        </p:spPr>
        <p:txBody>
          <a:bodyPr>
            <a:spAutoFit/>
          </a:bodyPr>
          <a:lstStyle/>
          <a:p>
            <a:r>
              <a:rPr lang="fa-IR" sz="2000" b="1" dirty="0"/>
              <a:t>برای تدوین لیست های مان منتظر نتیجه‌ (12 بهمن ) بررسی های شورای نگهبان درباره نامزدهای رد صلاحیت شده هستیم.</a:t>
            </a:r>
          </a:p>
        </p:txBody>
      </p:sp>
      <p:pic>
        <p:nvPicPr>
          <p:cNvPr id="7" name="Picture 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41148514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02214" y="428945"/>
            <a:ext cx="4915128" cy="523220"/>
          </a:xfrm>
          <a:prstGeom prst="rect">
            <a:avLst/>
          </a:prstGeom>
        </p:spPr>
        <p:txBody>
          <a:bodyPr wrap="none">
            <a:spAutoFit/>
          </a:bodyPr>
          <a:lstStyle/>
          <a:p>
            <a:r>
              <a:rPr lang="fa-IR" sz="2800" b="1" dirty="0"/>
              <a:t>وضعیت </a:t>
            </a:r>
            <a:r>
              <a:rPr lang="fa-IR" sz="2800" b="1" dirty="0" smtClean="0"/>
              <a:t>اصلاح طلبان </a:t>
            </a:r>
            <a:r>
              <a:rPr lang="fa-IR" sz="2800" b="1" dirty="0"/>
              <a:t>برای انتخابات ۹۸</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71" y="1686091"/>
            <a:ext cx="8343900" cy="3086100"/>
          </a:xfrm>
          <a:prstGeom prst="rect">
            <a:avLst/>
          </a:prstGeom>
        </p:spPr>
      </p:pic>
      <p:sp>
        <p:nvSpPr>
          <p:cNvPr id="3" name="TextBox 2"/>
          <p:cNvSpPr txBox="1"/>
          <p:nvPr/>
        </p:nvSpPr>
        <p:spPr>
          <a:xfrm>
            <a:off x="9216189" y="1371600"/>
            <a:ext cx="2791327" cy="3046988"/>
          </a:xfrm>
          <a:prstGeom prst="rect">
            <a:avLst/>
          </a:prstGeom>
          <a:noFill/>
        </p:spPr>
        <p:txBody>
          <a:bodyPr wrap="square" rtlCol="1">
            <a:spAutoFit/>
          </a:bodyPr>
          <a:lstStyle/>
          <a:p>
            <a:pPr algn="justLow"/>
            <a:r>
              <a:rPr lang="fa-IR" sz="3200" b="1" dirty="0" smtClean="0"/>
              <a:t>در حال حاضر به بهانه ی رد صلاحیت ها ادعای عدم تصمیم گیری برای لیست دادن دارند</a:t>
            </a:r>
            <a:endParaRPr lang="fa-IR" sz="3200" b="1" dirty="0"/>
          </a:p>
        </p:txBody>
      </p:sp>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33343740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2787" y="686362"/>
            <a:ext cx="8186057" cy="4955203"/>
          </a:xfrm>
          <a:prstGeom prst="rect">
            <a:avLst/>
          </a:prstGeom>
        </p:spPr>
        <p:txBody>
          <a:bodyPr wrap="square">
            <a:spAutoFit/>
          </a:bodyPr>
          <a:lstStyle/>
          <a:p>
            <a:pPr algn="justLow"/>
            <a:r>
              <a:rPr lang="fa-IR" sz="2000" b="1" dirty="0"/>
              <a:t>شورایعالی سیاستگذاری اصلاح طلبان در بیانیه‌ای اعلام کرد: </a:t>
            </a:r>
            <a:endParaRPr lang="fa-IR" sz="2000" b="1" dirty="0" smtClean="0"/>
          </a:p>
          <a:p>
            <a:pPr algn="justLow"/>
            <a:r>
              <a:rPr lang="fa-IR" sz="2800" b="1" dirty="0" smtClean="0"/>
              <a:t>اصلاح </a:t>
            </a:r>
            <a:r>
              <a:rPr lang="fa-IR" sz="2800" b="1" dirty="0"/>
              <a:t>طلبان هیچ لیست ائتلافی تحت این عنوان و یا هر عنوان دیگری که تداعی کننده ائتلاف اصلاح طلبان باشد، نخواهند داشت.طبق مصوبه شورای عالی سیاستگذاری جبهه اصلاح طلبان مورخ ۱۵بهمن ماه ۱۳۹۸، اصلاح طلبان هیچ لیست ائتلافی تحت این عنوان و یا هر عنوان دیگری که تداعی کننده ائتلاف اصلاح طلبان باشد، نخواهند داشت و هر ائتلافی تحت این عناوین قویاً تکذیب می‌شود</a:t>
            </a:r>
            <a:r>
              <a:rPr lang="fa-IR" sz="2800" b="1" dirty="0" smtClean="0"/>
              <a:t>.</a:t>
            </a:r>
          </a:p>
          <a:p>
            <a:pPr algn="ctr"/>
            <a:r>
              <a:rPr lang="fa-IR" sz="2000" b="1" dirty="0"/>
              <a:t/>
            </a:r>
            <a:br>
              <a:rPr lang="fa-IR" sz="2000" b="1" dirty="0"/>
            </a:br>
            <a:r>
              <a:rPr lang="fa-IR" sz="2000" b="1" dirty="0"/>
              <a:t/>
            </a:r>
            <a:br>
              <a:rPr lang="fa-IR" sz="2000" b="1" dirty="0"/>
            </a:br>
            <a:r>
              <a:rPr lang="fa-IR" sz="2000" b="1" dirty="0"/>
              <a:t>دبیرخانه شورای عالی سیاستگذاری جبهه اصلاح </a:t>
            </a:r>
            <a:r>
              <a:rPr lang="fa-IR" sz="2000" b="1" dirty="0" smtClean="0"/>
              <a:t>طلبان</a:t>
            </a:r>
          </a:p>
          <a:p>
            <a:pPr algn="ctr"/>
            <a:r>
              <a:rPr lang="fa-IR" sz="2000" b="1" dirty="0"/>
              <a:t/>
            </a:r>
            <a:br>
              <a:rPr lang="fa-IR" sz="2000" b="1" dirty="0"/>
            </a:br>
            <a:r>
              <a:rPr lang="fa-IR" sz="2000" b="1" dirty="0"/>
              <a:t>۱۶بهمن ماه ۱۳۹۸</a:t>
            </a: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741918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20283" y="1760089"/>
            <a:ext cx="2393604" cy="3477875"/>
          </a:xfrm>
          <a:prstGeom prst="rect">
            <a:avLst/>
          </a:prstGeom>
          <a:noFill/>
        </p:spPr>
        <p:txBody>
          <a:bodyPr wrap="none" lIns="91440" tIns="45720" rIns="91440" bIns="45720">
            <a:spAutoFit/>
          </a:bodyPr>
          <a:lstStyle/>
          <a:p>
            <a:pPr algn="ctr"/>
            <a:r>
              <a:rPr lang="fa-IR" sz="4400" b="1" cap="none" spc="0" dirty="0" smtClean="0">
                <a:ln w="13462">
                  <a:solidFill>
                    <a:schemeClr val="bg1"/>
                  </a:solidFill>
                  <a:prstDash val="solid"/>
                </a:ln>
                <a:solidFill>
                  <a:srgbClr val="C00000"/>
                </a:solidFill>
                <a:cs typeface="B Nazanin" panose="00000400000000000000" pitchFamily="2" charset="-78"/>
              </a:rPr>
              <a:t>دلایل </a:t>
            </a:r>
          </a:p>
          <a:p>
            <a:pPr algn="ctr"/>
            <a:r>
              <a:rPr lang="fa-IR" sz="4400" b="1" cap="none" spc="0" dirty="0" smtClean="0">
                <a:ln w="13462">
                  <a:solidFill>
                    <a:schemeClr val="bg1"/>
                  </a:solidFill>
                  <a:prstDash val="solid"/>
                </a:ln>
                <a:solidFill>
                  <a:srgbClr val="C00000"/>
                </a:solidFill>
                <a:cs typeface="B Nazanin" panose="00000400000000000000" pitchFamily="2" charset="-78"/>
              </a:rPr>
              <a:t>کاهش رای</a:t>
            </a:r>
          </a:p>
          <a:p>
            <a:pPr algn="ctr"/>
            <a:r>
              <a:rPr lang="fa-IR" sz="4400" b="1" dirty="0" smtClean="0">
                <a:ln w="13462">
                  <a:solidFill>
                    <a:schemeClr val="bg1"/>
                  </a:solidFill>
                  <a:prstDash val="solid"/>
                </a:ln>
                <a:solidFill>
                  <a:srgbClr val="C00000"/>
                </a:solidFill>
                <a:cs typeface="B Nazanin" panose="00000400000000000000" pitchFamily="2" charset="-78"/>
              </a:rPr>
              <a:t>اصولگرایان</a:t>
            </a:r>
          </a:p>
          <a:p>
            <a:pPr algn="ctr"/>
            <a:r>
              <a:rPr lang="fa-IR" sz="4400" b="1" cap="none" spc="0" dirty="0" smtClean="0">
                <a:ln w="13462">
                  <a:solidFill>
                    <a:schemeClr val="bg1"/>
                  </a:solidFill>
                  <a:prstDash val="solid"/>
                </a:ln>
                <a:solidFill>
                  <a:srgbClr val="C00000"/>
                </a:solidFill>
                <a:cs typeface="B Nazanin" panose="00000400000000000000" pitchFamily="2" charset="-78"/>
              </a:rPr>
              <a:t>در انتخابات</a:t>
            </a:r>
          </a:p>
          <a:p>
            <a:pPr algn="ctr"/>
            <a:r>
              <a:rPr lang="fa-IR" sz="4400" b="1" dirty="0" smtClean="0">
                <a:ln w="13462">
                  <a:solidFill>
                    <a:schemeClr val="bg1"/>
                  </a:solidFill>
                  <a:prstDash val="solid"/>
                </a:ln>
                <a:solidFill>
                  <a:srgbClr val="C00000"/>
                </a:solidFill>
                <a:cs typeface="B Nazanin" panose="00000400000000000000" pitchFamily="2" charset="-78"/>
              </a:rPr>
              <a:t>94</a:t>
            </a:r>
            <a:endParaRPr lang="en-US" sz="4400" b="1" cap="none" spc="0" dirty="0">
              <a:ln w="13462">
                <a:solidFill>
                  <a:schemeClr val="bg1"/>
                </a:solidFill>
                <a:prstDash val="solid"/>
              </a:ln>
              <a:solidFill>
                <a:srgbClr val="C00000"/>
              </a:solidFill>
              <a:cs typeface="B Nazanin" panose="00000400000000000000" pitchFamily="2" charset="-78"/>
            </a:endParaRPr>
          </a:p>
        </p:txBody>
      </p:sp>
      <p:sp>
        <p:nvSpPr>
          <p:cNvPr id="5" name="Right Brace 4"/>
          <p:cNvSpPr/>
          <p:nvPr/>
        </p:nvSpPr>
        <p:spPr>
          <a:xfrm>
            <a:off x="8873546" y="244699"/>
            <a:ext cx="631065" cy="6465194"/>
          </a:xfrm>
          <a:prstGeom prst="rightBrace">
            <a:avLst>
              <a:gd name="adj1" fmla="val 127083"/>
              <a:gd name="adj2" fmla="val 50000"/>
            </a:avLst>
          </a:prstGeom>
        </p:spPr>
        <p:style>
          <a:lnRef idx="3">
            <a:schemeClr val="dk1"/>
          </a:lnRef>
          <a:fillRef idx="0">
            <a:schemeClr val="dk1"/>
          </a:fillRef>
          <a:effectRef idx="2">
            <a:schemeClr val="dk1"/>
          </a:effectRef>
          <a:fontRef idx="minor">
            <a:schemeClr val="tx1"/>
          </a:fontRef>
        </p:style>
        <p:txBody>
          <a:bodyPr rtlCol="1" anchor="ctr"/>
          <a:lstStyle/>
          <a:p>
            <a:pPr algn="ctr"/>
            <a:endParaRPr lang="fa-IR"/>
          </a:p>
        </p:txBody>
      </p:sp>
      <p:sp>
        <p:nvSpPr>
          <p:cNvPr id="6" name="Rectangle 5"/>
          <p:cNvSpPr/>
          <p:nvPr/>
        </p:nvSpPr>
        <p:spPr>
          <a:xfrm>
            <a:off x="6255522" y="136557"/>
            <a:ext cx="2618024" cy="1200329"/>
          </a:xfrm>
          <a:prstGeom prst="rect">
            <a:avLst/>
          </a:prstGeom>
        </p:spPr>
        <p:txBody>
          <a:bodyPr wrap="none">
            <a:spAutoFit/>
          </a:bodyPr>
          <a:lstStyle/>
          <a:p>
            <a:pPr algn="ctr"/>
            <a:r>
              <a:rPr lang="fa-IR" sz="3600" b="1" dirty="0" smtClean="0"/>
              <a:t>1- خلاء رهبری</a:t>
            </a:r>
          </a:p>
          <a:p>
            <a:pPr algn="ctr"/>
            <a:r>
              <a:rPr lang="fa-IR" sz="3600" b="1" dirty="0" smtClean="0"/>
              <a:t>و اختلافات </a:t>
            </a:r>
            <a:endParaRPr lang="fa-IR" sz="3600" b="1" dirty="0"/>
          </a:p>
        </p:txBody>
      </p:sp>
      <p:sp>
        <p:nvSpPr>
          <p:cNvPr id="7" name="TextBox 6"/>
          <p:cNvSpPr txBox="1"/>
          <p:nvPr/>
        </p:nvSpPr>
        <p:spPr>
          <a:xfrm>
            <a:off x="154546" y="548682"/>
            <a:ext cx="5596949" cy="707886"/>
          </a:xfrm>
          <a:prstGeom prst="rect">
            <a:avLst/>
          </a:prstGeom>
          <a:noFill/>
        </p:spPr>
        <p:txBody>
          <a:bodyPr wrap="square" rtlCol="1">
            <a:spAutoFit/>
          </a:bodyPr>
          <a:lstStyle/>
          <a:p>
            <a:r>
              <a:rPr lang="fa-IR" sz="2000" dirty="0" smtClean="0"/>
              <a:t>بعد از فوت آیت الله مهدوی کنی و حبیب الله عسکر اولادی ، اصولگرایان فاقد رهبری مورد قبول طیف های مختلف خود شدند.</a:t>
            </a:r>
            <a:endParaRPr lang="fa-IR" sz="2000" dirty="0"/>
          </a:p>
        </p:txBody>
      </p:sp>
      <p:sp>
        <p:nvSpPr>
          <p:cNvPr id="8" name="Rectangle 7"/>
          <p:cNvSpPr/>
          <p:nvPr/>
        </p:nvSpPr>
        <p:spPr>
          <a:xfrm>
            <a:off x="-139840" y="1408107"/>
            <a:ext cx="5933547" cy="400110"/>
          </a:xfrm>
          <a:prstGeom prst="rect">
            <a:avLst/>
          </a:prstGeom>
        </p:spPr>
        <p:txBody>
          <a:bodyPr wrap="square">
            <a:spAutoFit/>
          </a:bodyPr>
          <a:lstStyle/>
          <a:p>
            <a:r>
              <a:rPr lang="fa-IR" sz="2000" dirty="0" smtClean="0"/>
              <a:t>نقش آفرینی جبهه پایداری به عنوان هدایت کننده اصولگرایان</a:t>
            </a:r>
            <a:endParaRPr lang="fa-IR" sz="2000" dirty="0"/>
          </a:p>
        </p:txBody>
      </p:sp>
      <p:sp>
        <p:nvSpPr>
          <p:cNvPr id="9" name="Rectangle 8"/>
          <p:cNvSpPr/>
          <p:nvPr/>
        </p:nvSpPr>
        <p:spPr>
          <a:xfrm>
            <a:off x="5488640" y="2830965"/>
            <a:ext cx="3485248" cy="646331"/>
          </a:xfrm>
          <a:prstGeom prst="rect">
            <a:avLst/>
          </a:prstGeom>
        </p:spPr>
        <p:txBody>
          <a:bodyPr wrap="none">
            <a:spAutoFit/>
          </a:bodyPr>
          <a:lstStyle/>
          <a:p>
            <a:r>
              <a:rPr lang="fa-IR" sz="3600" b="1" dirty="0" smtClean="0"/>
              <a:t>2- وضعیت پسا برجام</a:t>
            </a:r>
            <a:endParaRPr lang="fa-IR" sz="3600" b="1" dirty="0"/>
          </a:p>
        </p:txBody>
      </p:sp>
      <p:sp>
        <p:nvSpPr>
          <p:cNvPr id="10" name="Rectangle 9"/>
          <p:cNvSpPr/>
          <p:nvPr/>
        </p:nvSpPr>
        <p:spPr>
          <a:xfrm>
            <a:off x="0" y="3477296"/>
            <a:ext cx="5933547" cy="400110"/>
          </a:xfrm>
          <a:prstGeom prst="rect">
            <a:avLst/>
          </a:prstGeom>
        </p:spPr>
        <p:txBody>
          <a:bodyPr wrap="square">
            <a:spAutoFit/>
          </a:bodyPr>
          <a:lstStyle/>
          <a:p>
            <a:r>
              <a:rPr lang="fa-IR" sz="2000" dirty="0" smtClean="0"/>
              <a:t>تصور نسبتا عمومی درباره تاثیر تداوم سیاست مذاکره بر حل مشکلات</a:t>
            </a:r>
            <a:endParaRPr lang="fa-IR" sz="2000" dirty="0"/>
          </a:p>
        </p:txBody>
      </p:sp>
      <p:sp>
        <p:nvSpPr>
          <p:cNvPr id="11" name="Rectangle 10"/>
          <p:cNvSpPr/>
          <p:nvPr/>
        </p:nvSpPr>
        <p:spPr>
          <a:xfrm>
            <a:off x="23610" y="4028945"/>
            <a:ext cx="5933547" cy="400110"/>
          </a:xfrm>
          <a:prstGeom prst="rect">
            <a:avLst/>
          </a:prstGeom>
        </p:spPr>
        <p:txBody>
          <a:bodyPr wrap="square">
            <a:spAutoFit/>
          </a:bodyPr>
          <a:lstStyle/>
          <a:p>
            <a:r>
              <a:rPr lang="fa-IR" sz="2000" dirty="0" smtClean="0"/>
              <a:t>موضعگیری تند برخی از اصولگرایان درباره توافق هسته ای</a:t>
            </a:r>
            <a:endParaRPr lang="fa-IR" sz="2000" dirty="0"/>
          </a:p>
        </p:txBody>
      </p:sp>
      <p:sp>
        <p:nvSpPr>
          <p:cNvPr id="12" name="Rectangle 11"/>
          <p:cNvSpPr/>
          <p:nvPr/>
        </p:nvSpPr>
        <p:spPr>
          <a:xfrm>
            <a:off x="-308092" y="5417471"/>
            <a:ext cx="9411552" cy="1200329"/>
          </a:xfrm>
          <a:prstGeom prst="rect">
            <a:avLst/>
          </a:prstGeom>
        </p:spPr>
        <p:txBody>
          <a:bodyPr wrap="none">
            <a:spAutoFit/>
          </a:bodyPr>
          <a:lstStyle/>
          <a:p>
            <a:r>
              <a:rPr lang="fa-IR" sz="3600" b="1" dirty="0" smtClean="0"/>
              <a:t>3- استفاده اصلاح طلبان و طیف هاشمی از فضای ایجاد شده </a:t>
            </a:r>
          </a:p>
          <a:p>
            <a:r>
              <a:rPr lang="fa-IR" sz="3600" b="1" dirty="0"/>
              <a:t> </a:t>
            </a:r>
            <a:r>
              <a:rPr lang="fa-IR" sz="3600" b="1" dirty="0" smtClean="0"/>
              <a:t>    حاصل از رد صلاحیت ها </a:t>
            </a:r>
            <a:r>
              <a:rPr lang="fa-IR" sz="2800" b="1" dirty="0" smtClean="0"/>
              <a:t>(خصوصا صلاحیت سیدحسن)</a:t>
            </a:r>
            <a:endParaRPr lang="fa-IR" sz="2800" b="1" dirty="0"/>
          </a:p>
        </p:txBody>
      </p:sp>
      <p:sp>
        <p:nvSpPr>
          <p:cNvPr id="13" name="Rectangle 12"/>
          <p:cNvSpPr/>
          <p:nvPr/>
        </p:nvSpPr>
        <p:spPr>
          <a:xfrm>
            <a:off x="-139841" y="1978084"/>
            <a:ext cx="5933547" cy="400110"/>
          </a:xfrm>
          <a:prstGeom prst="rect">
            <a:avLst/>
          </a:prstGeom>
        </p:spPr>
        <p:txBody>
          <a:bodyPr wrap="square">
            <a:spAutoFit/>
          </a:bodyPr>
          <a:lstStyle/>
          <a:p>
            <a:r>
              <a:rPr lang="fa-IR" sz="2000" dirty="0" smtClean="0"/>
              <a:t>وحدت شکل گرفته در قالب لیست واحد هم مشکل گشا نشد</a:t>
            </a:r>
            <a:endParaRPr lang="fa-IR" sz="2000" dirty="0"/>
          </a:p>
        </p:txBody>
      </p:sp>
    </p:spTree>
    <p:extLst>
      <p:ext uri="{BB962C8B-B14F-4D97-AF65-F5344CB8AC3E}">
        <p14:creationId xmlns:p14="http://schemas.microsoft.com/office/powerpoint/2010/main" val="38359064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2183" y="386082"/>
            <a:ext cx="6096000" cy="5447645"/>
          </a:xfrm>
          <a:prstGeom prst="rect">
            <a:avLst/>
          </a:prstGeom>
        </p:spPr>
        <p:txBody>
          <a:bodyPr>
            <a:spAutoFit/>
          </a:bodyPr>
          <a:lstStyle/>
          <a:p>
            <a:pPr algn="justLow"/>
            <a:r>
              <a:rPr lang="fa-IR" sz="3200" b="1" dirty="0"/>
              <a:t>«آذر منصوری» فعال سیاسی اصلاح‌طلب طی توئیتی در خصوص جلسه </a:t>
            </a:r>
            <a:r>
              <a:rPr lang="fa-IR" sz="3200" b="1" dirty="0" smtClean="0"/>
              <a:t>«</a:t>
            </a:r>
            <a:r>
              <a:rPr lang="fa-IR" sz="3200" b="1" dirty="0"/>
              <a:t>شامگاه </a:t>
            </a:r>
            <a:r>
              <a:rPr lang="fa-IR" sz="3200" b="1" dirty="0" smtClean="0"/>
              <a:t>سه‌شنبه 15بهمن» </a:t>
            </a:r>
            <a:r>
              <a:rPr lang="fa-IR" sz="3200" b="1" dirty="0"/>
              <a:t>شورای عالی سیاستگذاری جبهه اصلاح‌طلبان نوشت: </a:t>
            </a:r>
            <a:r>
              <a:rPr lang="fa-IR" sz="4400" b="1" dirty="0"/>
              <a:t>شورای عالی جبهه اصلاح‌طلبان در حوزه انتخابیه تهران لیست </a:t>
            </a:r>
            <a:r>
              <a:rPr lang="fa-IR" sz="4400" b="1"/>
              <a:t>انتخاباتی </a:t>
            </a:r>
            <a:r>
              <a:rPr lang="fa-IR" sz="4400" b="1" smtClean="0"/>
              <a:t>نمی‌دهد. </a:t>
            </a:r>
            <a:r>
              <a:rPr lang="fa-IR" sz="4400" b="1" dirty="0"/>
              <a:t>احزاب عضو با نام و عنوان خود می‌توانند لیست بدهند.</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6869" y="489857"/>
            <a:ext cx="3839187" cy="5048794"/>
          </a:xfrm>
          <a:prstGeom prst="rect">
            <a:avLst/>
          </a:prstGeom>
        </p:spPr>
      </p:pic>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29636361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2183" y="508839"/>
            <a:ext cx="6096000" cy="5724644"/>
          </a:xfrm>
          <a:prstGeom prst="rect">
            <a:avLst/>
          </a:prstGeom>
        </p:spPr>
        <p:txBody>
          <a:bodyPr>
            <a:spAutoFit/>
          </a:bodyPr>
          <a:lstStyle/>
          <a:p>
            <a:pPr algn="justLow"/>
            <a:r>
              <a:rPr lang="fa-IR" sz="2800" b="1" dirty="0"/>
              <a:t>سید عبدالواحد موسوی لاری </a:t>
            </a:r>
            <a:r>
              <a:rPr lang="fa-IR" dirty="0"/>
              <a:t>نایب رئیس شورای‌عالی سیاست‌گذاری جبهه اصلاح‌طلبان </a:t>
            </a:r>
            <a:r>
              <a:rPr lang="fa-IR" dirty="0" smtClean="0"/>
              <a:t>:</a:t>
            </a:r>
          </a:p>
          <a:p>
            <a:pPr algn="justLow"/>
            <a:r>
              <a:rPr lang="fa-IR" dirty="0" smtClean="0"/>
              <a:t> </a:t>
            </a:r>
            <a:r>
              <a:rPr lang="fa-IR" sz="4000" b="1" dirty="0"/>
              <a:t>اگر چهره‌های شاخص احزاب تعدادشان در حدی باشد که نظر احزاب عضو تامین شود و بتوان لیست مناسبی ارائه کرد، چرا لیست ندهیم حتی اگر این کار در لحظه آخر صورت گیرد </a:t>
            </a:r>
            <a:r>
              <a:rPr lang="fa-IR" sz="4000" b="1" dirty="0" smtClean="0"/>
              <a:t>. حضور </a:t>
            </a:r>
            <a:r>
              <a:rPr lang="fa-IR" sz="4000" b="1" dirty="0"/>
              <a:t>ما در انتخابات راهبرد قطعی است اما دادن لیست اقتضایی است.</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183" y="641024"/>
            <a:ext cx="4335843" cy="2730137"/>
          </a:xfrm>
          <a:prstGeom prst="rect">
            <a:avLst/>
          </a:prstGeom>
        </p:spPr>
      </p:pic>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14042965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1555" y="278900"/>
            <a:ext cx="6500948" cy="5632311"/>
          </a:xfrm>
          <a:prstGeom prst="rect">
            <a:avLst/>
          </a:prstGeom>
        </p:spPr>
        <p:txBody>
          <a:bodyPr wrap="square">
            <a:spAutoFit/>
          </a:bodyPr>
          <a:lstStyle/>
          <a:p>
            <a:pPr algn="justLow"/>
            <a:r>
              <a:rPr lang="fa-IR" sz="3600" b="1" dirty="0"/>
              <a:t>محسن هاشمی  رئیس شورای شهر تهران و از چهره های اصلی حزب کارگزاران  </a:t>
            </a:r>
            <a:r>
              <a:rPr lang="fa-IR" sz="3600" b="1" dirty="0" smtClean="0"/>
              <a:t>اعلام </a:t>
            </a:r>
            <a:r>
              <a:rPr lang="fa-IR" sz="3600" b="1" dirty="0"/>
              <a:t>کرد احزاب اصلاح‌طلب در انتخابات لیست ائتلافی خواهند داد. </a:t>
            </a:r>
            <a:endParaRPr lang="fa-IR" sz="3600" b="1" dirty="0" smtClean="0"/>
          </a:p>
          <a:p>
            <a:pPr algn="justLow"/>
            <a:r>
              <a:rPr lang="fa-IR" sz="3600" b="1" dirty="0" smtClean="0"/>
              <a:t>روز </a:t>
            </a:r>
            <a:r>
              <a:rPr lang="fa-IR" sz="3600" b="1" dirty="0"/>
              <a:t>نامه سازندگی از تهیه یک فهرست انتخاباتی برای حوزه انتخابیه تهران توسط حزب کارگزاران سازندگی خبرداد و به نقل از سخنگوی این حزب نوشت: با وجود رنجش شدید از عملکرد شورای نگهبان از انتخابات کناره گیری نمی کنیم.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2503" y="724037"/>
            <a:ext cx="4438519" cy="3090319"/>
          </a:xfrm>
          <a:prstGeom prst="rect">
            <a:avLst/>
          </a:prstGeom>
        </p:spPr>
      </p:pic>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19213185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7358" y="458342"/>
            <a:ext cx="6304547" cy="6063198"/>
          </a:xfrm>
          <a:prstGeom prst="rect">
            <a:avLst/>
          </a:prstGeom>
        </p:spPr>
        <p:txBody>
          <a:bodyPr wrap="square">
            <a:spAutoFit/>
          </a:bodyPr>
          <a:lstStyle/>
          <a:p>
            <a:pPr algn="justLow"/>
            <a:r>
              <a:rPr lang="fa-IR" sz="2800" b="1" dirty="0"/>
              <a:t>ائتلاف احزاب اصلاح‌طلب با حضور 12 حزب</a:t>
            </a:r>
          </a:p>
          <a:p>
            <a:pPr algn="justLow"/>
            <a:r>
              <a:rPr lang="fa-IR" sz="3600" b="1" dirty="0"/>
              <a:t>«مصطفی کواکبیان» دبیرکل حزب مردم‌سالاری ضمن تأیید ائتلاف احزاب اصلاح‌طلب با حضور ۱۲ حزب سیاسی این جریان اظهار داشت: </a:t>
            </a:r>
            <a:endParaRPr lang="fa-IR" sz="3600" b="1" dirty="0" smtClean="0"/>
          </a:p>
          <a:p>
            <a:pPr algn="justLow"/>
            <a:r>
              <a:rPr lang="fa-IR" sz="3600" b="1" dirty="0" smtClean="0"/>
              <a:t>در </a:t>
            </a:r>
            <a:r>
              <a:rPr lang="fa-IR" sz="3600" b="1" dirty="0"/>
              <a:t>حال رایزنی برای بستن لیست انتخاباتی هستیم و در لیست ما نمایندگان فعلی مجلس و دبیران کل احزاب، شخصیت‌های اجرایی اصلاح‌طلب، زنان، جوانان و شخصیت‌های تشکیلاتی مطرح اصلاح‌طلب حضور دارند</a:t>
            </a:r>
            <a:r>
              <a:rPr lang="fa-IR" sz="3600" b="1" dirty="0" smtClean="0"/>
              <a:t>.</a:t>
            </a:r>
            <a:endParaRPr lang="fa-IR" sz="36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2310" y="745205"/>
            <a:ext cx="3862890" cy="3862890"/>
          </a:xfrm>
          <a:prstGeom prst="rect">
            <a:avLst/>
          </a:prstGeom>
        </p:spPr>
      </p:pic>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1156289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4542" y="1059886"/>
            <a:ext cx="5717458" cy="5047536"/>
          </a:xfrm>
          <a:prstGeom prst="rect">
            <a:avLst/>
          </a:prstGeom>
        </p:spPr>
        <p:txBody>
          <a:bodyPr wrap="square">
            <a:spAutoFit/>
          </a:bodyPr>
          <a:lstStyle/>
          <a:p>
            <a:pPr>
              <a:buFont typeface="+mj-lt"/>
              <a:buAutoNum type="arabicPeriod"/>
            </a:pPr>
            <a:r>
              <a:rPr lang="fa-IR" sz="2400" b="1" dirty="0"/>
              <a:t>مجید انصاری </a:t>
            </a:r>
            <a:endParaRPr lang="fa-IR" sz="2400" b="1" dirty="0" smtClean="0"/>
          </a:p>
          <a:p>
            <a:pPr>
              <a:buFont typeface="+mj-lt"/>
              <a:buAutoNum type="arabicPeriod"/>
            </a:pPr>
            <a:r>
              <a:rPr lang="fa-IR" sz="2400" b="1" dirty="0" smtClean="0"/>
              <a:t>مصطفی </a:t>
            </a:r>
            <a:r>
              <a:rPr lang="fa-IR" sz="2400" b="1" dirty="0"/>
              <a:t>کواکبیان </a:t>
            </a:r>
            <a:r>
              <a:rPr lang="fa-IR" sz="1400" b="1" dirty="0"/>
              <a:t>نماینده فعلی مردم تهران در مجلس و دبیرکل حزب مردم سالاری</a:t>
            </a:r>
          </a:p>
          <a:p>
            <a:pPr>
              <a:buFont typeface="+mj-lt"/>
              <a:buAutoNum type="arabicPeriod"/>
            </a:pPr>
            <a:r>
              <a:rPr lang="fa-IR" sz="2000" b="1" dirty="0"/>
              <a:t>محمدرضا راه‌چمنی </a:t>
            </a:r>
            <a:r>
              <a:rPr lang="fa-IR" sz="1400" b="1" dirty="0"/>
              <a:t>دبیرکل حزب وحدت و همکاری ملی</a:t>
            </a:r>
          </a:p>
          <a:p>
            <a:pPr>
              <a:buFont typeface="+mj-lt"/>
              <a:buAutoNum type="arabicPeriod"/>
            </a:pPr>
            <a:r>
              <a:rPr lang="fa-IR" sz="2000" b="1" dirty="0"/>
              <a:t>محمدرضا خباز </a:t>
            </a:r>
            <a:r>
              <a:rPr lang="fa-IR" sz="1400" b="1" dirty="0"/>
              <a:t>عضو شاخص حزب اعتماد ملی و استاندار سابق سمنان</a:t>
            </a:r>
          </a:p>
          <a:p>
            <a:pPr>
              <a:buFont typeface="+mj-lt"/>
              <a:buAutoNum type="arabicPeriod"/>
            </a:pPr>
            <a:r>
              <a:rPr lang="fa-IR" b="1" dirty="0"/>
              <a:t>محمدرضا نجفی </a:t>
            </a:r>
            <a:r>
              <a:rPr lang="fa-IR" sz="1400" b="1" dirty="0"/>
              <a:t>نماینده فعلی مردم تهران در مجلس</a:t>
            </a:r>
          </a:p>
          <a:p>
            <a:pPr>
              <a:buFont typeface="+mj-lt"/>
              <a:buAutoNum type="arabicPeriod"/>
            </a:pPr>
            <a:r>
              <a:rPr lang="fa-IR" b="1" dirty="0"/>
              <a:t>فاطمه ذوالقدر </a:t>
            </a:r>
            <a:r>
              <a:rPr lang="fa-IR" sz="1400" b="1" dirty="0"/>
              <a:t>نماینده فعلی مردم تهران در مجلس و عضو شورای مرکزی حزب اسلامی کار</a:t>
            </a:r>
          </a:p>
          <a:p>
            <a:pPr>
              <a:buFont typeface="+mj-lt"/>
              <a:buAutoNum type="arabicPeriod"/>
            </a:pPr>
            <a:r>
              <a:rPr lang="fa-IR" b="1" dirty="0"/>
              <a:t>محمدرضا بادامچی </a:t>
            </a:r>
            <a:r>
              <a:rPr lang="fa-IR" sz="1400" b="1" dirty="0"/>
              <a:t>نماینده فعلی مردم تهران در مجلس و  عضو شورای مرکزی حزب اسلامی کار</a:t>
            </a:r>
          </a:p>
          <a:p>
            <a:pPr>
              <a:buFont typeface="+mj-lt"/>
              <a:buAutoNum type="arabicPeriod"/>
            </a:pPr>
            <a:r>
              <a:rPr lang="fa-IR" sz="1400" b="1" dirty="0"/>
              <a:t>علیرضا محجوب نماینده فعلی مردم تهران در مجلس و دبیرکل خانه کارگر</a:t>
            </a:r>
          </a:p>
          <a:p>
            <a:pPr>
              <a:buFont typeface="+mj-lt"/>
              <a:buAutoNum type="arabicPeriod"/>
            </a:pPr>
            <a:r>
              <a:rPr lang="fa-IR" sz="1400" b="1" dirty="0"/>
              <a:t>پروانه مافی نماینده فعلی مردم تهران در مجلس و عضو شورای مرکزی حزب کارگزاران سازندگی</a:t>
            </a:r>
          </a:p>
          <a:p>
            <a:pPr>
              <a:buFont typeface="+mj-lt"/>
              <a:buAutoNum type="arabicPeriod"/>
            </a:pPr>
            <a:r>
              <a:rPr lang="fa-IR" sz="1400" b="1" dirty="0"/>
              <a:t>سهیلا جلودارزاده نماینده فعلی مردم تهران در مجلس و عضو شورای مرکزی حزب اسلامی کار</a:t>
            </a:r>
          </a:p>
          <a:p>
            <a:pPr>
              <a:buFont typeface="+mj-lt"/>
              <a:buAutoNum type="arabicPeriod"/>
            </a:pPr>
            <a:r>
              <a:rPr lang="fa-IR" sz="1400" b="1" dirty="0"/>
              <a:t>فریده </a:t>
            </a:r>
            <a:r>
              <a:rPr lang="fa-IR" sz="1400" b="1" dirty="0" smtClean="0"/>
              <a:t>اولادقباد </a:t>
            </a:r>
            <a:r>
              <a:rPr lang="fa-IR" sz="1400" b="1" dirty="0"/>
              <a:t>نماینده فعلی مردم تهران در مجلس</a:t>
            </a:r>
          </a:p>
          <a:p>
            <a:pPr>
              <a:buFont typeface="+mj-lt"/>
              <a:buAutoNum type="arabicPeriod"/>
            </a:pPr>
            <a:r>
              <a:rPr lang="fa-IR" sz="1400" b="1" dirty="0"/>
              <a:t>ابوالفضل سروش نماینده فعلی مردم تهران در مجلس</a:t>
            </a:r>
          </a:p>
          <a:p>
            <a:pPr>
              <a:buFont typeface="+mj-lt"/>
              <a:buAutoNum type="arabicPeriod"/>
            </a:pPr>
            <a:r>
              <a:rPr lang="fa-IR" sz="1400" b="1" dirty="0"/>
              <a:t>محمدعلی وکیلی نماینده فعلی مردم تهران در مجلس و مدیرمسئول روزنامه اصلاح‌طلب ابتکار</a:t>
            </a:r>
          </a:p>
          <a:p>
            <a:pPr>
              <a:buFont typeface="+mj-lt"/>
              <a:buAutoNum type="arabicPeriod"/>
            </a:pPr>
            <a:r>
              <a:rPr lang="fa-IR" sz="1400" b="1" dirty="0"/>
              <a:t>محمدجواد فتحی نماینده فعلی مردم تهران در </a:t>
            </a:r>
            <a:r>
              <a:rPr lang="fa-IR" sz="1400" b="1" dirty="0" smtClean="0"/>
              <a:t>مجلس</a:t>
            </a:r>
            <a:endParaRPr lang="fa-IR" sz="1400" b="1" dirty="0"/>
          </a:p>
        </p:txBody>
      </p:sp>
      <p:sp>
        <p:nvSpPr>
          <p:cNvPr id="2" name="Rectangle 1"/>
          <p:cNvSpPr/>
          <p:nvPr/>
        </p:nvSpPr>
        <p:spPr>
          <a:xfrm>
            <a:off x="168441" y="868157"/>
            <a:ext cx="6096000" cy="5324535"/>
          </a:xfrm>
          <a:prstGeom prst="rect">
            <a:avLst/>
          </a:prstGeom>
        </p:spPr>
        <p:txBody>
          <a:bodyPr>
            <a:spAutoFit/>
          </a:bodyPr>
          <a:lstStyle/>
          <a:p>
            <a:pPr>
              <a:buFont typeface="+mj-lt"/>
              <a:buAutoNum type="arabicPeriod"/>
            </a:pPr>
            <a:r>
              <a:rPr lang="fa-IR" b="1" dirty="0"/>
              <a:t>سیدفرید موسوی نماینده فعلی مردم تهران در مجلس و عضو شورای مرکزی حزب اتحاد ملت ایران</a:t>
            </a:r>
          </a:p>
          <a:p>
            <a:pPr>
              <a:buFont typeface="+mj-lt"/>
              <a:buAutoNum type="arabicPeriod"/>
            </a:pPr>
            <a:r>
              <a:rPr lang="fa-IR" b="1" dirty="0"/>
              <a:t>احمد مازنی نماینده فعلی مردم تهران در مجلس و عضو شورای مرکزی حزب اعتماد ملی</a:t>
            </a:r>
          </a:p>
          <a:p>
            <a:pPr>
              <a:buFont typeface="+mj-lt"/>
              <a:buAutoNum type="arabicPeriod"/>
            </a:pPr>
            <a:r>
              <a:rPr lang="fa-IR" b="1" dirty="0"/>
              <a:t>داوود محمدی نماینده فعلی مردم تهران در مجلس و دبیرکل انجمن اسلامی معلمان</a:t>
            </a:r>
          </a:p>
          <a:p>
            <a:pPr>
              <a:buFont typeface="+mj-lt"/>
              <a:buAutoNum type="arabicPeriod"/>
            </a:pPr>
            <a:r>
              <a:rPr lang="fa-IR" b="1" dirty="0"/>
              <a:t>افشین علاء فعال فرهنگی اصلاح طلب</a:t>
            </a:r>
          </a:p>
          <a:p>
            <a:pPr>
              <a:buFont typeface="+mj-lt"/>
              <a:buAutoNum type="arabicPeriod"/>
            </a:pPr>
            <a:r>
              <a:rPr lang="fa-IR" b="1" dirty="0"/>
              <a:t>جبار خدادوست عضو حزب وحدت و همکاری ملی</a:t>
            </a:r>
          </a:p>
          <a:p>
            <a:pPr>
              <a:buFont typeface="+mj-lt"/>
              <a:buAutoNum type="arabicPeriod"/>
            </a:pPr>
            <a:r>
              <a:rPr lang="fa-IR" b="1" dirty="0"/>
              <a:t>حسین شیخ محمدی عضو حزب ندای ایرانیان</a:t>
            </a:r>
          </a:p>
          <a:p>
            <a:pPr>
              <a:buFont typeface="+mj-lt"/>
              <a:buAutoNum type="arabicPeriod"/>
            </a:pPr>
            <a:r>
              <a:rPr lang="fa-IR" b="1" dirty="0"/>
              <a:t>وحید توتون‌چی عضو حزب ندای ایرانیان</a:t>
            </a:r>
          </a:p>
          <a:p>
            <a:pPr>
              <a:buFont typeface="+mj-lt"/>
              <a:buAutoNum type="arabicPeriod"/>
            </a:pPr>
            <a:r>
              <a:rPr lang="fa-IR" b="1" dirty="0"/>
              <a:t>محمدعلی افشانی شهردار سابق تهران و عضو شاخص حزب اعتماد ملی</a:t>
            </a:r>
          </a:p>
          <a:p>
            <a:pPr>
              <a:buFont typeface="+mj-lt"/>
              <a:buAutoNum type="arabicPeriod"/>
            </a:pPr>
            <a:r>
              <a:rPr lang="fa-IR" b="1" dirty="0"/>
              <a:t>محمدحسین مقیمی استاندار سابق تهران و نماینده پیشین مجلس</a:t>
            </a:r>
          </a:p>
          <a:p>
            <a:pPr>
              <a:buFont typeface="+mj-lt"/>
              <a:buAutoNum type="arabicPeriod"/>
            </a:pPr>
            <a:r>
              <a:rPr lang="fa-IR" b="1" dirty="0"/>
              <a:t>رضا کشاورز عضو حزب ندای ایرانیان</a:t>
            </a:r>
          </a:p>
          <a:p>
            <a:pPr>
              <a:buFont typeface="+mj-lt"/>
              <a:buAutoNum type="arabicPeriod"/>
            </a:pPr>
            <a:r>
              <a:rPr lang="fa-IR" b="1" dirty="0"/>
              <a:t>حسام عسگری عضو حزب ندای ایرانیان</a:t>
            </a:r>
          </a:p>
          <a:p>
            <a:pPr>
              <a:buFont typeface="+mj-lt"/>
              <a:buAutoNum type="arabicPeriod"/>
            </a:pPr>
            <a:r>
              <a:rPr lang="fa-IR" b="1" dirty="0"/>
              <a:t>سیدعلی موسوی عضو حزب وحدت و همکاری ملی</a:t>
            </a:r>
          </a:p>
          <a:p>
            <a:pPr>
              <a:buFont typeface="+mj-lt"/>
              <a:buAutoNum type="arabicPeriod"/>
            </a:pPr>
            <a:r>
              <a:rPr lang="fa-IR" b="1" dirty="0"/>
              <a:t>رجائی نیا عضو حزب وحدت و همکاری ملی</a:t>
            </a:r>
          </a:p>
          <a:p>
            <a:pPr>
              <a:buFont typeface="+mj-lt"/>
              <a:buAutoNum type="arabicPeriod"/>
            </a:pPr>
            <a:r>
              <a:rPr lang="fa-IR" b="1" dirty="0"/>
              <a:t>علی قائم مقامی فعال فرهنگی و اصلاح طلب</a:t>
            </a:r>
          </a:p>
          <a:p>
            <a:pPr>
              <a:buFont typeface="+mj-lt"/>
              <a:buAutoNum type="arabicPeriod"/>
            </a:pPr>
            <a:r>
              <a:rPr lang="fa-IR" b="1" dirty="0"/>
              <a:t>محمد حسینی فعال سیاسی اصلاح طلب</a:t>
            </a:r>
          </a:p>
          <a:p>
            <a:pPr>
              <a:buFont typeface="+mj-lt"/>
              <a:buAutoNum type="arabicPeriod"/>
            </a:pPr>
            <a:r>
              <a:rPr lang="fa-IR" sz="1600" b="1" dirty="0"/>
              <a:t> حمید قلی زاده عضو حزب ندای ایرانیان</a:t>
            </a:r>
            <a:endParaRPr lang="fa-IR" sz="3600" b="1" dirty="0"/>
          </a:p>
        </p:txBody>
      </p:sp>
      <p:sp>
        <p:nvSpPr>
          <p:cNvPr id="6" name="TextBox 5"/>
          <p:cNvSpPr txBox="1"/>
          <p:nvPr/>
        </p:nvSpPr>
        <p:spPr>
          <a:xfrm>
            <a:off x="5486400" y="126914"/>
            <a:ext cx="5953691" cy="523220"/>
          </a:xfrm>
          <a:prstGeom prst="rect">
            <a:avLst/>
          </a:prstGeom>
          <a:noFill/>
        </p:spPr>
        <p:txBody>
          <a:bodyPr wrap="square" rtlCol="1">
            <a:spAutoFit/>
          </a:bodyPr>
          <a:lstStyle/>
          <a:p>
            <a:r>
              <a:rPr lang="fa-IR" sz="2800" b="1" dirty="0" smtClean="0"/>
              <a:t>اصلاح طلبان تائید صلاحیت شده در تهران</a:t>
            </a:r>
            <a:endParaRPr lang="fa-IR" sz="2800" b="1" dirty="0"/>
          </a:p>
        </p:txBody>
      </p:sp>
    </p:spTree>
    <p:extLst>
      <p:ext uri="{BB962C8B-B14F-4D97-AF65-F5344CB8AC3E}">
        <p14:creationId xmlns:p14="http://schemas.microsoft.com/office/powerpoint/2010/main" val="42819325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0127" y="121185"/>
            <a:ext cx="10692062" cy="3108543"/>
          </a:xfrm>
          <a:prstGeom prst="rect">
            <a:avLst/>
          </a:prstGeom>
        </p:spPr>
        <p:txBody>
          <a:bodyPr wrap="square">
            <a:spAutoFit/>
          </a:bodyPr>
          <a:lstStyle/>
          <a:p>
            <a:pPr algn="justLow"/>
            <a:r>
              <a:rPr lang="fa-IR" sz="2800" b="1" dirty="0"/>
              <a:t>اصلاح‌طلبان دو دسته شده‌اند و احزابی از جمله کارگزاران و ندای ایرانیان و... با وجود اینکه شورای عالی اصلاحات اظهار می‌کند بنایی برای ارائه لیست ندارد، از حضور فعال در انتخابات و ارائه لیستی به نام «اصلاح‌طلبان» پایتخت سخن می‌گویند. </a:t>
            </a:r>
            <a:endParaRPr lang="fa-IR" sz="2800" b="1" dirty="0" smtClean="0"/>
          </a:p>
          <a:p>
            <a:pPr algn="justLow"/>
            <a:endParaRPr lang="fa-IR" sz="2800" b="1" dirty="0"/>
          </a:p>
          <a:p>
            <a:pPr algn="justLow"/>
            <a:r>
              <a:rPr lang="fa-IR" sz="2800" b="1" dirty="0" smtClean="0"/>
              <a:t>علی‌محمد </a:t>
            </a:r>
            <a:r>
              <a:rPr lang="fa-IR" sz="2800" b="1" dirty="0"/>
              <a:t>نمازی از اعضای شورای مرکزی حزب کارگزاران </a:t>
            </a:r>
            <a:r>
              <a:rPr lang="fa-IR" sz="2800" b="1" dirty="0" smtClean="0"/>
              <a:t>اعلام </a:t>
            </a:r>
            <a:r>
              <a:rPr lang="fa-IR" sz="2800" b="1" dirty="0"/>
              <a:t>کرد تصمیم این حزب و برخی دیگر از احزاب اصلاح‌طلب ارائه لیست در تهران است و این در حالی است که جواد امام می‌گوید سید‌محمد خاتمی نمی‌خواهد در این انتخابات «تکرار می‌کنم» را تکرار کند</a:t>
            </a: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33039353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5626" y="858315"/>
            <a:ext cx="10323871" cy="3416320"/>
          </a:xfrm>
          <a:prstGeom prst="rect">
            <a:avLst/>
          </a:prstGeom>
        </p:spPr>
        <p:txBody>
          <a:bodyPr wrap="square">
            <a:spAutoFit/>
          </a:bodyPr>
          <a:lstStyle/>
          <a:p>
            <a:pPr algn="justLow"/>
            <a:r>
              <a:rPr lang="fa-IR" sz="5400" b="1" dirty="0" smtClean="0"/>
              <a:t>برای تهران اصلاح </a:t>
            </a:r>
            <a:r>
              <a:rPr lang="fa-IR" sz="5400" b="1" dirty="0"/>
              <a:t>طلبان یک فهرست به نام ائتلاف برای ایران </a:t>
            </a:r>
            <a:r>
              <a:rPr lang="fa-IR" sz="5400" b="1" dirty="0" smtClean="0"/>
              <a:t>دارند </a:t>
            </a:r>
            <a:r>
              <a:rPr lang="fa-IR" sz="4400" b="1" dirty="0" smtClean="0"/>
              <a:t>( </a:t>
            </a:r>
            <a:r>
              <a:rPr lang="fa-IR" sz="4400" b="1" dirty="0"/>
              <a:t>نتیجه اتحاد برخی احزاب اصلاح طلب </a:t>
            </a:r>
            <a:r>
              <a:rPr lang="fa-IR" sz="4400" b="1" dirty="0" smtClean="0"/>
              <a:t>)</a:t>
            </a:r>
            <a:r>
              <a:rPr lang="fa-IR" sz="5400" b="1" dirty="0" smtClean="0"/>
              <a:t> </a:t>
            </a:r>
            <a:r>
              <a:rPr lang="fa-IR" sz="5400" b="1" dirty="0"/>
              <a:t>و یک لیست هم حزب کارگزاران ارائه کرده </a:t>
            </a:r>
            <a:r>
              <a:rPr lang="fa-IR" sz="5400" b="1" dirty="0" smtClean="0"/>
              <a:t>است</a:t>
            </a:r>
            <a:r>
              <a:rPr lang="fa-IR" sz="5400" b="1" dirty="0"/>
              <a:t>.</a:t>
            </a:r>
          </a:p>
        </p:txBody>
      </p:sp>
      <p:sp>
        <p:nvSpPr>
          <p:cNvPr id="5" name="Rectangle 4"/>
          <p:cNvSpPr/>
          <p:nvPr/>
        </p:nvSpPr>
        <p:spPr>
          <a:xfrm>
            <a:off x="2319639" y="5341606"/>
            <a:ext cx="8440132" cy="584775"/>
          </a:xfrm>
          <a:prstGeom prst="rect">
            <a:avLst/>
          </a:prstGeom>
        </p:spPr>
        <p:txBody>
          <a:bodyPr wrap="none">
            <a:spAutoFit/>
          </a:bodyPr>
          <a:lstStyle/>
          <a:p>
            <a:r>
              <a:rPr lang="fa-IR" sz="3200" b="1" dirty="0"/>
              <a:t>در هر دو لیست، یک سرلیست مشترک دارند </a:t>
            </a:r>
            <a:r>
              <a:rPr lang="fa-IR" sz="3200" b="1" dirty="0" smtClean="0"/>
              <a:t>= مجید انصاری</a:t>
            </a:r>
            <a:endParaRPr lang="fa-IR" sz="3200" b="1" dirty="0"/>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24893882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59" y="0"/>
            <a:ext cx="5651819"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301" y="0"/>
            <a:ext cx="5651819" cy="6858000"/>
          </a:xfrm>
          <a:prstGeom prst="rect">
            <a:avLst/>
          </a:prstGeom>
        </p:spPr>
      </p:pic>
    </p:spTree>
    <p:extLst>
      <p:ext uri="{BB962C8B-B14F-4D97-AF65-F5344CB8AC3E}">
        <p14:creationId xmlns:p14="http://schemas.microsoft.com/office/powerpoint/2010/main" val="2453073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31564" y="1989712"/>
            <a:ext cx="2920180" cy="4524315"/>
          </a:xfrm>
          <a:prstGeom prst="rect">
            <a:avLst/>
          </a:prstGeom>
        </p:spPr>
        <p:txBody>
          <a:bodyPr wrap="square">
            <a:spAutoFit/>
          </a:bodyPr>
          <a:lstStyle/>
          <a:p>
            <a:pPr algn="justLow"/>
            <a:r>
              <a:rPr lang="fa-IR" sz="3600" b="1" dirty="0"/>
              <a:t>مجید </a:t>
            </a:r>
            <a:r>
              <a:rPr lang="fa-IR" sz="3600" b="1" dirty="0" smtClean="0"/>
              <a:t>انصاری</a:t>
            </a:r>
          </a:p>
          <a:p>
            <a:pPr algn="justLow"/>
            <a:r>
              <a:rPr lang="fa-IR" sz="3600" b="1" dirty="0" smtClean="0"/>
              <a:t>محمدحسین مقیمی</a:t>
            </a:r>
          </a:p>
          <a:p>
            <a:pPr algn="justLow"/>
            <a:r>
              <a:rPr lang="fa-IR" sz="3600" b="1" dirty="0" smtClean="0"/>
              <a:t>افشین علا</a:t>
            </a:r>
          </a:p>
          <a:p>
            <a:pPr algn="justLow"/>
            <a:r>
              <a:rPr lang="fa-IR" sz="3600" b="1" dirty="0" smtClean="0"/>
              <a:t>محمدرضا نجفی</a:t>
            </a:r>
          </a:p>
          <a:p>
            <a:pPr algn="justLow"/>
            <a:r>
              <a:rPr lang="fa-IR" sz="3600" b="1" dirty="0"/>
              <a:t>داوود محمدی</a:t>
            </a:r>
          </a:p>
          <a:p>
            <a:pPr algn="justLow"/>
            <a:r>
              <a:rPr lang="fa-IR" sz="3600" b="1" dirty="0"/>
              <a:t>علیرضا محجوب</a:t>
            </a:r>
          </a:p>
          <a:p>
            <a:pPr algn="justLow"/>
            <a:r>
              <a:rPr lang="fa-IR" sz="3600" b="1" dirty="0"/>
              <a:t>سیدفرید موسوی</a:t>
            </a:r>
          </a:p>
          <a:p>
            <a:pPr algn="justLow"/>
            <a:r>
              <a:rPr lang="fa-IR" sz="3600" b="1" dirty="0"/>
              <a:t>پروانه </a:t>
            </a:r>
            <a:r>
              <a:rPr lang="fa-IR" sz="3600" b="1" dirty="0" smtClean="0"/>
              <a:t>مافی</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9532" y="278900"/>
            <a:ext cx="2222212" cy="1547215"/>
          </a:xfrm>
          <a:prstGeom prst="rect">
            <a:avLst/>
          </a:prstGeom>
        </p:spPr>
      </p:pic>
      <p:sp>
        <p:nvSpPr>
          <p:cNvPr id="2" name="Rectangle 1"/>
          <p:cNvSpPr/>
          <p:nvPr/>
        </p:nvSpPr>
        <p:spPr>
          <a:xfrm>
            <a:off x="5088194" y="1989712"/>
            <a:ext cx="2964426" cy="4832092"/>
          </a:xfrm>
          <a:prstGeom prst="rect">
            <a:avLst/>
          </a:prstGeom>
        </p:spPr>
        <p:txBody>
          <a:bodyPr wrap="square">
            <a:spAutoFit/>
          </a:bodyPr>
          <a:lstStyle/>
          <a:p>
            <a:pPr algn="justLow"/>
            <a:r>
              <a:rPr lang="fa-IR" sz="2800" b="1" dirty="0" smtClean="0"/>
              <a:t>سهیلا جلودارزاده</a:t>
            </a:r>
          </a:p>
          <a:p>
            <a:pPr algn="justLow"/>
            <a:r>
              <a:rPr lang="fa-IR" sz="2800" b="1" dirty="0" smtClean="0"/>
              <a:t>زهرا ساعی</a:t>
            </a:r>
          </a:p>
          <a:p>
            <a:pPr algn="justLow"/>
            <a:r>
              <a:rPr lang="fa-IR" sz="2800" b="1" dirty="0" smtClean="0"/>
              <a:t>اعظم صمصامی</a:t>
            </a:r>
          </a:p>
          <a:p>
            <a:pPr algn="justLow"/>
            <a:r>
              <a:rPr lang="fa-IR" sz="2800" b="1" dirty="0" smtClean="0"/>
              <a:t>لیلا کمانی</a:t>
            </a:r>
          </a:p>
          <a:p>
            <a:pPr algn="justLow"/>
            <a:r>
              <a:rPr lang="fa-IR" sz="2800" b="1" dirty="0" smtClean="0"/>
              <a:t>افشین خلیلی</a:t>
            </a:r>
          </a:p>
          <a:p>
            <a:pPr algn="justLow"/>
            <a:r>
              <a:rPr lang="fa-IR" sz="2800" b="1" dirty="0" smtClean="0"/>
              <a:t>ابوالفضل رباطی</a:t>
            </a:r>
          </a:p>
          <a:p>
            <a:pPr algn="justLow"/>
            <a:r>
              <a:rPr lang="fa-IR" sz="2800" b="1" dirty="0" smtClean="0"/>
              <a:t>محمدعیسی انصاری‌فر</a:t>
            </a:r>
          </a:p>
          <a:p>
            <a:pPr algn="justLow"/>
            <a:r>
              <a:rPr lang="fa-IR" sz="2800" b="1" dirty="0" smtClean="0"/>
              <a:t>هادی </a:t>
            </a:r>
            <a:r>
              <a:rPr lang="fa-IR" sz="2800" b="1" dirty="0"/>
              <a:t>احمدی </a:t>
            </a:r>
            <a:r>
              <a:rPr lang="fa-IR" sz="2800" b="1" dirty="0" smtClean="0"/>
              <a:t>کولیوند</a:t>
            </a:r>
          </a:p>
          <a:p>
            <a:pPr algn="justLow"/>
            <a:r>
              <a:rPr lang="fa-IR" sz="2800" b="1" dirty="0" smtClean="0"/>
              <a:t>مهدی آدابی</a:t>
            </a:r>
          </a:p>
          <a:p>
            <a:pPr algn="justLow"/>
            <a:r>
              <a:rPr lang="fa-IR" sz="2800" b="1" dirty="0" smtClean="0"/>
              <a:t>محمدرضا شریفی</a:t>
            </a:r>
          </a:p>
          <a:p>
            <a:pPr algn="justLow"/>
            <a:r>
              <a:rPr lang="fa-IR" sz="2800" b="1" dirty="0" smtClean="0"/>
              <a:t>مراد دهداری</a:t>
            </a:r>
            <a:endParaRPr lang="fa-IR" sz="2800" b="1" dirty="0"/>
          </a:p>
        </p:txBody>
      </p:sp>
      <p:sp>
        <p:nvSpPr>
          <p:cNvPr id="3" name="Rectangle 2"/>
          <p:cNvSpPr/>
          <p:nvPr/>
        </p:nvSpPr>
        <p:spPr>
          <a:xfrm>
            <a:off x="618915" y="1927311"/>
            <a:ext cx="3790335" cy="4832092"/>
          </a:xfrm>
          <a:prstGeom prst="rect">
            <a:avLst/>
          </a:prstGeom>
        </p:spPr>
        <p:txBody>
          <a:bodyPr wrap="square">
            <a:spAutoFit/>
          </a:bodyPr>
          <a:lstStyle/>
          <a:p>
            <a:pPr algn="justLow"/>
            <a:r>
              <a:rPr lang="fa-IR" sz="2800" b="1" dirty="0" smtClean="0"/>
              <a:t>محمدحسین </a:t>
            </a:r>
            <a:r>
              <a:rPr lang="fa-IR" sz="2800" b="1" dirty="0"/>
              <a:t>شیخ‌محمدی</a:t>
            </a:r>
          </a:p>
          <a:p>
            <a:pPr algn="justLow"/>
            <a:r>
              <a:rPr lang="fa-IR" sz="2800" b="1" dirty="0"/>
              <a:t>وحید توتونچی</a:t>
            </a:r>
          </a:p>
          <a:p>
            <a:pPr algn="justLow"/>
            <a:r>
              <a:rPr lang="fa-IR" sz="2800" b="1" dirty="0"/>
              <a:t>محمدهادی انتشاری</a:t>
            </a:r>
          </a:p>
          <a:p>
            <a:pPr algn="justLow"/>
            <a:r>
              <a:rPr lang="fa-IR" sz="2800" b="1" dirty="0"/>
              <a:t>محمدرضا بادامچی</a:t>
            </a:r>
          </a:p>
          <a:p>
            <a:pPr algn="justLow"/>
            <a:r>
              <a:rPr lang="fa-IR" sz="2800" b="1" dirty="0"/>
              <a:t>محمدنبی ابراهیمی</a:t>
            </a:r>
          </a:p>
          <a:p>
            <a:pPr algn="justLow"/>
            <a:r>
              <a:rPr lang="fa-IR" sz="2800" b="1" dirty="0"/>
              <a:t>محمداحسان متقی</a:t>
            </a:r>
          </a:p>
          <a:p>
            <a:pPr algn="justLow"/>
            <a:r>
              <a:rPr lang="fa-IR" sz="2800" b="1" dirty="0"/>
              <a:t>خسرو رحمانی</a:t>
            </a:r>
          </a:p>
          <a:p>
            <a:pPr algn="justLow"/>
            <a:r>
              <a:rPr lang="fa-IR" sz="2800" b="1" dirty="0"/>
              <a:t>حسن قجاوند</a:t>
            </a:r>
          </a:p>
          <a:p>
            <a:pPr algn="justLow"/>
            <a:r>
              <a:rPr lang="fa-IR" sz="2800" b="1" dirty="0"/>
              <a:t>سعید باقری</a:t>
            </a:r>
          </a:p>
          <a:p>
            <a:pPr algn="justLow"/>
            <a:r>
              <a:rPr lang="fa-IR" sz="2800" b="1" dirty="0"/>
              <a:t>سیداحمد حسینی </a:t>
            </a:r>
          </a:p>
          <a:p>
            <a:pPr algn="justLow"/>
            <a:r>
              <a:rPr lang="fa-IR" sz="2800" b="1" dirty="0"/>
              <a:t> سیدامیر عسگری</a:t>
            </a:r>
            <a:endParaRPr lang="fa-IR" sz="2800" dirty="0"/>
          </a:p>
        </p:txBody>
      </p:sp>
    </p:spTree>
    <p:extLst>
      <p:ext uri="{BB962C8B-B14F-4D97-AF65-F5344CB8AC3E}">
        <p14:creationId xmlns:p14="http://schemas.microsoft.com/office/powerpoint/2010/main" val="18904232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95071" y="812882"/>
            <a:ext cx="3229895" cy="5632311"/>
          </a:xfrm>
          <a:prstGeom prst="rect">
            <a:avLst/>
          </a:prstGeom>
        </p:spPr>
        <p:txBody>
          <a:bodyPr wrap="square">
            <a:spAutoFit/>
          </a:bodyPr>
          <a:lstStyle/>
          <a:p>
            <a:r>
              <a:rPr lang="fa-IR" sz="2400" dirty="0" smtClean="0"/>
              <a:t>1</a:t>
            </a:r>
            <a:r>
              <a:rPr lang="fa-IR" sz="2400" dirty="0"/>
              <a:t>. مجید انصاری </a:t>
            </a:r>
          </a:p>
          <a:p>
            <a:r>
              <a:rPr lang="fa-IR" sz="2400" dirty="0" smtClean="0"/>
              <a:t>2. </a:t>
            </a:r>
            <a:r>
              <a:rPr lang="fa-IR" sz="2400" dirty="0"/>
              <a:t>مصطفی کواکبیان </a:t>
            </a:r>
          </a:p>
          <a:p>
            <a:r>
              <a:rPr lang="fa-IR" sz="2400" dirty="0" smtClean="0"/>
              <a:t>3</a:t>
            </a:r>
            <a:r>
              <a:rPr lang="fa-IR" sz="2400" dirty="0"/>
              <a:t>. علیرضا محجوب </a:t>
            </a:r>
          </a:p>
          <a:p>
            <a:r>
              <a:rPr lang="fa-IR" sz="2400" dirty="0" smtClean="0"/>
              <a:t>4</a:t>
            </a:r>
            <a:r>
              <a:rPr lang="fa-IR" sz="2400" dirty="0"/>
              <a:t>. داوود محمدی </a:t>
            </a:r>
          </a:p>
          <a:p>
            <a:r>
              <a:rPr lang="fa-IR" sz="2400" dirty="0" smtClean="0"/>
              <a:t>5</a:t>
            </a:r>
            <a:r>
              <a:rPr lang="fa-IR" sz="2400" dirty="0"/>
              <a:t>. محمدحسین مقیمی </a:t>
            </a:r>
          </a:p>
          <a:p>
            <a:r>
              <a:rPr lang="fa-IR" sz="2400" dirty="0" smtClean="0"/>
              <a:t>6</a:t>
            </a:r>
            <a:r>
              <a:rPr lang="fa-IR" sz="2400" dirty="0"/>
              <a:t>. محمدرضا راه چمنی </a:t>
            </a:r>
          </a:p>
          <a:p>
            <a:r>
              <a:rPr lang="fa-IR" sz="2400" dirty="0" smtClean="0"/>
              <a:t>7</a:t>
            </a:r>
            <a:r>
              <a:rPr lang="fa-IR" sz="2400" dirty="0"/>
              <a:t>. علی داستانی </a:t>
            </a:r>
          </a:p>
          <a:p>
            <a:r>
              <a:rPr lang="fa-IR" sz="2400" dirty="0" smtClean="0"/>
              <a:t>8</a:t>
            </a:r>
            <a:r>
              <a:rPr lang="fa-IR" sz="2400" dirty="0"/>
              <a:t>. سهیلا جلودارزاده </a:t>
            </a:r>
          </a:p>
          <a:p>
            <a:r>
              <a:rPr lang="fa-IR" sz="2400" dirty="0" smtClean="0"/>
              <a:t>9</a:t>
            </a:r>
            <a:r>
              <a:rPr lang="fa-IR" sz="2400" dirty="0"/>
              <a:t>. امیر عسگری </a:t>
            </a:r>
          </a:p>
          <a:p>
            <a:r>
              <a:rPr lang="fa-IR" sz="2400" dirty="0" smtClean="0"/>
              <a:t>10</a:t>
            </a:r>
            <a:r>
              <a:rPr lang="fa-IR" sz="2400" dirty="0"/>
              <a:t>. افشین اعلا </a:t>
            </a:r>
          </a:p>
          <a:p>
            <a:r>
              <a:rPr lang="fa-IR" sz="2400" dirty="0" smtClean="0"/>
              <a:t>11</a:t>
            </a:r>
            <a:r>
              <a:rPr lang="fa-IR" sz="2400" dirty="0"/>
              <a:t>. پروانه مافی </a:t>
            </a:r>
          </a:p>
          <a:p>
            <a:r>
              <a:rPr lang="fa-IR" sz="2400" dirty="0" smtClean="0"/>
              <a:t>12</a:t>
            </a:r>
            <a:r>
              <a:rPr lang="fa-IR" sz="2400" dirty="0"/>
              <a:t>. اعظم صمصامی </a:t>
            </a:r>
          </a:p>
          <a:p>
            <a:r>
              <a:rPr lang="fa-IR" sz="2400" dirty="0" smtClean="0"/>
              <a:t>13</a:t>
            </a:r>
            <a:r>
              <a:rPr lang="fa-IR" sz="2400" dirty="0"/>
              <a:t>. سعید باقری </a:t>
            </a:r>
          </a:p>
          <a:p>
            <a:r>
              <a:rPr lang="fa-IR" sz="2400" dirty="0" smtClean="0"/>
              <a:t>14</a:t>
            </a:r>
            <a:r>
              <a:rPr lang="fa-IR" sz="2400" dirty="0"/>
              <a:t>. محمدرضا بادامچی </a:t>
            </a:r>
          </a:p>
          <a:p>
            <a:r>
              <a:rPr lang="fa-IR" sz="2400" dirty="0" smtClean="0"/>
              <a:t>15</a:t>
            </a:r>
            <a:r>
              <a:rPr lang="fa-IR" sz="2400" dirty="0"/>
              <a:t>. محمدهای </a:t>
            </a:r>
            <a:r>
              <a:rPr lang="fa-IR" sz="2400" dirty="0" smtClean="0"/>
              <a:t>انتشاری</a:t>
            </a:r>
            <a:endParaRPr lang="fa-IR" sz="2400" dirty="0"/>
          </a:p>
        </p:txBody>
      </p:sp>
      <p:sp>
        <p:nvSpPr>
          <p:cNvPr id="5" name="Rectangle 4"/>
          <p:cNvSpPr/>
          <p:nvPr/>
        </p:nvSpPr>
        <p:spPr>
          <a:xfrm>
            <a:off x="4203289" y="812882"/>
            <a:ext cx="3864077" cy="5632311"/>
          </a:xfrm>
          <a:prstGeom prst="rect">
            <a:avLst/>
          </a:prstGeom>
        </p:spPr>
        <p:txBody>
          <a:bodyPr wrap="square">
            <a:spAutoFit/>
          </a:bodyPr>
          <a:lstStyle/>
          <a:p>
            <a:r>
              <a:rPr lang="fa-IR" sz="2400" dirty="0" smtClean="0"/>
              <a:t>16</a:t>
            </a:r>
            <a:r>
              <a:rPr lang="fa-IR" sz="2400" dirty="0"/>
              <a:t>. فریده اولادقباد </a:t>
            </a:r>
          </a:p>
          <a:p>
            <a:r>
              <a:rPr lang="fa-IR" sz="2400" dirty="0" smtClean="0"/>
              <a:t>17</a:t>
            </a:r>
            <a:r>
              <a:rPr lang="fa-IR" sz="2400" dirty="0"/>
              <a:t>. فخرالدین صابری</a:t>
            </a:r>
          </a:p>
          <a:p>
            <a:r>
              <a:rPr lang="fa-IR" sz="2400" dirty="0" smtClean="0"/>
              <a:t>18</a:t>
            </a:r>
            <a:r>
              <a:rPr lang="fa-IR" sz="2400" dirty="0"/>
              <a:t>. محمدرضا شریفی </a:t>
            </a:r>
          </a:p>
          <a:p>
            <a:r>
              <a:rPr lang="fa-IR" sz="2400" dirty="0" smtClean="0"/>
              <a:t>19</a:t>
            </a:r>
            <a:r>
              <a:rPr lang="fa-IR" sz="2400" dirty="0"/>
              <a:t>. زهرا ساعی </a:t>
            </a:r>
          </a:p>
          <a:p>
            <a:r>
              <a:rPr lang="fa-IR" sz="2400" dirty="0" smtClean="0"/>
              <a:t>20</a:t>
            </a:r>
            <a:r>
              <a:rPr lang="fa-IR" sz="2400" dirty="0"/>
              <a:t>. محمدعلی وکیلی </a:t>
            </a:r>
          </a:p>
          <a:p>
            <a:r>
              <a:rPr lang="fa-IR" sz="2400" dirty="0" smtClean="0"/>
              <a:t>21</a:t>
            </a:r>
            <a:r>
              <a:rPr lang="fa-IR" sz="2400" dirty="0"/>
              <a:t>. سید فرید موسوی </a:t>
            </a:r>
          </a:p>
          <a:p>
            <a:r>
              <a:rPr lang="fa-IR" sz="2400" dirty="0" smtClean="0"/>
              <a:t>22</a:t>
            </a:r>
            <a:r>
              <a:rPr lang="fa-IR" sz="2400" dirty="0"/>
              <a:t>. محسن علیجانی</a:t>
            </a:r>
          </a:p>
          <a:p>
            <a:r>
              <a:rPr lang="fa-IR" sz="2400" dirty="0" smtClean="0"/>
              <a:t>23</a:t>
            </a:r>
            <a:r>
              <a:rPr lang="fa-IR" sz="2400" dirty="0"/>
              <a:t>. محمدرضا نجفی </a:t>
            </a:r>
          </a:p>
          <a:p>
            <a:r>
              <a:rPr lang="fa-IR" sz="2400" dirty="0" smtClean="0"/>
              <a:t>24</a:t>
            </a:r>
            <a:r>
              <a:rPr lang="fa-IR" sz="2400" dirty="0"/>
              <a:t>. محمدحسین شیخ‌محمدی </a:t>
            </a:r>
          </a:p>
          <a:p>
            <a:r>
              <a:rPr lang="fa-IR" sz="2400" dirty="0" smtClean="0"/>
              <a:t>25</a:t>
            </a:r>
            <a:r>
              <a:rPr lang="fa-IR" sz="2400" dirty="0"/>
              <a:t>. وحید توتون‌چی </a:t>
            </a:r>
          </a:p>
          <a:p>
            <a:r>
              <a:rPr lang="fa-IR" sz="2400" dirty="0" smtClean="0"/>
              <a:t>26</a:t>
            </a:r>
            <a:r>
              <a:rPr lang="fa-IR" sz="2400" dirty="0"/>
              <a:t>. حسن انصاری </a:t>
            </a:r>
          </a:p>
          <a:p>
            <a:r>
              <a:rPr lang="fa-IR" sz="2400" dirty="0" smtClean="0"/>
              <a:t>27</a:t>
            </a:r>
            <a:r>
              <a:rPr lang="fa-IR" sz="2400" dirty="0"/>
              <a:t>. علی‌حسین رضاییان</a:t>
            </a:r>
          </a:p>
          <a:p>
            <a:r>
              <a:rPr lang="fa-IR" sz="2400" dirty="0" smtClean="0"/>
              <a:t>28</a:t>
            </a:r>
            <a:r>
              <a:rPr lang="fa-IR" sz="2400" dirty="0"/>
              <a:t>. ابوالفضل سروش </a:t>
            </a:r>
          </a:p>
          <a:p>
            <a:r>
              <a:rPr lang="fa-IR" sz="2400" dirty="0" smtClean="0"/>
              <a:t>29</a:t>
            </a:r>
            <a:r>
              <a:rPr lang="fa-IR" sz="2400" dirty="0"/>
              <a:t>. حبیب سهرابی پارسا </a:t>
            </a:r>
          </a:p>
          <a:p>
            <a:r>
              <a:rPr lang="fa-IR" sz="2400" dirty="0" smtClean="0"/>
              <a:t>30</a:t>
            </a:r>
            <a:r>
              <a:rPr lang="fa-IR" sz="2400" dirty="0"/>
              <a:t>. مهدی شیخ </a:t>
            </a:r>
          </a:p>
        </p:txBody>
      </p:sp>
      <p:sp>
        <p:nvSpPr>
          <p:cNvPr id="7" name="Rectangle 6"/>
          <p:cNvSpPr/>
          <p:nvPr/>
        </p:nvSpPr>
        <p:spPr>
          <a:xfrm>
            <a:off x="7528586" y="161920"/>
            <a:ext cx="3451587" cy="523220"/>
          </a:xfrm>
          <a:prstGeom prst="rect">
            <a:avLst/>
          </a:prstGeom>
        </p:spPr>
        <p:txBody>
          <a:bodyPr wrap="none">
            <a:spAutoFit/>
          </a:bodyPr>
          <a:lstStyle/>
          <a:p>
            <a:r>
              <a:rPr lang="fa-IR" sz="2800" b="1" dirty="0"/>
              <a:t>لیست ائتلاف </a:t>
            </a:r>
            <a:r>
              <a:rPr lang="fa-IR" sz="2800" b="1" dirty="0" smtClean="0"/>
              <a:t>یاران روحانی </a:t>
            </a:r>
            <a:endParaRPr lang="fa-IR" sz="2800" b="1" dirty="0"/>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20648528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23330"/>
            <a:ext cx="12008039" cy="1015663"/>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fa-IR" sz="6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B Titr" panose="00000700000000000000" pitchFamily="2" charset="-78"/>
              </a:rPr>
              <a:t>مجلس شورای اسلامی در سال 94</a:t>
            </a:r>
            <a:endPar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B Titr" panose="00000700000000000000" pitchFamily="2" charset="-78"/>
            </a:endParaRPr>
          </a:p>
        </p:txBody>
      </p:sp>
      <p:sp>
        <p:nvSpPr>
          <p:cNvPr id="2" name="Rectangle 1"/>
          <p:cNvSpPr/>
          <p:nvPr/>
        </p:nvSpPr>
        <p:spPr>
          <a:xfrm>
            <a:off x="8001000" y="0"/>
            <a:ext cx="4007040" cy="923330"/>
          </a:xfrm>
          <a:prstGeom prst="rect">
            <a:avLst/>
          </a:prstGeom>
          <a:noFill/>
        </p:spPr>
        <p:txBody>
          <a:bodyPr wrap="square" lIns="91440" tIns="45720" rIns="91440" bIns="45720">
            <a:spAutoFit/>
          </a:bodyPr>
          <a:lstStyle/>
          <a:p>
            <a:pPr algn="ctr"/>
            <a:r>
              <a:rPr lang="fa-IR" sz="5400" b="1" cap="none" spc="0" dirty="0" smtClean="0">
                <a:ln w="22225">
                  <a:solidFill>
                    <a:schemeClr val="accent2"/>
                  </a:solidFill>
                  <a:prstDash val="solid"/>
                </a:ln>
                <a:solidFill>
                  <a:schemeClr val="accent2">
                    <a:lumMod val="40000"/>
                    <a:lumOff val="60000"/>
                  </a:schemeClr>
                </a:solidFill>
                <a:effectLst/>
                <a:cs typeface="B Titr" panose="00000700000000000000" pitchFamily="2" charset="-78"/>
              </a:rPr>
              <a:t>نتایج انتخابات</a:t>
            </a:r>
            <a:endParaRPr lang="en-US" sz="5400" b="1" cap="none" spc="0" dirty="0">
              <a:ln w="22225">
                <a:solidFill>
                  <a:schemeClr val="accent2"/>
                </a:solidFill>
                <a:prstDash val="solid"/>
              </a:ln>
              <a:solidFill>
                <a:schemeClr val="accent2">
                  <a:lumMod val="40000"/>
                  <a:lumOff val="60000"/>
                </a:schemeClr>
              </a:solidFill>
              <a:effectLst/>
              <a:cs typeface="B Titr" panose="00000700000000000000" pitchFamily="2" charset="-78"/>
            </a:endParaRPr>
          </a:p>
        </p:txBody>
      </p:sp>
      <p:sp>
        <p:nvSpPr>
          <p:cNvPr id="3" name="TextBox 2"/>
          <p:cNvSpPr txBox="1"/>
          <p:nvPr/>
        </p:nvSpPr>
        <p:spPr>
          <a:xfrm>
            <a:off x="774699" y="1938993"/>
            <a:ext cx="10947422" cy="4839786"/>
          </a:xfrm>
          <a:prstGeom prst="rect">
            <a:avLst/>
          </a:prstGeom>
          <a:noFill/>
        </p:spPr>
        <p:txBody>
          <a:bodyPr wrap="square" rtlCol="1">
            <a:spAutoFit/>
          </a:bodyPr>
          <a:lstStyle/>
          <a:p>
            <a:pPr marL="514350" indent="-514350" algn="ctr">
              <a:lnSpc>
                <a:spcPct val="150000"/>
              </a:lnSpc>
              <a:buAutoNum type="arabicPlain" startAt="95"/>
            </a:pPr>
            <a:r>
              <a:rPr lang="fa-IR" sz="2800" b="1" dirty="0" smtClean="0">
                <a:cs typeface="B Nazanin" panose="00000400000000000000" pitchFamily="2" charset="-78"/>
              </a:rPr>
              <a:t>نفر اصولگرا   و 91 نفر اصلاح طلب  و 35 نفر مستقل به مجلس راه یافتند</a:t>
            </a:r>
          </a:p>
          <a:p>
            <a:pPr algn="ctr">
              <a:lnSpc>
                <a:spcPct val="150000"/>
              </a:lnSpc>
            </a:pPr>
            <a:r>
              <a:rPr lang="fa-IR" sz="2800" b="1" dirty="0" smtClean="0">
                <a:cs typeface="B Nazanin" panose="00000400000000000000" pitchFamily="2" charset="-78"/>
              </a:rPr>
              <a:t>جمعا 221 نفر در مرحله اول راه </a:t>
            </a:r>
            <a:r>
              <a:rPr lang="fa-IR" sz="2800" b="1" dirty="0" smtClean="0">
                <a:cs typeface="B Nazanin" panose="00000400000000000000" pitchFamily="2" charset="-78"/>
              </a:rPr>
              <a:t>یافتند</a:t>
            </a:r>
            <a:endParaRPr lang="fa-IR" sz="2800" b="1" dirty="0" smtClean="0">
              <a:cs typeface="B Nazanin" panose="00000400000000000000" pitchFamily="2" charset="-78"/>
            </a:endParaRPr>
          </a:p>
          <a:p>
            <a:pPr algn="ctr">
              <a:lnSpc>
                <a:spcPct val="150000"/>
              </a:lnSpc>
            </a:pPr>
            <a:r>
              <a:rPr lang="fa-IR" sz="2800" b="1" dirty="0" smtClean="0">
                <a:cs typeface="B Nazanin" panose="00000400000000000000" pitchFamily="2" charset="-78"/>
              </a:rPr>
              <a:t>136 نفر به دور دوم راه یافتند که 68 نفر در این دور انتخاب شدند:</a:t>
            </a:r>
          </a:p>
          <a:p>
            <a:pPr algn="ctr">
              <a:lnSpc>
                <a:spcPct val="150000"/>
              </a:lnSpc>
            </a:pPr>
            <a:r>
              <a:rPr lang="fa-IR" sz="2800" b="1" dirty="0" smtClean="0">
                <a:cs typeface="B Nazanin" panose="00000400000000000000" pitchFamily="2" charset="-78"/>
              </a:rPr>
              <a:t>از این 68 نفر :</a:t>
            </a:r>
          </a:p>
          <a:p>
            <a:pPr algn="ctr">
              <a:lnSpc>
                <a:spcPct val="150000"/>
              </a:lnSpc>
            </a:pPr>
            <a:r>
              <a:rPr lang="fa-IR" sz="2800" b="1" dirty="0" smtClean="0">
                <a:cs typeface="B Nazanin" panose="00000400000000000000" pitchFamily="2" charset="-78"/>
              </a:rPr>
              <a:t>22 نفر اصلاح طلب /  13 نفر اصولگرا  / 33 نفر مستقل</a:t>
            </a:r>
          </a:p>
          <a:p>
            <a:pPr algn="ctr">
              <a:lnSpc>
                <a:spcPct val="150000"/>
              </a:lnSpc>
            </a:pPr>
            <a:r>
              <a:rPr lang="fa-IR" sz="4000" b="1" dirty="0" smtClean="0">
                <a:cs typeface="B Nazanin" panose="00000400000000000000" pitchFamily="2" charset="-78"/>
              </a:rPr>
              <a:t>جمعا </a:t>
            </a:r>
            <a:r>
              <a:rPr lang="fa-IR" sz="4000" b="1" dirty="0" smtClean="0">
                <a:solidFill>
                  <a:srgbClr val="002060"/>
                </a:solidFill>
                <a:cs typeface="B Nazanin" panose="00000400000000000000" pitchFamily="2" charset="-78"/>
              </a:rPr>
              <a:t>108 نفر اصولگرا </a:t>
            </a:r>
            <a:r>
              <a:rPr lang="fa-IR" sz="4000" b="1" dirty="0" smtClean="0">
                <a:cs typeface="B Nazanin" panose="00000400000000000000" pitchFamily="2" charset="-78"/>
              </a:rPr>
              <a:t>/ </a:t>
            </a:r>
            <a:r>
              <a:rPr lang="fa-IR" sz="4000" b="1" dirty="0" smtClean="0">
                <a:solidFill>
                  <a:srgbClr val="002060"/>
                </a:solidFill>
                <a:cs typeface="B Nazanin" panose="00000400000000000000" pitchFamily="2" charset="-78"/>
              </a:rPr>
              <a:t>113نفر اصلاح طلب</a:t>
            </a:r>
            <a:r>
              <a:rPr lang="fa-IR" sz="4000" b="1" dirty="0" smtClean="0">
                <a:cs typeface="B Nazanin" panose="00000400000000000000" pitchFamily="2" charset="-78"/>
              </a:rPr>
              <a:t>/ </a:t>
            </a:r>
            <a:r>
              <a:rPr lang="fa-IR" sz="4000" b="1" dirty="0" smtClean="0">
                <a:solidFill>
                  <a:srgbClr val="002060"/>
                </a:solidFill>
                <a:cs typeface="B Nazanin" panose="00000400000000000000" pitchFamily="2" charset="-78"/>
              </a:rPr>
              <a:t>68نفر مستقل</a:t>
            </a:r>
            <a:endParaRPr lang="fa-IR" sz="4000" b="1" dirty="0">
              <a:solidFill>
                <a:srgbClr val="002060"/>
              </a:solidFill>
              <a:cs typeface="B Nazanin" panose="00000400000000000000" pitchFamily="2" charset="-78"/>
            </a:endParaRPr>
          </a:p>
          <a:p>
            <a:pPr algn="ctr">
              <a:lnSpc>
                <a:spcPct val="150000"/>
              </a:lnSpc>
            </a:pPr>
            <a:r>
              <a:rPr lang="fa-IR" sz="2800" b="1" dirty="0" smtClean="0">
                <a:cs typeface="B Nazanin" panose="00000400000000000000" pitchFamily="2" charset="-78"/>
              </a:rPr>
              <a:t>برخی مستقل ها متمایل به اصولگرایان و برخی نیز متمایل به اصلاح طلبان شدند</a:t>
            </a:r>
            <a:endParaRPr lang="fa-IR" sz="2800" b="1" dirty="0">
              <a:cs typeface="B Nazanin" panose="00000400000000000000" pitchFamily="2" charset="-78"/>
            </a:endParaRPr>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4" y="323255"/>
            <a:ext cx="1543050" cy="600075"/>
          </a:xfrm>
          <a:prstGeom prst="rect">
            <a:avLst/>
          </a:prstGeom>
        </p:spPr>
      </p:pic>
    </p:spTree>
    <p:extLst>
      <p:ext uri="{BB962C8B-B14F-4D97-AF65-F5344CB8AC3E}">
        <p14:creationId xmlns:p14="http://schemas.microsoft.com/office/powerpoint/2010/main" val="42454465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7638" y="649973"/>
            <a:ext cx="10648335" cy="5509200"/>
          </a:xfrm>
          <a:prstGeom prst="rect">
            <a:avLst/>
          </a:prstGeom>
        </p:spPr>
        <p:txBody>
          <a:bodyPr wrap="square">
            <a:spAutoFit/>
          </a:bodyPr>
          <a:lstStyle/>
          <a:p>
            <a:pPr algn="justLow"/>
            <a:r>
              <a:rPr lang="fa-IR" sz="3200" b="1" dirty="0">
                <a:solidFill>
                  <a:srgbClr val="0000FF"/>
                </a:solidFill>
              </a:rPr>
              <a:t>حزب ندای ایرانیان از دادن لیست عقب‌نشینی کرد</a:t>
            </a:r>
            <a:endParaRPr lang="fa-IR" sz="3200" b="1" dirty="0"/>
          </a:p>
          <a:p>
            <a:pPr algn="justLow"/>
            <a:r>
              <a:rPr lang="fa-IR" sz="3200" b="1" dirty="0"/>
              <a:t/>
            </a:r>
            <a:br>
              <a:rPr lang="fa-IR" sz="3200" b="1" dirty="0"/>
            </a:br>
            <a:r>
              <a:rPr lang="fa-IR" sz="3200" b="1" dirty="0"/>
              <a:t>نگاهی به دو لیست حزب کارگزاران سازندگی و ائتلاف ۸ حزب اصلاح‌طلب نشان می‌دهد که نام۲۰ نفر در این دو لیست مشترک است. در لیست ائتلاف اصلاح طلبان نام چهره‌هایی مثل مصطفی کواکبیان، محمدعلی وکیلی، علیجانی، مهدی شیخ و ابوالفضل سروش که در لیست کارگزاران کنار گذاشته بودند دیده می‌شود. چهره‌هایی که شاید محور اختلاف کارگزاران با احزاب اصلاح‌طلب بوده‌اند. اکثر اعضای این دو لیست افراد ناشناخته‌ای هستند و با تمرکز بر اشتراکات بین میان کارگزاران و احزاب اصلاح‌طلب، می‌توانستند به یک لیست مشترک و واحد برسند. حزب ندای ایرانیان به دبیرکلی صادق خرازی هم در نهایت از ارائه لیست عقب نشینی کرد.</a:t>
            </a: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17039100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84421"/>
            <a:ext cx="12192000" cy="1323439"/>
          </a:xfrm>
          <a:prstGeom prst="rect">
            <a:avLst/>
          </a:prstGeom>
        </p:spPr>
        <p:style>
          <a:lnRef idx="1">
            <a:schemeClr val="accent5"/>
          </a:lnRef>
          <a:fillRef idx="3">
            <a:schemeClr val="accent5"/>
          </a:fillRef>
          <a:effectRef idx="2">
            <a:schemeClr val="accent5"/>
          </a:effectRef>
          <a:fontRef idx="minor">
            <a:schemeClr val="lt1"/>
          </a:fontRef>
        </p:style>
        <p:txBody>
          <a:bodyPr wrap="square" rtlCol="1">
            <a:spAutoFit/>
          </a:bodyPr>
          <a:lstStyle/>
          <a:p>
            <a:pPr algn="ctr"/>
            <a:r>
              <a:rPr lang="fa-IR" sz="8000" b="1" dirty="0" smtClean="0">
                <a:cs typeface="B Titr" panose="00000700000000000000" pitchFamily="2" charset="-78"/>
              </a:rPr>
              <a:t>خراسان رضوی</a:t>
            </a:r>
            <a:endParaRPr lang="fa-IR" sz="8000" b="1" dirty="0">
              <a:cs typeface="B Titr" panose="00000700000000000000" pitchFamily="2" charset="-78"/>
            </a:endParaRPr>
          </a:p>
        </p:txBody>
      </p:sp>
      <p:sp>
        <p:nvSpPr>
          <p:cNvPr id="5" name="TextBox 4"/>
          <p:cNvSpPr txBox="1"/>
          <p:nvPr/>
        </p:nvSpPr>
        <p:spPr>
          <a:xfrm>
            <a:off x="4281714" y="3332747"/>
            <a:ext cx="3117707" cy="1754326"/>
          </a:xfrm>
          <a:prstGeom prst="rect">
            <a:avLst/>
          </a:prstGeom>
          <a:noFill/>
        </p:spPr>
        <p:txBody>
          <a:bodyPr wrap="square" rtlCol="1">
            <a:spAutoFit/>
          </a:bodyPr>
          <a:lstStyle/>
          <a:p>
            <a:pPr algn="ctr"/>
            <a:r>
              <a:rPr lang="fa-IR" sz="5400" b="1" dirty="0" smtClean="0">
                <a:cs typeface="B Titr" panose="00000700000000000000" pitchFamily="2" charset="-78"/>
              </a:rPr>
              <a:t>مشهد</a:t>
            </a:r>
          </a:p>
          <a:p>
            <a:pPr algn="ctr"/>
            <a:r>
              <a:rPr lang="fa-IR" sz="5400" b="1" dirty="0" smtClean="0">
                <a:cs typeface="B Titr" panose="00000700000000000000" pitchFamily="2" charset="-78"/>
              </a:rPr>
              <a:t>اصولگرایان</a:t>
            </a:r>
            <a:endParaRPr lang="fa-IR" sz="5400" b="1" dirty="0">
              <a:cs typeface="B Titr" panose="00000700000000000000" pitchFamily="2" charset="-78"/>
            </a:endParaRPr>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38253993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408" y="0"/>
            <a:ext cx="11234591" cy="794324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5798" y="206148"/>
            <a:ext cx="2619375" cy="1743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4587" y="3519521"/>
            <a:ext cx="1178161" cy="206570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4803" y="4552375"/>
            <a:ext cx="885825" cy="185737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839" y="462361"/>
            <a:ext cx="2745496" cy="139828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3547" y="4552375"/>
            <a:ext cx="2083447" cy="106110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408" y="1860649"/>
            <a:ext cx="2064468" cy="155432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9853" y="4552375"/>
            <a:ext cx="2064468" cy="1554329"/>
          </a:xfrm>
          <a:prstGeom prst="rect">
            <a:avLst/>
          </a:prstGeom>
        </p:spPr>
      </p:pic>
    </p:spTree>
    <p:extLst>
      <p:ext uri="{BB962C8B-B14F-4D97-AF65-F5344CB8AC3E}">
        <p14:creationId xmlns:p14="http://schemas.microsoft.com/office/powerpoint/2010/main" val="2233532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237" y="2738456"/>
            <a:ext cx="5452414" cy="2776928"/>
          </a:xfrm>
          <a:prstGeom prst="rect">
            <a:avLst/>
          </a:prstGeom>
        </p:spPr>
      </p:pic>
      <p:sp>
        <p:nvSpPr>
          <p:cNvPr id="5" name="Rectangle 4"/>
          <p:cNvSpPr/>
          <p:nvPr/>
        </p:nvSpPr>
        <p:spPr>
          <a:xfrm>
            <a:off x="1667504" y="5515384"/>
            <a:ext cx="3147015" cy="923330"/>
          </a:xfrm>
          <a:prstGeom prst="rect">
            <a:avLst/>
          </a:prstGeom>
        </p:spPr>
        <p:txBody>
          <a:bodyPr wrap="none">
            <a:spAutoFit/>
          </a:bodyPr>
          <a:lstStyle/>
          <a:p>
            <a:pPr algn="ctr"/>
            <a:r>
              <a:rPr lang="fa-IR" dirty="0" smtClean="0"/>
              <a:t>حمیدرضا ترقی نایب </a:t>
            </a:r>
            <a:r>
              <a:rPr lang="fa-IR" dirty="0"/>
              <a:t>رییس </a:t>
            </a:r>
            <a:endParaRPr lang="fa-IR" dirty="0" smtClean="0"/>
          </a:p>
          <a:p>
            <a:pPr algn="ctr"/>
            <a:r>
              <a:rPr lang="fa-IR" dirty="0" smtClean="0"/>
              <a:t>شورای </a:t>
            </a:r>
            <a:r>
              <a:rPr lang="fa-IR" dirty="0"/>
              <a:t>ائتلاف نیروهای انقلاب اسلامی </a:t>
            </a:r>
            <a:endParaRPr lang="fa-IR" dirty="0" smtClean="0"/>
          </a:p>
          <a:p>
            <a:pPr algn="ctr"/>
            <a:r>
              <a:rPr lang="fa-IR" dirty="0" smtClean="0"/>
              <a:t>خراسان </a:t>
            </a:r>
            <a:r>
              <a:rPr lang="fa-IR" dirty="0"/>
              <a:t>رضوی</a:t>
            </a:r>
          </a:p>
        </p:txBody>
      </p:sp>
      <p:sp>
        <p:nvSpPr>
          <p:cNvPr id="7" name="Rectangle 6"/>
          <p:cNvSpPr/>
          <p:nvPr/>
        </p:nvSpPr>
        <p:spPr>
          <a:xfrm>
            <a:off x="644819" y="384312"/>
            <a:ext cx="11020312" cy="923330"/>
          </a:xfrm>
          <a:prstGeom prst="rect">
            <a:avLst/>
          </a:prstGeom>
        </p:spPr>
        <p:txBody>
          <a:bodyPr wrap="square">
            <a:spAutoFit/>
          </a:bodyPr>
          <a:lstStyle/>
          <a:p>
            <a:pPr algn="justLow"/>
            <a:r>
              <a:rPr lang="fa-IR" dirty="0"/>
              <a:t>بیش از ۶۰ نامزد انتخاباتی اصولگرا سابقه فعالیت خود را به این شورا ارائه </a:t>
            </a:r>
            <a:r>
              <a:rPr lang="fa-IR" dirty="0" smtClean="0"/>
              <a:t>کردند </a:t>
            </a:r>
            <a:r>
              <a:rPr lang="fa-IR" dirty="0"/>
              <a:t>که هشت نفر آنان زن </a:t>
            </a:r>
            <a:r>
              <a:rPr lang="fa-IR" dirty="0" smtClean="0"/>
              <a:t>بودند</a:t>
            </a:r>
            <a:r>
              <a:rPr lang="fa-IR" dirty="0"/>
              <a:t>.</a:t>
            </a:r>
          </a:p>
          <a:p>
            <a:pPr algn="justLow"/>
            <a:r>
              <a:rPr lang="fa-IR" dirty="0" smtClean="0"/>
              <a:t>ارزیابی </a:t>
            </a:r>
            <a:r>
              <a:rPr lang="fa-IR" dirty="0"/>
              <a:t>حدود ۴۵ نفر از این تعداد برای انتخابات یازدهمین دوره مجلس شورای اسلامی آغاز </a:t>
            </a:r>
            <a:r>
              <a:rPr lang="fa-IR" dirty="0" smtClean="0"/>
              <a:t>شد </a:t>
            </a:r>
            <a:r>
              <a:rPr lang="fa-IR" dirty="0"/>
              <a:t>که پس از بررسی سوابق آنان پنج نفر برای مشهد و ۱۳ نفر برای دیگر شهرستان‌های استان تا </a:t>
            </a:r>
            <a:r>
              <a:rPr lang="fa-IR" dirty="0" smtClean="0"/>
              <a:t>انتخاب ‌شدند</a:t>
            </a:r>
            <a:r>
              <a:rPr lang="fa-IR" dirty="0"/>
              <a:t>.</a:t>
            </a:r>
          </a:p>
        </p:txBody>
      </p:sp>
      <p:sp>
        <p:nvSpPr>
          <p:cNvPr id="8" name="Rectangle 7"/>
          <p:cNvSpPr/>
          <p:nvPr/>
        </p:nvSpPr>
        <p:spPr>
          <a:xfrm>
            <a:off x="609237" y="2092124"/>
            <a:ext cx="11055894" cy="646331"/>
          </a:xfrm>
          <a:prstGeom prst="rect">
            <a:avLst/>
          </a:prstGeom>
        </p:spPr>
        <p:txBody>
          <a:bodyPr wrap="square">
            <a:spAutoFit/>
          </a:bodyPr>
          <a:lstStyle/>
          <a:p>
            <a:r>
              <a:rPr lang="fa-IR" dirty="0"/>
              <a:t>ترکیب اعضای شورای ائتلاف نیروهای انقلاب اسلامی خراسان رضوی </a:t>
            </a:r>
            <a:r>
              <a:rPr lang="fa-IR" dirty="0" smtClean="0"/>
              <a:t>شامل چهار </a:t>
            </a:r>
            <a:r>
              <a:rPr lang="fa-IR" dirty="0"/>
              <a:t>ضلع  یاران انقلاب، نخبگان حوزه و دانشگاه و فعالان فرهنگی و اجتماعی و سیاسی است.</a:t>
            </a:r>
          </a:p>
        </p:txBody>
      </p:sp>
      <p:sp>
        <p:nvSpPr>
          <p:cNvPr id="9" name="Rectangle 8"/>
          <p:cNvSpPr/>
          <p:nvPr/>
        </p:nvSpPr>
        <p:spPr>
          <a:xfrm>
            <a:off x="7550332" y="6060311"/>
            <a:ext cx="3788228" cy="584775"/>
          </a:xfrm>
          <a:prstGeom prst="rect">
            <a:avLst/>
          </a:prstGeom>
        </p:spPr>
        <p:txBody>
          <a:bodyPr wrap="square">
            <a:spAutoFit/>
          </a:bodyPr>
          <a:lstStyle/>
          <a:p>
            <a:pPr algn="ctr"/>
            <a:r>
              <a:rPr lang="fa-IR" sz="1600" b="1" dirty="0" smtClean="0"/>
              <a:t>مهدوی ارفع </a:t>
            </a:r>
            <a:endParaRPr lang="fa-IR" sz="1600" b="1" dirty="0"/>
          </a:p>
          <a:p>
            <a:pPr algn="ctr"/>
            <a:r>
              <a:rPr lang="fa-IR" sz="1600" b="1" dirty="0" smtClean="0"/>
              <a:t>رئیس شورای ائتلاف نیروهای انقلاب اسلامی مشهد</a:t>
            </a:r>
            <a:endParaRPr lang="fa-IR" sz="1600" b="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022" y="2740200"/>
            <a:ext cx="4853538" cy="3229809"/>
          </a:xfrm>
          <a:prstGeom prst="rect">
            <a:avLst/>
          </a:prstGeom>
        </p:spPr>
      </p:pic>
      <p:pic>
        <p:nvPicPr>
          <p:cNvPr id="11" name="Picture 10">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720804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3771" y="400040"/>
            <a:ext cx="10842172" cy="6001643"/>
          </a:xfrm>
          <a:prstGeom prst="rect">
            <a:avLst/>
          </a:prstGeom>
        </p:spPr>
        <p:txBody>
          <a:bodyPr wrap="square">
            <a:spAutoFit/>
          </a:bodyPr>
          <a:lstStyle/>
          <a:p>
            <a:pPr algn="justLow"/>
            <a:r>
              <a:rPr lang="fa-IR" sz="3200" b="1" dirty="0"/>
              <a:t>نشست مجمع عمومی‌ شورای ائتلاف نیروهای انقلاب اسلامی‌ مشهدالرضا(ع) در مجتمع «خانه شهید» برگزار شد.</a:t>
            </a:r>
          </a:p>
          <a:p>
            <a:pPr algn="justLow"/>
            <a:r>
              <a:rPr lang="fa-IR" sz="3200" b="1" dirty="0"/>
              <a:t>در ابتدای این مراسم به هر کدام از ۲۰ کاندیدای انتخاب شده در فرآیند شورای ائتلاف ۱۰ دقیقه زمان برای صحبت در حضور مدعوین داده شد.</a:t>
            </a:r>
          </a:p>
          <a:p>
            <a:pPr algn="justLow"/>
            <a:r>
              <a:rPr lang="fa-IR" sz="3200" b="1" dirty="0"/>
              <a:t>کاندیدا‌ها بر اساس حروف الفبا دعوت به صحبت شدند و امتیاز کمیته تطبیق به هر فرد در فرآیند شورای ائتلاف، قبل از شروع سخنانش اعلام شد.</a:t>
            </a:r>
          </a:p>
          <a:p>
            <a:pPr algn="justLow"/>
            <a:r>
              <a:rPr lang="fa-IR" sz="3200" b="1" dirty="0"/>
              <a:t>سپس به هر نفر از مدعوین که پیش از این به عنوان سهمیه یکی از چهار ضلع شورای وحدت دعوت شده بودند، تعرفه رأی داده شده و هر نفر رأی خود را به پنج نامزد اعلام کرد و در صندوق رأی انداخت.</a:t>
            </a:r>
          </a:p>
          <a:p>
            <a:pPr algn="justLow"/>
            <a:r>
              <a:rPr lang="fa-IR" sz="3200" b="1" dirty="0"/>
              <a:t>تعداد کل تعرفه‌های رأی ۴۹۹ عدد بود که تعداد کل آرای اخذ شده ۳۶۳ رأی و تعرفه‌های سفید ۱۳۶ رأی است و با توجه به اینکه ۳۵۹ کارت ورود داده شده بود چهار رأی باطل اعلام شد.</a:t>
            </a:r>
            <a:endParaRPr lang="fa-IR" sz="3200" b="1" dirty="0">
              <a:effectLst/>
            </a:endParaRP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4221936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9814" y="-1"/>
            <a:ext cx="4843463"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559" y="-1"/>
            <a:ext cx="4845622" cy="6861057"/>
          </a:xfrm>
          <a:prstGeom prst="rect">
            <a:avLst/>
          </a:prstGeom>
        </p:spPr>
      </p:pic>
    </p:spTree>
    <p:extLst>
      <p:ext uri="{BB962C8B-B14F-4D97-AF65-F5344CB8AC3E}">
        <p14:creationId xmlns:p14="http://schemas.microsoft.com/office/powerpoint/2010/main" val="25567530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326" y="0"/>
            <a:ext cx="4876800" cy="69052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158" y="0"/>
            <a:ext cx="4843463" cy="6858000"/>
          </a:xfrm>
          <a:prstGeom prst="rect">
            <a:avLst/>
          </a:prstGeom>
        </p:spPr>
      </p:pic>
    </p:spTree>
    <p:extLst>
      <p:ext uri="{BB962C8B-B14F-4D97-AF65-F5344CB8AC3E}">
        <p14:creationId xmlns:p14="http://schemas.microsoft.com/office/powerpoint/2010/main" val="37994693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102" y="0"/>
            <a:ext cx="5791795" cy="6858000"/>
          </a:xfrm>
          <a:prstGeom prst="rect">
            <a:avLst/>
          </a:prstGeom>
        </p:spPr>
      </p:pic>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13574933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9942" y="1017762"/>
            <a:ext cx="10804357" cy="4524315"/>
          </a:xfrm>
          <a:prstGeom prst="rect">
            <a:avLst/>
          </a:prstGeom>
          <a:noFill/>
        </p:spPr>
        <p:txBody>
          <a:bodyPr wrap="square" rtlCol="1">
            <a:spAutoFit/>
          </a:bodyPr>
          <a:lstStyle/>
          <a:p>
            <a:pPr algn="justLow"/>
            <a:r>
              <a:rPr lang="fa-IR" sz="4800" b="1" dirty="0" smtClean="0">
                <a:cs typeface="B Nazanin" panose="00000400000000000000" pitchFamily="2" charset="-78"/>
              </a:rPr>
              <a:t>بررسی رزومه کاندیداها توسط  شورای وحدت و هماهنگی استان( جریان انقلابی) و تعیین تعداد 20 نفر از کاندیداهای مشهد که بیشترین امتیاز را کسب کردند و ارسال آن به مجمع 300نفره(</a:t>
            </a:r>
            <a:r>
              <a:rPr lang="fa-IR" sz="3200" b="1" dirty="0" smtClean="0">
                <a:cs typeface="B Nazanin" panose="00000400000000000000" pitchFamily="2" charset="-78"/>
              </a:rPr>
              <a:t>یاران انقلاب،نخبگان،احزاب و تشکلهای مذهبی</a:t>
            </a:r>
            <a:r>
              <a:rPr lang="fa-IR" sz="4800" b="1" dirty="0" smtClean="0">
                <a:cs typeface="B Nazanin" panose="00000400000000000000" pitchFamily="2" charset="-78"/>
              </a:rPr>
              <a:t> )و تعیین کاندیداهای نهایی مورد تائید این مجمع تا 20 بهمن/</a:t>
            </a:r>
            <a:endParaRPr lang="fa-IR" sz="4800" b="1" dirty="0">
              <a:cs typeface="B Nazanin" panose="00000400000000000000" pitchFamily="2" charset="-78"/>
            </a:endParaRPr>
          </a:p>
        </p:txBody>
      </p:sp>
      <p:sp>
        <p:nvSpPr>
          <p:cNvPr id="3" name="TextBox 2"/>
          <p:cNvSpPr txBox="1"/>
          <p:nvPr/>
        </p:nvSpPr>
        <p:spPr>
          <a:xfrm>
            <a:off x="9144000" y="156411"/>
            <a:ext cx="2249905" cy="523220"/>
          </a:xfrm>
          <a:prstGeom prst="rect">
            <a:avLst/>
          </a:prstGeom>
          <a:noFill/>
        </p:spPr>
        <p:txBody>
          <a:bodyPr wrap="square" rtlCol="1">
            <a:spAutoFit/>
          </a:bodyPr>
          <a:lstStyle/>
          <a:p>
            <a:r>
              <a:rPr lang="fa-IR" sz="2800" b="1" dirty="0" smtClean="0"/>
              <a:t>در مشهد</a:t>
            </a:r>
            <a:endParaRPr lang="fa-IR" sz="2800" b="1" dirty="0"/>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16161759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110" y="0"/>
            <a:ext cx="6809780" cy="6858000"/>
          </a:xfrm>
          <a:prstGeom prst="rect">
            <a:avLst/>
          </a:prstGeom>
        </p:spPr>
      </p:pic>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34591621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310063"/>
            <a:ext cx="12191999" cy="1107996"/>
          </a:xfrm>
          <a:prstGeom prst="rect">
            <a:avLst/>
          </a:prstGeom>
          <a:noFill/>
        </p:spPr>
        <p:txBody>
          <a:bodyPr wrap="square" rtlCol="1">
            <a:spAutoFit/>
          </a:bodyPr>
          <a:lstStyle/>
          <a:p>
            <a:pPr algn="ctr"/>
            <a:r>
              <a:rPr lang="fa-IR" sz="6600" b="1" dirty="0" smtClean="0">
                <a:effectLst>
                  <a:outerShdw blurRad="38100" dist="38100" dir="2700000" algn="tl">
                    <a:srgbClr val="000000">
                      <a:alpha val="43137"/>
                    </a:srgbClr>
                  </a:outerShdw>
                </a:effectLst>
                <a:cs typeface="B Titr" panose="00000700000000000000" pitchFamily="2" charset="-78"/>
              </a:rPr>
              <a:t>خراسان رضوی</a:t>
            </a:r>
            <a:endParaRPr lang="fa-IR" sz="6600" b="1" dirty="0">
              <a:effectLst>
                <a:outerShdw blurRad="38100" dist="38100" dir="2700000" algn="tl">
                  <a:srgbClr val="000000">
                    <a:alpha val="43137"/>
                  </a:srgbClr>
                </a:outerShdw>
              </a:effectLst>
              <a:cs typeface="B Titr" panose="00000700000000000000" pitchFamily="2" charset="-78"/>
            </a:endParaRP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14496112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72343" y="796836"/>
            <a:ext cx="8926285" cy="3416320"/>
          </a:xfrm>
          <a:prstGeom prst="rect">
            <a:avLst/>
          </a:prstGeom>
        </p:spPr>
        <p:txBody>
          <a:bodyPr wrap="square">
            <a:spAutoFit/>
          </a:bodyPr>
          <a:lstStyle/>
          <a:p>
            <a:r>
              <a:rPr lang="fa-IR" sz="3600" b="1" dirty="0"/>
              <a:t>نتیجه رای گیری در مجمع ائتلاف نیروهای انقلاب مشهد : </a:t>
            </a:r>
            <a:endParaRPr lang="fa-IR" sz="3600" b="1" dirty="0" smtClean="0"/>
          </a:p>
          <a:p>
            <a:r>
              <a:rPr lang="fa-IR" sz="3600" b="1" dirty="0" smtClean="0"/>
              <a:t>خانم </a:t>
            </a:r>
            <a:r>
              <a:rPr lang="fa-IR" sz="3600" b="1" dirty="0"/>
              <a:t>رحمانی 209 رای </a:t>
            </a:r>
            <a:endParaRPr lang="fa-IR" sz="3600" b="1" dirty="0" smtClean="0"/>
          </a:p>
          <a:p>
            <a:r>
              <a:rPr lang="fa-IR" sz="3600" b="1" dirty="0" smtClean="0"/>
              <a:t>آقای </a:t>
            </a:r>
            <a:r>
              <a:rPr lang="fa-IR" sz="3600" b="1" dirty="0"/>
              <a:t>قاضی زاده هاشمی 199 </a:t>
            </a:r>
            <a:r>
              <a:rPr lang="fa-IR" sz="3600" b="1" dirty="0" smtClean="0"/>
              <a:t>رای</a:t>
            </a:r>
          </a:p>
          <a:p>
            <a:r>
              <a:rPr lang="fa-IR" sz="3600" b="1" dirty="0" smtClean="0"/>
              <a:t>آقای </a:t>
            </a:r>
            <a:r>
              <a:rPr lang="fa-IR" sz="3600" b="1" dirty="0"/>
              <a:t>بحرینی174 رای </a:t>
            </a:r>
            <a:endParaRPr lang="fa-IR" sz="3600" b="1" dirty="0" smtClean="0"/>
          </a:p>
          <a:p>
            <a:r>
              <a:rPr lang="fa-IR" sz="3600" b="1" dirty="0" smtClean="0"/>
              <a:t>آقای </a:t>
            </a:r>
            <a:r>
              <a:rPr lang="fa-IR" sz="3600" b="1" dirty="0"/>
              <a:t>کریمی قدوسی 173 رای </a:t>
            </a:r>
            <a:endParaRPr lang="fa-IR" sz="3600" b="1" dirty="0" smtClean="0"/>
          </a:p>
          <a:p>
            <a:r>
              <a:rPr lang="fa-IR" sz="3600" b="1" dirty="0" smtClean="0"/>
              <a:t>آقای </a:t>
            </a:r>
            <a:r>
              <a:rPr lang="fa-IR" sz="3600" b="1" dirty="0"/>
              <a:t>پژمانفر 171 رای کسب </a:t>
            </a:r>
            <a:r>
              <a:rPr lang="fa-IR" sz="3600" b="1" dirty="0" smtClean="0"/>
              <a:t>کردند</a:t>
            </a:r>
          </a:p>
        </p:txBody>
      </p:sp>
      <p:sp>
        <p:nvSpPr>
          <p:cNvPr id="5" name="TextBox 4"/>
          <p:cNvSpPr txBox="1"/>
          <p:nvPr/>
        </p:nvSpPr>
        <p:spPr>
          <a:xfrm>
            <a:off x="8258629" y="304800"/>
            <a:ext cx="2336800" cy="523220"/>
          </a:xfrm>
          <a:prstGeom prst="rect">
            <a:avLst/>
          </a:prstGeom>
          <a:noFill/>
        </p:spPr>
        <p:txBody>
          <a:bodyPr wrap="square" rtlCol="1">
            <a:spAutoFit/>
          </a:bodyPr>
          <a:lstStyle/>
          <a:p>
            <a:r>
              <a:rPr lang="fa-IR" sz="2800" b="1" dirty="0" smtClean="0"/>
              <a:t>22 بهمن 98</a:t>
            </a:r>
            <a:endParaRPr lang="fa-IR" sz="2800" b="1" dirty="0"/>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9098382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122443" cy="6858000"/>
          </a:xfrm>
          <a:prstGeom prst="rect">
            <a:avLst/>
          </a:prstGeom>
        </p:spPr>
      </p:pic>
      <p:sp>
        <p:nvSpPr>
          <p:cNvPr id="3" name="Rectangle 2"/>
          <p:cNvSpPr/>
          <p:nvPr/>
        </p:nvSpPr>
        <p:spPr>
          <a:xfrm>
            <a:off x="7610168" y="944319"/>
            <a:ext cx="4581832" cy="3539430"/>
          </a:xfrm>
          <a:prstGeom prst="rect">
            <a:avLst/>
          </a:prstGeom>
        </p:spPr>
        <p:txBody>
          <a:bodyPr wrap="square">
            <a:spAutoFit/>
          </a:bodyPr>
          <a:lstStyle/>
          <a:p>
            <a:r>
              <a:rPr lang="fa-IR" sz="2800" b="1" dirty="0"/>
              <a:t>نتیجه رای گیری در مجمع ائتلاف </a:t>
            </a:r>
            <a:endParaRPr lang="fa-IR" sz="2800" b="1" dirty="0" smtClean="0"/>
          </a:p>
          <a:p>
            <a:r>
              <a:rPr lang="fa-IR" sz="2800" b="1" dirty="0" smtClean="0"/>
              <a:t>نیروهای </a:t>
            </a:r>
            <a:r>
              <a:rPr lang="fa-IR" sz="2800" b="1" dirty="0"/>
              <a:t>انقلاب مشهد : </a:t>
            </a:r>
            <a:endParaRPr lang="fa-IR" sz="2800" b="1" dirty="0" smtClean="0"/>
          </a:p>
          <a:p>
            <a:endParaRPr lang="fa-IR" sz="2800" b="1" dirty="0" smtClean="0"/>
          </a:p>
          <a:p>
            <a:r>
              <a:rPr lang="fa-IR" sz="2800" b="1" dirty="0" smtClean="0"/>
              <a:t>خانم </a:t>
            </a:r>
            <a:r>
              <a:rPr lang="fa-IR" sz="2800" b="1" dirty="0"/>
              <a:t>رحمانی 209 رای </a:t>
            </a:r>
            <a:endParaRPr lang="fa-IR" sz="2800" b="1" dirty="0" smtClean="0"/>
          </a:p>
          <a:p>
            <a:r>
              <a:rPr lang="fa-IR" sz="2800" b="1" dirty="0" smtClean="0"/>
              <a:t>آقای </a:t>
            </a:r>
            <a:r>
              <a:rPr lang="fa-IR" sz="2800" b="1" dirty="0"/>
              <a:t>قاضی زاده هاشمی 199 </a:t>
            </a:r>
            <a:r>
              <a:rPr lang="fa-IR" sz="2800" b="1" dirty="0" smtClean="0"/>
              <a:t>رای</a:t>
            </a:r>
          </a:p>
          <a:p>
            <a:r>
              <a:rPr lang="fa-IR" sz="2800" b="1" dirty="0" smtClean="0"/>
              <a:t>آقای </a:t>
            </a:r>
            <a:r>
              <a:rPr lang="fa-IR" sz="2800" b="1" dirty="0"/>
              <a:t>بحرینی174 رای </a:t>
            </a:r>
            <a:endParaRPr lang="fa-IR" sz="2800" b="1" dirty="0" smtClean="0"/>
          </a:p>
          <a:p>
            <a:r>
              <a:rPr lang="fa-IR" sz="2800" b="1" dirty="0" smtClean="0"/>
              <a:t>آقای </a:t>
            </a:r>
            <a:r>
              <a:rPr lang="fa-IR" sz="2800" b="1" dirty="0"/>
              <a:t>کریمی قدوسی 173 رای </a:t>
            </a:r>
            <a:endParaRPr lang="fa-IR" sz="2800" b="1" dirty="0" smtClean="0"/>
          </a:p>
          <a:p>
            <a:r>
              <a:rPr lang="fa-IR" sz="2800" b="1" dirty="0" smtClean="0"/>
              <a:t>آقای </a:t>
            </a:r>
            <a:r>
              <a:rPr lang="fa-IR" sz="2800" b="1" dirty="0"/>
              <a:t>پژمانفر </a:t>
            </a:r>
            <a:r>
              <a:rPr lang="fa-IR" sz="2800" b="1" dirty="0" smtClean="0"/>
              <a:t>171</a:t>
            </a:r>
          </a:p>
        </p:txBody>
      </p:sp>
      <p:sp>
        <p:nvSpPr>
          <p:cNvPr id="4" name="TextBox 3"/>
          <p:cNvSpPr txBox="1"/>
          <p:nvPr/>
        </p:nvSpPr>
        <p:spPr>
          <a:xfrm>
            <a:off x="9652001" y="452283"/>
            <a:ext cx="2336800" cy="400110"/>
          </a:xfrm>
          <a:prstGeom prst="rect">
            <a:avLst/>
          </a:prstGeom>
          <a:noFill/>
        </p:spPr>
        <p:txBody>
          <a:bodyPr wrap="square" rtlCol="1">
            <a:spAutoFit/>
          </a:bodyPr>
          <a:lstStyle/>
          <a:p>
            <a:r>
              <a:rPr lang="fa-IR" sz="2000" b="1" dirty="0" smtClean="0"/>
              <a:t>22 بهمن 98</a:t>
            </a:r>
            <a:endParaRPr lang="fa-IR" sz="2000" b="1" dirty="0"/>
          </a:p>
        </p:txBody>
      </p:sp>
    </p:spTree>
    <p:extLst>
      <p:ext uri="{BB962C8B-B14F-4D97-AF65-F5344CB8AC3E}">
        <p14:creationId xmlns:p14="http://schemas.microsoft.com/office/powerpoint/2010/main" val="7440514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5908" y="0"/>
            <a:ext cx="5479795" cy="6803237"/>
          </a:xfrm>
          <a:prstGeom prst="rect">
            <a:avLst/>
          </a:prstGeom>
        </p:spPr>
      </p:pic>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20961563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912" y="152786"/>
            <a:ext cx="11951594" cy="4893647"/>
          </a:xfrm>
          <a:prstGeom prst="rect">
            <a:avLst/>
          </a:prstGeom>
        </p:spPr>
        <p:txBody>
          <a:bodyPr wrap="square">
            <a:spAutoFit/>
          </a:bodyPr>
          <a:lstStyle/>
          <a:p>
            <a:pPr algn="just"/>
            <a:r>
              <a:rPr lang="fa-IR" sz="2400" b="1" dirty="0" smtClean="0">
                <a:solidFill>
                  <a:srgbClr val="FF0000"/>
                </a:solidFill>
              </a:rPr>
              <a:t>کاندیداهای معرفی شده توسط شورای ائتلاف نیروهای انقلاب در استان </a:t>
            </a:r>
            <a:r>
              <a:rPr lang="fa-IR" sz="2400" b="1" dirty="0">
                <a:solidFill>
                  <a:srgbClr val="FF0000"/>
                </a:solidFill>
              </a:rPr>
              <a:t>خراسان </a:t>
            </a:r>
            <a:r>
              <a:rPr lang="fa-IR" sz="2400" b="1" dirty="0" smtClean="0">
                <a:solidFill>
                  <a:srgbClr val="FF0000"/>
                </a:solidFill>
              </a:rPr>
              <a:t>رضوی در سال 1398</a:t>
            </a:r>
          </a:p>
          <a:p>
            <a:pPr algn="just"/>
            <a:endParaRPr lang="fa-IR" sz="2400" dirty="0"/>
          </a:p>
          <a:p>
            <a:pPr algn="just"/>
            <a:r>
              <a:rPr lang="fa-IR" sz="2400" b="1" dirty="0" smtClean="0">
                <a:solidFill>
                  <a:srgbClr val="0000FF"/>
                </a:solidFill>
              </a:rPr>
              <a:t>حوزه </a:t>
            </a:r>
            <a:r>
              <a:rPr lang="fa-IR" sz="2400" b="1" dirty="0">
                <a:solidFill>
                  <a:srgbClr val="0000FF"/>
                </a:solidFill>
              </a:rPr>
              <a:t>انتخابیه قوچان:</a:t>
            </a:r>
            <a:r>
              <a:rPr lang="fa-IR" sz="2400" dirty="0"/>
              <a:t> </a:t>
            </a:r>
            <a:r>
              <a:rPr lang="fa-IR" sz="2400" b="1" dirty="0" smtClean="0"/>
              <a:t>مهندس رحمانی مطلق               </a:t>
            </a:r>
            <a:r>
              <a:rPr lang="fa-IR" sz="2400" b="1" dirty="0" smtClean="0">
                <a:solidFill>
                  <a:srgbClr val="0000FF"/>
                </a:solidFill>
              </a:rPr>
              <a:t>حوزه </a:t>
            </a:r>
            <a:r>
              <a:rPr lang="fa-IR" sz="2400" b="1" dirty="0">
                <a:solidFill>
                  <a:srgbClr val="0000FF"/>
                </a:solidFill>
              </a:rPr>
              <a:t>انتخابیه</a:t>
            </a:r>
            <a:r>
              <a:rPr lang="fa-IR" sz="2400" dirty="0" smtClean="0"/>
              <a:t> </a:t>
            </a:r>
            <a:r>
              <a:rPr lang="fa-IR" sz="2400" b="1" dirty="0" smtClean="0">
                <a:solidFill>
                  <a:srgbClr val="002060"/>
                </a:solidFill>
              </a:rPr>
              <a:t>تربت جام و تایباد: </a:t>
            </a:r>
            <a:r>
              <a:rPr lang="fa-IR" sz="2400" b="1" dirty="0" smtClean="0"/>
              <a:t>دکتر قنبری</a:t>
            </a:r>
          </a:p>
          <a:p>
            <a:pPr algn="just"/>
            <a:endParaRPr lang="fa-IR" sz="2400" dirty="0"/>
          </a:p>
          <a:p>
            <a:pPr algn="just"/>
            <a:r>
              <a:rPr lang="fa-IR" sz="2400" b="1" dirty="0">
                <a:solidFill>
                  <a:srgbClr val="0000FF"/>
                </a:solidFill>
              </a:rPr>
              <a:t>حوزه انتخابیه چناران و بینالود:</a:t>
            </a:r>
            <a:r>
              <a:rPr lang="fa-IR" sz="2400" dirty="0"/>
              <a:t> </a:t>
            </a:r>
            <a:r>
              <a:rPr lang="fa-IR" sz="2400" b="1" dirty="0" smtClean="0"/>
              <a:t>حسین عباس زاده امامی </a:t>
            </a:r>
            <a:r>
              <a:rPr lang="fa-IR" sz="2400" b="1" dirty="0" smtClean="0">
                <a:solidFill>
                  <a:srgbClr val="0000FF"/>
                </a:solidFill>
              </a:rPr>
              <a:t>حوزه </a:t>
            </a:r>
            <a:r>
              <a:rPr lang="fa-IR" sz="2400" b="1" dirty="0">
                <a:solidFill>
                  <a:srgbClr val="0000FF"/>
                </a:solidFill>
              </a:rPr>
              <a:t>انتخابیه سبزوار:</a:t>
            </a:r>
            <a:r>
              <a:rPr lang="fa-IR" sz="2400" dirty="0"/>
              <a:t> </a:t>
            </a:r>
            <a:r>
              <a:rPr lang="fa-IR" sz="2400" b="1" dirty="0" smtClean="0"/>
              <a:t>دکتر محبی </a:t>
            </a:r>
            <a:r>
              <a:rPr lang="fa-IR" sz="2400" b="1" dirty="0"/>
              <a:t>و </a:t>
            </a:r>
            <a:r>
              <a:rPr lang="fa-IR" sz="2400" b="1" dirty="0" smtClean="0"/>
              <a:t>علی اصغرعنابستانی</a:t>
            </a:r>
          </a:p>
          <a:p>
            <a:pPr algn="just"/>
            <a:endParaRPr lang="fa-IR" sz="2400" dirty="0"/>
          </a:p>
          <a:p>
            <a:pPr algn="just"/>
            <a:r>
              <a:rPr lang="fa-IR" sz="2400" b="1" dirty="0">
                <a:solidFill>
                  <a:srgbClr val="0000FF"/>
                </a:solidFill>
              </a:rPr>
              <a:t>حوزه انتخابیه گناباد:</a:t>
            </a:r>
            <a:r>
              <a:rPr lang="fa-IR" sz="2400" dirty="0"/>
              <a:t> </a:t>
            </a:r>
            <a:r>
              <a:rPr lang="fa-IR" sz="2400" b="1" dirty="0"/>
              <a:t>محمد </a:t>
            </a:r>
            <a:r>
              <a:rPr lang="fa-IR" sz="2400" b="1" dirty="0" smtClean="0"/>
              <a:t>صفایی</a:t>
            </a:r>
            <a:r>
              <a:rPr lang="fa-IR" sz="2400" b="1" dirty="0"/>
              <a:t> </a:t>
            </a:r>
            <a:r>
              <a:rPr lang="fa-IR" sz="2400" b="1" dirty="0" smtClean="0"/>
              <a:t>                        </a:t>
            </a:r>
            <a:r>
              <a:rPr lang="fa-IR" sz="2400" b="1" dirty="0" smtClean="0">
                <a:solidFill>
                  <a:srgbClr val="0000FF"/>
                </a:solidFill>
              </a:rPr>
              <a:t>حوزه </a:t>
            </a:r>
            <a:r>
              <a:rPr lang="fa-IR" sz="2400" b="1" dirty="0">
                <a:solidFill>
                  <a:srgbClr val="0000FF"/>
                </a:solidFill>
              </a:rPr>
              <a:t>انتخابیه نیشابور:</a:t>
            </a:r>
            <a:r>
              <a:rPr lang="fa-IR" sz="2400" dirty="0"/>
              <a:t> </a:t>
            </a:r>
            <a:r>
              <a:rPr lang="fa-IR" sz="2400" b="1" dirty="0" smtClean="0"/>
              <a:t>مهندس اردکانی و خانم چنارانی</a:t>
            </a:r>
          </a:p>
          <a:p>
            <a:pPr algn="just"/>
            <a:endParaRPr lang="fa-IR" sz="2400" dirty="0"/>
          </a:p>
          <a:p>
            <a:pPr algn="just"/>
            <a:r>
              <a:rPr lang="fa-IR" sz="2400" b="1" dirty="0">
                <a:solidFill>
                  <a:srgbClr val="0000FF"/>
                </a:solidFill>
              </a:rPr>
              <a:t>حوزه انتخابیه درگز: </a:t>
            </a:r>
            <a:r>
              <a:rPr lang="fa-IR" sz="2400" b="1" dirty="0" smtClean="0"/>
              <a:t>حامد</a:t>
            </a:r>
            <a:r>
              <a:rPr lang="fa-IR" sz="2400" b="1" dirty="0" smtClean="0">
                <a:solidFill>
                  <a:srgbClr val="0000FF"/>
                </a:solidFill>
              </a:rPr>
              <a:t> </a:t>
            </a:r>
            <a:r>
              <a:rPr lang="fa-IR" sz="2400" b="1" dirty="0" smtClean="0"/>
              <a:t>بیهقی  </a:t>
            </a:r>
            <a:r>
              <a:rPr lang="fa-IR" sz="2400" dirty="0" smtClean="0"/>
              <a:t>                                </a:t>
            </a:r>
            <a:r>
              <a:rPr lang="fa-IR" sz="2400" b="1" dirty="0" smtClean="0">
                <a:solidFill>
                  <a:srgbClr val="0000FF"/>
                </a:solidFill>
              </a:rPr>
              <a:t>حوزه </a:t>
            </a:r>
            <a:r>
              <a:rPr lang="fa-IR" sz="2400" b="1" dirty="0">
                <a:solidFill>
                  <a:srgbClr val="0000FF"/>
                </a:solidFill>
              </a:rPr>
              <a:t>انتخابیه فریمان و سرخس:</a:t>
            </a:r>
            <a:r>
              <a:rPr lang="fa-IR" sz="2400" dirty="0"/>
              <a:t> </a:t>
            </a:r>
            <a:r>
              <a:rPr lang="fa-IR" sz="2400" b="1" dirty="0"/>
              <a:t>احسان </a:t>
            </a:r>
            <a:r>
              <a:rPr lang="fa-IR" sz="2400" b="1" dirty="0" smtClean="0"/>
              <a:t>قاضی‌زاده</a:t>
            </a:r>
          </a:p>
          <a:p>
            <a:pPr algn="just"/>
            <a:endParaRPr lang="fa-IR" sz="2400" dirty="0"/>
          </a:p>
          <a:p>
            <a:pPr algn="just"/>
            <a:r>
              <a:rPr lang="fa-IR" sz="2400" b="1" dirty="0">
                <a:solidFill>
                  <a:srgbClr val="0000FF"/>
                </a:solidFill>
              </a:rPr>
              <a:t>حوزه انتخابیه تربت‌حیدریه:</a:t>
            </a:r>
            <a:r>
              <a:rPr lang="fa-IR" sz="2400" dirty="0"/>
              <a:t> </a:t>
            </a:r>
            <a:r>
              <a:rPr lang="fa-IR" sz="2400" b="1" dirty="0" smtClean="0"/>
              <a:t>دکتر محسن زنگنه           </a:t>
            </a:r>
            <a:r>
              <a:rPr lang="fa-IR" sz="2400" b="1" dirty="0" smtClean="0">
                <a:solidFill>
                  <a:srgbClr val="0000FF"/>
                </a:solidFill>
              </a:rPr>
              <a:t>حوزه </a:t>
            </a:r>
            <a:r>
              <a:rPr lang="fa-IR" sz="2400" b="1" dirty="0">
                <a:solidFill>
                  <a:srgbClr val="0000FF"/>
                </a:solidFill>
              </a:rPr>
              <a:t>انتخابیه خواف و رشتخوار:</a:t>
            </a:r>
            <a:r>
              <a:rPr lang="fa-IR" sz="2400" dirty="0"/>
              <a:t> </a:t>
            </a:r>
            <a:r>
              <a:rPr lang="fa-IR" sz="2400" b="1" dirty="0" smtClean="0"/>
              <a:t>دکتر احمدپور</a:t>
            </a:r>
          </a:p>
          <a:p>
            <a:pPr algn="just"/>
            <a:endParaRPr lang="fa-IR" sz="2400" dirty="0">
              <a:effectLst/>
            </a:endParaRPr>
          </a:p>
          <a:p>
            <a:pPr algn="just"/>
            <a:r>
              <a:rPr lang="fa-IR" sz="2400" b="1" dirty="0">
                <a:solidFill>
                  <a:srgbClr val="0000FF"/>
                </a:solidFill>
              </a:rPr>
              <a:t>حوزه انتخابیه </a:t>
            </a:r>
            <a:r>
              <a:rPr lang="fa-IR" sz="2400" b="1" dirty="0" smtClean="0">
                <a:solidFill>
                  <a:srgbClr val="0000FF"/>
                </a:solidFill>
              </a:rPr>
              <a:t>کاشمر و بردسکن: </a:t>
            </a:r>
            <a:r>
              <a:rPr lang="fa-IR" sz="2400" b="1" dirty="0" smtClean="0"/>
              <a:t>نیک بین</a:t>
            </a:r>
            <a:endParaRPr lang="fa-IR" sz="2400" b="1" dirty="0">
              <a:effectLst/>
            </a:endParaRP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34653893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6720" y="0"/>
            <a:ext cx="5263732" cy="6696638"/>
          </a:xfrm>
          <a:prstGeom prst="rect">
            <a:avLst/>
          </a:prstGeom>
        </p:spPr>
      </p:pic>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18803587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8780" y="620360"/>
            <a:ext cx="10491536" cy="4801314"/>
          </a:xfrm>
          <a:prstGeom prst="rect">
            <a:avLst/>
          </a:prstGeom>
        </p:spPr>
        <p:txBody>
          <a:bodyPr wrap="square">
            <a:spAutoFit/>
          </a:bodyPr>
          <a:lstStyle/>
          <a:p>
            <a:r>
              <a:rPr lang="fa-IR" dirty="0"/>
              <a:t>شورای هماهنگی نیروهای </a:t>
            </a:r>
            <a:r>
              <a:rPr lang="fa-IR" sz="3200" b="1" dirty="0"/>
              <a:t>حزب‌الله شرق کشور </a:t>
            </a:r>
            <a:r>
              <a:rPr lang="fa-IR" dirty="0"/>
              <a:t>با صدور بیانیه‌ای کاندیداهای مورد حمایتش در حوزه انتخابیه مشهد و کلات را اعلام کرد. </a:t>
            </a:r>
          </a:p>
          <a:p>
            <a:r>
              <a:rPr lang="fa-IR" dirty="0"/>
              <a:t>در این اعلامیه که با شعار "جنگ با فساد" منتشر شده است، اسامی کاندیداهای مورد حمایت حزب‌الله در حوزه انتخابیه مشهد و کلات به شرح ذیل است؛</a:t>
            </a:r>
            <a:endParaRPr lang="fa-IR" sz="4400" b="1" dirty="0"/>
          </a:p>
          <a:p>
            <a:r>
              <a:rPr lang="fa-IR" sz="4400" b="1" dirty="0"/>
              <a:t>۱- سیدامیرحسین قاضی‌زاده هاشمی</a:t>
            </a:r>
            <a:br>
              <a:rPr lang="fa-IR" sz="4400" b="1" dirty="0"/>
            </a:br>
            <a:r>
              <a:rPr lang="fa-IR" sz="4400" b="1" dirty="0"/>
              <a:t>۲- مهدی منصوری‌بیدکانی</a:t>
            </a:r>
            <a:br>
              <a:rPr lang="fa-IR" sz="4400" b="1" dirty="0"/>
            </a:br>
            <a:r>
              <a:rPr lang="fa-IR" sz="4400" b="1" dirty="0"/>
              <a:t>۳- سعید شعرباف‌تبریزی</a:t>
            </a:r>
            <a:br>
              <a:rPr lang="fa-IR" sz="4400" b="1" dirty="0"/>
            </a:br>
            <a:r>
              <a:rPr lang="fa-IR" sz="4400" b="1" dirty="0"/>
              <a:t>۴- نصرالله پژمانفر </a:t>
            </a:r>
            <a:br>
              <a:rPr lang="fa-IR" sz="4400" b="1" dirty="0"/>
            </a:br>
            <a:r>
              <a:rPr lang="fa-IR" sz="4400" b="1" dirty="0"/>
              <a:t>۵- محمدحسین حسین‌زاده‌بحرینی</a:t>
            </a: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2699566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19136" y="1684421"/>
            <a:ext cx="6761748" cy="1323439"/>
          </a:xfrm>
          <a:prstGeom prst="rect">
            <a:avLst/>
          </a:prstGeom>
          <a:noFill/>
        </p:spPr>
        <p:txBody>
          <a:bodyPr wrap="square" rtlCol="1">
            <a:spAutoFit/>
          </a:bodyPr>
          <a:lstStyle/>
          <a:p>
            <a:pPr algn="ctr"/>
            <a:r>
              <a:rPr lang="fa-IR" sz="8000" b="1" dirty="0" smtClean="0"/>
              <a:t>خراسان رضوی</a:t>
            </a:r>
            <a:endParaRPr lang="fa-IR" sz="8000" b="1" dirty="0"/>
          </a:p>
        </p:txBody>
      </p:sp>
      <p:sp>
        <p:nvSpPr>
          <p:cNvPr id="5" name="TextBox 4"/>
          <p:cNvSpPr txBox="1"/>
          <p:nvPr/>
        </p:nvSpPr>
        <p:spPr>
          <a:xfrm>
            <a:off x="4281714" y="3332747"/>
            <a:ext cx="3117707" cy="1754326"/>
          </a:xfrm>
          <a:prstGeom prst="rect">
            <a:avLst/>
          </a:prstGeom>
          <a:noFill/>
        </p:spPr>
        <p:txBody>
          <a:bodyPr wrap="square" rtlCol="1">
            <a:spAutoFit/>
          </a:bodyPr>
          <a:lstStyle/>
          <a:p>
            <a:pPr algn="ctr"/>
            <a:r>
              <a:rPr lang="fa-IR" sz="5400" b="1" dirty="0" smtClean="0"/>
              <a:t>مشهد</a:t>
            </a:r>
          </a:p>
          <a:p>
            <a:pPr algn="ctr"/>
            <a:r>
              <a:rPr lang="fa-IR" sz="5400" b="1" dirty="0" smtClean="0"/>
              <a:t>اصلاح طلبان</a:t>
            </a:r>
            <a:endParaRPr lang="fa-IR" sz="5400" b="1" dirty="0"/>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30594738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41" y="385989"/>
            <a:ext cx="2466975" cy="1847850"/>
          </a:xfrm>
          <a:prstGeom prst="rect">
            <a:avLst/>
          </a:prstGeom>
        </p:spPr>
      </p:pic>
      <p:sp>
        <p:nvSpPr>
          <p:cNvPr id="5" name="Rectangle 4"/>
          <p:cNvSpPr/>
          <p:nvPr/>
        </p:nvSpPr>
        <p:spPr>
          <a:xfrm>
            <a:off x="1096661" y="2233839"/>
            <a:ext cx="1770036" cy="400110"/>
          </a:xfrm>
          <a:prstGeom prst="rect">
            <a:avLst/>
          </a:prstGeom>
        </p:spPr>
        <p:txBody>
          <a:bodyPr wrap="none">
            <a:spAutoFit/>
          </a:bodyPr>
          <a:lstStyle/>
          <a:p>
            <a:r>
              <a:rPr lang="fa-IR" sz="2000" b="1" dirty="0"/>
              <a:t>محمد‌رحیم نورزیان</a:t>
            </a:r>
          </a:p>
        </p:txBody>
      </p:sp>
      <p:sp>
        <p:nvSpPr>
          <p:cNvPr id="6" name="Rectangle 5"/>
          <p:cNvSpPr/>
          <p:nvPr/>
        </p:nvSpPr>
        <p:spPr>
          <a:xfrm>
            <a:off x="4396928" y="385989"/>
            <a:ext cx="7098418" cy="369332"/>
          </a:xfrm>
          <a:prstGeom prst="rect">
            <a:avLst/>
          </a:prstGeom>
        </p:spPr>
        <p:txBody>
          <a:bodyPr wrap="none">
            <a:spAutoFit/>
          </a:bodyPr>
          <a:lstStyle/>
          <a:p>
            <a:r>
              <a:rPr lang="fa-IR" b="1" dirty="0"/>
              <a:t>معاون سابق سیاسی، امنیتی و اجتماعی استانداری خراسان </a:t>
            </a:r>
            <a:r>
              <a:rPr lang="fa-IR" b="1" dirty="0" smtClean="0"/>
              <a:t>رضوی و فرماندار سابق مشهد:</a:t>
            </a:r>
            <a:endParaRPr lang="fa-IR" b="1" dirty="0"/>
          </a:p>
        </p:txBody>
      </p:sp>
      <p:sp>
        <p:nvSpPr>
          <p:cNvPr id="7" name="Rectangle 6"/>
          <p:cNvSpPr/>
          <p:nvPr/>
        </p:nvSpPr>
        <p:spPr>
          <a:xfrm>
            <a:off x="4201451" y="1048657"/>
            <a:ext cx="7489371" cy="5262979"/>
          </a:xfrm>
          <a:prstGeom prst="rect">
            <a:avLst/>
          </a:prstGeom>
        </p:spPr>
        <p:txBody>
          <a:bodyPr wrap="square">
            <a:spAutoFit/>
          </a:bodyPr>
          <a:lstStyle/>
          <a:p>
            <a:pPr algn="justLow"/>
            <a:r>
              <a:rPr lang="fa-IR" sz="2800" b="1" dirty="0" smtClean="0"/>
              <a:t>فضای </a:t>
            </a:r>
            <a:r>
              <a:rPr lang="fa-IR" sz="2800" b="1" dirty="0"/>
              <a:t>مشارکت لازم فراهم نشده است </a:t>
            </a:r>
            <a:r>
              <a:rPr lang="fa-IR" sz="2800" b="1" dirty="0" smtClean="0"/>
              <a:t>. نبود </a:t>
            </a:r>
            <a:r>
              <a:rPr lang="fa-IR" sz="2800" b="1" dirty="0"/>
              <a:t>کاندیدا از تمام سلایق مختلف، سخت‌گیری‌های بی‌مورد هیئت نظارت و اقدامات افراطی در بررسی‌های صلاحیت افراد باعث شد تا عده‌ای از دایره انتخابات خارج شوند و بر مشارکت مردم تاثیر بگذارد.</a:t>
            </a:r>
          </a:p>
          <a:p>
            <a:pPr algn="justLow"/>
            <a:r>
              <a:rPr lang="fa-IR" sz="2800" b="1" dirty="0" smtClean="0"/>
              <a:t>امیدواریم </a:t>
            </a:r>
            <a:r>
              <a:rPr lang="fa-IR" sz="2800" b="1" dirty="0"/>
              <a:t>شاهد مشارکت حداکثری باشیم اما باید زمینه‌ها فراهم شود و وقتی مردم را تشویق به حضور در </a:t>
            </a:r>
            <a:r>
              <a:rPr lang="fa-IR" sz="2800" b="1" dirty="0" smtClean="0"/>
              <a:t>انتخابات </a:t>
            </a:r>
            <a:r>
              <a:rPr lang="fa-IR" sz="2800" b="1" dirty="0"/>
              <a:t>می‌کنیم باید آن فرد کاندیدایی نزدیک به سلیقه سیاسی خود برای رای دادن داشته باشد.</a:t>
            </a:r>
          </a:p>
          <a:p>
            <a:pPr algn="justLow"/>
            <a:r>
              <a:rPr lang="fa-IR" sz="2800" b="1" dirty="0" smtClean="0"/>
              <a:t>هیچ </a:t>
            </a:r>
            <a:r>
              <a:rPr lang="fa-IR" sz="2800" b="1" dirty="0"/>
              <a:t>کس به دنبال تحریم انتخابات نیست </a:t>
            </a:r>
            <a:r>
              <a:rPr lang="fa-IR" sz="2800" b="1" dirty="0" smtClean="0"/>
              <a:t>.کسی </a:t>
            </a:r>
            <a:r>
              <a:rPr lang="fa-IR" sz="2800" b="1" dirty="0"/>
              <a:t>تاکنون از تحریم انتخابات صحبت نکرده است و بیشتر اصلاح‌طلبان در معرفی لیست دچار تناقض‌گویی شده‌اند و موضع‌گیری مشخص و شفافی ندارند.</a:t>
            </a:r>
          </a:p>
        </p:txBody>
      </p:sp>
      <p:pic>
        <p:nvPicPr>
          <p:cNvPr id="8" name="Picture 7">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296909362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49" y="228138"/>
            <a:ext cx="4338483" cy="2874245"/>
          </a:xfrm>
          <a:prstGeom prst="rect">
            <a:avLst/>
          </a:prstGeom>
        </p:spPr>
      </p:pic>
      <p:sp>
        <p:nvSpPr>
          <p:cNvPr id="5" name="Rectangle 4"/>
          <p:cNvSpPr/>
          <p:nvPr/>
        </p:nvSpPr>
        <p:spPr>
          <a:xfrm>
            <a:off x="5466735" y="406880"/>
            <a:ext cx="6096000" cy="2862322"/>
          </a:xfrm>
          <a:prstGeom prst="rect">
            <a:avLst/>
          </a:prstGeom>
        </p:spPr>
        <p:txBody>
          <a:bodyPr>
            <a:spAutoFit/>
          </a:bodyPr>
          <a:lstStyle/>
          <a:p>
            <a:pPr algn="justLow"/>
            <a:r>
              <a:rPr lang="fa-IR" sz="3600" b="1" dirty="0" smtClean="0"/>
              <a:t>جوادی حصار رییس </a:t>
            </a:r>
            <a:r>
              <a:rPr lang="fa-IR" sz="3600" b="1" dirty="0"/>
              <a:t>شورای عالی سیاست‌گذاری انتخاباتی اصلاح‌طلبان خراسان رضوی </a:t>
            </a:r>
            <a:r>
              <a:rPr lang="fa-IR" sz="3600" b="1" dirty="0" smtClean="0"/>
              <a:t>: </a:t>
            </a:r>
          </a:p>
          <a:p>
            <a:pPr algn="justLow"/>
            <a:r>
              <a:rPr lang="fa-IR" sz="3600" b="1" dirty="0" smtClean="0"/>
              <a:t>با </a:t>
            </a:r>
            <a:r>
              <a:rPr lang="fa-IR" sz="3600" b="1" dirty="0"/>
              <a:t>شرایط </a:t>
            </a:r>
            <a:r>
              <a:rPr lang="fa-IR" sz="3600" b="1" dirty="0" smtClean="0"/>
              <a:t>موجود، </a:t>
            </a:r>
            <a:r>
              <a:rPr lang="fa-IR" sz="3600" b="1" dirty="0"/>
              <a:t>اصلاح‌طلبان در مشهد امکان ارائه لیست ندارند.</a:t>
            </a:r>
          </a:p>
        </p:txBody>
      </p:sp>
      <p:sp>
        <p:nvSpPr>
          <p:cNvPr id="6" name="Rectangle 5"/>
          <p:cNvSpPr/>
          <p:nvPr/>
        </p:nvSpPr>
        <p:spPr>
          <a:xfrm>
            <a:off x="752168" y="3602193"/>
            <a:ext cx="10810567" cy="1323439"/>
          </a:xfrm>
          <a:prstGeom prst="rect">
            <a:avLst/>
          </a:prstGeom>
        </p:spPr>
        <p:txBody>
          <a:bodyPr wrap="square">
            <a:spAutoFit/>
          </a:bodyPr>
          <a:lstStyle/>
          <a:p>
            <a:r>
              <a:rPr lang="fa-IR" sz="2000" b="1" dirty="0"/>
              <a:t>در میان تایید صلاحیت‌شدگان تا کنون هیچ ردی از اصلاح‌طلبان و گزینه‌های مدنظر آنها وجود ندارد.</a:t>
            </a:r>
            <a:br>
              <a:rPr lang="fa-IR" sz="2000" b="1" dirty="0"/>
            </a:br>
            <a:r>
              <a:rPr lang="fa-IR" sz="2000" b="1" dirty="0" smtClean="0"/>
              <a:t>با </a:t>
            </a:r>
            <a:r>
              <a:rPr lang="fa-IR" sz="2000" b="1" dirty="0"/>
              <a:t>این شرایط بعید می‌دانم در حوزه انتخابیه مشهد و کلات لیستی از سوی اصلاح‌طلبان برای انتخابات ارائه شود.</a:t>
            </a:r>
            <a:br>
              <a:rPr lang="fa-IR" sz="2000" b="1" dirty="0"/>
            </a:br>
            <a:r>
              <a:rPr lang="fa-IR" sz="2000" b="1" dirty="0" smtClean="0"/>
              <a:t>اگر </a:t>
            </a:r>
            <a:r>
              <a:rPr lang="fa-IR" sz="2000" b="1" dirty="0"/>
              <a:t>هم در فرصت باقیمانده افرادی تایید صلاحیت شوند باز هم فرصت رقابت از آنها گرفته شده است در حالی که برای برگزاری انتخاباتی پرشور باید فرصت رقابت فراهم شود.</a:t>
            </a:r>
          </a:p>
        </p:txBody>
      </p:sp>
      <p:pic>
        <p:nvPicPr>
          <p:cNvPr id="7" name="Picture 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186439341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740" y="0"/>
            <a:ext cx="6446520" cy="6858000"/>
          </a:xfrm>
          <a:prstGeom prst="rect">
            <a:avLst/>
          </a:prstGeom>
        </p:spPr>
      </p:pic>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1251499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51577"/>
            <a:ext cx="12121176" cy="5009064"/>
          </a:xfrm>
          <a:prstGeom prst="rect">
            <a:avLst/>
          </a:prstGeom>
        </p:spPr>
        <p:txBody>
          <a:bodyPr wrap="square">
            <a:spAutoFit/>
          </a:bodyPr>
          <a:lstStyle/>
          <a:p>
            <a:pPr>
              <a:lnSpc>
                <a:spcPct val="150000"/>
              </a:lnSpc>
            </a:pPr>
            <a:r>
              <a:rPr lang="fa-IR" sz="3600" b="1" dirty="0" smtClean="0">
                <a:cs typeface="B Nazanin" panose="00000400000000000000" pitchFamily="2" charset="-78"/>
              </a:rPr>
              <a:t>از </a:t>
            </a:r>
            <a:r>
              <a:rPr lang="fa-IR" sz="3600" b="1" dirty="0">
                <a:cs typeface="B Nazanin" panose="00000400000000000000" pitchFamily="2" charset="-78"/>
              </a:rPr>
              <a:t>«جبهه پیروان خط امام و رهبری» آقایان بنی‌هاشمی و </a:t>
            </a:r>
            <a:r>
              <a:rPr lang="fa-IR" sz="3600" b="1" dirty="0" smtClean="0">
                <a:cs typeface="B Nazanin" panose="00000400000000000000" pitchFamily="2" charset="-78"/>
              </a:rPr>
              <a:t>انتظاری</a:t>
            </a:r>
          </a:p>
          <a:p>
            <a:pPr>
              <a:lnSpc>
                <a:spcPct val="150000"/>
              </a:lnSpc>
            </a:pPr>
            <a:r>
              <a:rPr lang="fa-IR" sz="3600" b="1" dirty="0" smtClean="0">
                <a:cs typeface="B Nazanin" panose="00000400000000000000" pitchFamily="2" charset="-78"/>
              </a:rPr>
              <a:t>از </a:t>
            </a:r>
            <a:r>
              <a:rPr lang="fa-IR" sz="3600" b="1" dirty="0">
                <a:cs typeface="B Nazanin" panose="00000400000000000000" pitchFamily="2" charset="-78"/>
              </a:rPr>
              <a:t>«جبهه پایداری» آقایان نیازمند و </a:t>
            </a:r>
            <a:r>
              <a:rPr lang="fa-IR" sz="3600" b="1" dirty="0" smtClean="0">
                <a:cs typeface="B Nazanin" panose="00000400000000000000" pitchFamily="2" charset="-78"/>
              </a:rPr>
              <a:t>باقرزاده</a:t>
            </a:r>
          </a:p>
          <a:p>
            <a:pPr>
              <a:lnSpc>
                <a:spcPct val="150000"/>
              </a:lnSpc>
            </a:pPr>
            <a:r>
              <a:rPr lang="fa-IR" sz="3600" b="1" dirty="0" smtClean="0">
                <a:cs typeface="B Nazanin" panose="00000400000000000000" pitchFamily="2" charset="-78"/>
              </a:rPr>
              <a:t>طیف </a:t>
            </a:r>
            <a:r>
              <a:rPr lang="fa-IR" sz="3600" b="1" dirty="0">
                <a:cs typeface="B Nazanin" panose="00000400000000000000" pitchFamily="2" charset="-78"/>
              </a:rPr>
              <a:t>«جمعیت رهپویان انقلاب اسلامی و ایثارگران» آقایان رحیم‌زاده و </a:t>
            </a:r>
            <a:r>
              <a:rPr lang="fa-IR" sz="3600" b="1" dirty="0" smtClean="0">
                <a:cs typeface="B Nazanin" panose="00000400000000000000" pitchFamily="2" charset="-78"/>
              </a:rPr>
              <a:t>وکیلی</a:t>
            </a:r>
          </a:p>
          <a:p>
            <a:pPr>
              <a:lnSpc>
                <a:spcPct val="150000"/>
              </a:lnSpc>
            </a:pPr>
            <a:r>
              <a:rPr lang="fa-IR" sz="3600" b="1" dirty="0" smtClean="0">
                <a:cs typeface="B Nazanin" panose="00000400000000000000" pitchFamily="2" charset="-78"/>
              </a:rPr>
              <a:t>از </a:t>
            </a:r>
            <a:r>
              <a:rPr lang="fa-IR" sz="3600" b="1" dirty="0">
                <a:cs typeface="B Nazanin" panose="00000400000000000000" pitchFamily="2" charset="-78"/>
              </a:rPr>
              <a:t>«طرفداران قالیباف» آقایان حسینی و طباطبایی </a:t>
            </a:r>
            <a:endParaRPr lang="fa-IR" sz="3600" b="1" dirty="0" smtClean="0">
              <a:cs typeface="B Nazanin" panose="00000400000000000000" pitchFamily="2" charset="-78"/>
            </a:endParaRPr>
          </a:p>
          <a:p>
            <a:pPr>
              <a:lnSpc>
                <a:spcPct val="150000"/>
              </a:lnSpc>
            </a:pPr>
            <a:r>
              <a:rPr lang="fa-IR" sz="3600" b="1" dirty="0" smtClean="0">
                <a:cs typeface="B Nazanin" panose="00000400000000000000" pitchFamily="2" charset="-78"/>
              </a:rPr>
              <a:t>آقای </a:t>
            </a:r>
            <a:r>
              <a:rPr lang="fa-IR" sz="3600" b="1" dirty="0">
                <a:cs typeface="B Nazanin" panose="00000400000000000000" pitchFamily="2" charset="-78"/>
              </a:rPr>
              <a:t>عامری فرد به عنوان نماینده سایر طیف‌های اصولگرا با حضور در شورای ائتلاف اصولگرایان نمایندگی حزب و جریان خود را </a:t>
            </a:r>
            <a:r>
              <a:rPr lang="fa-IR" sz="3600" b="1" dirty="0" smtClean="0">
                <a:cs typeface="B Nazanin" panose="00000400000000000000" pitchFamily="2" charset="-78"/>
              </a:rPr>
              <a:t>داشتند</a:t>
            </a:r>
            <a:r>
              <a:rPr lang="fa-IR" sz="3600" b="1" dirty="0">
                <a:cs typeface="B Nazanin" panose="00000400000000000000" pitchFamily="2" charset="-78"/>
              </a:rPr>
              <a:t>.</a:t>
            </a:r>
          </a:p>
        </p:txBody>
      </p:sp>
      <p:sp>
        <p:nvSpPr>
          <p:cNvPr id="5" name="TextBox 4"/>
          <p:cNvSpPr txBox="1"/>
          <p:nvPr/>
        </p:nvSpPr>
        <p:spPr>
          <a:xfrm>
            <a:off x="0" y="143691"/>
            <a:ext cx="12192000"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1">
            <a:spAutoFit/>
          </a:bodyPr>
          <a:lstStyle/>
          <a:p>
            <a:pPr algn="ctr"/>
            <a:r>
              <a:rPr lang="fa-IR" sz="4000" b="1" dirty="0" smtClean="0">
                <a:cs typeface="B Titr" panose="00000700000000000000" pitchFamily="2" charset="-78"/>
              </a:rPr>
              <a:t>تصمیم گیرندگان اصولگرایان در مشهد در انتخابات سال 94</a:t>
            </a:r>
            <a:endParaRPr lang="fa-IR" sz="4000" b="1" dirty="0">
              <a:cs typeface="B Titr" panose="00000700000000000000" pitchFamily="2" charset="-78"/>
            </a:endParaRPr>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21721885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3558" y="402701"/>
            <a:ext cx="6096000" cy="5940088"/>
          </a:xfrm>
          <a:prstGeom prst="rect">
            <a:avLst/>
          </a:prstGeom>
        </p:spPr>
        <p:txBody>
          <a:bodyPr>
            <a:spAutoFit/>
          </a:bodyPr>
          <a:lstStyle/>
          <a:p>
            <a:pPr algn="justLow"/>
            <a:r>
              <a:rPr lang="fa-IR" sz="2000" b="1" dirty="0"/>
              <a:t>رئیس حزب اتحاد ملت در خراسان رضوی </a:t>
            </a:r>
            <a:r>
              <a:rPr lang="fa-IR" sz="2000" b="1" dirty="0" smtClean="0"/>
              <a:t>گفت</a:t>
            </a:r>
            <a:r>
              <a:rPr lang="fa-IR" sz="2000" b="1" dirty="0"/>
              <a:t>: حزب اتحاد ملت در انتخابات مجلس شورای اسلامی نه فعالیت انتخاباتی و نه لیست دارد، در شهرستان‌ها نیز همین اینگونه است، مگر اعضا به صورت فردی فعالیت کنند.</a:t>
            </a:r>
          </a:p>
          <a:p>
            <a:pPr algn="justLow"/>
            <a:r>
              <a:rPr lang="fa-IR" sz="2000" b="1" dirty="0"/>
              <a:t>مهدی عبایی خراسانی </a:t>
            </a:r>
            <a:r>
              <a:rPr lang="fa-IR" sz="2000" b="1" dirty="0" smtClean="0"/>
              <a:t>: </a:t>
            </a:r>
            <a:r>
              <a:rPr lang="fa-IR" sz="2000" b="1" dirty="0"/>
              <a:t>اکنون از اعضای لیست امید کاندیدایی در استان نداریم و تصمیم‌گیری در این حوزه را به افراد واگذار کردیم، اگر فردی می‌خواهد برای یک نفر کار کند، رای دهد و سخنرانی کند، می‌تواند نه به نام حزب و نه اصلاح‌طلبان این کار را انجام دهد که این یک کار فردی بوده اما انجام آن با نام حزب اتحاد و شورای اصلاح‌طلبان منع شده است.</a:t>
            </a:r>
          </a:p>
          <a:p>
            <a:pPr algn="justLow"/>
            <a:r>
              <a:rPr lang="fa-IR" sz="2000" b="1" dirty="0" smtClean="0"/>
              <a:t>ما </a:t>
            </a:r>
            <a:r>
              <a:rPr lang="fa-IR" sz="2000" b="1" dirty="0"/>
              <a:t>رای دادن را به مردم واگذار کردیم تا خودشان تشخیص دهند و گزینش‌گری کنند چرا که بعد از رد صلاحیت کاندیداهای اصلاح‌طلب کارنامه‌دار و قابل رقابت امکان ارائه لیست از جریان اصلاح‌طلب و احزاب آن گرفته شد.</a:t>
            </a:r>
          </a:p>
          <a:p>
            <a:pPr algn="justLow"/>
            <a:r>
              <a:rPr lang="fa-IR" sz="2000" b="1" dirty="0"/>
              <a:t> پس از اعلام شورای اصلاح‌طلبان خراسان رضوی درخصوص عدم ارائه لیست در حوزه انتخابیه مشهد و کلات سایر احزاب اصلاح‌طلب استان نسبت به ارائه لیست در انتخابات به شرط عدم استفاده از عناوینی همچون «شورای اصلاح طلبان، ائتلاف اصلاح‌طلبان، جبهه اصلاحات و ...» مخیر به ارائه لیست شدند.</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4239" y="527133"/>
            <a:ext cx="4328360" cy="3258804"/>
          </a:xfrm>
          <a:prstGeom prst="rect">
            <a:avLst/>
          </a:prstGeom>
        </p:spPr>
      </p:pic>
      <p:sp>
        <p:nvSpPr>
          <p:cNvPr id="6" name="Rectangle 5"/>
          <p:cNvSpPr/>
          <p:nvPr/>
        </p:nvSpPr>
        <p:spPr>
          <a:xfrm>
            <a:off x="6964029" y="3416604"/>
            <a:ext cx="4408570"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a-IR" b="1" dirty="0"/>
              <a:t>مهدی عبایی خراسانی</a:t>
            </a:r>
            <a:endParaRPr lang="fa-IR" dirty="0"/>
          </a:p>
        </p:txBody>
      </p:sp>
    </p:spTree>
    <p:extLst>
      <p:ext uri="{BB962C8B-B14F-4D97-AF65-F5344CB8AC3E}">
        <p14:creationId xmlns:p14="http://schemas.microsoft.com/office/powerpoint/2010/main" val="1850825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6632" y="373650"/>
            <a:ext cx="10707329" cy="5539978"/>
          </a:xfrm>
          <a:prstGeom prst="rect">
            <a:avLst/>
          </a:prstGeom>
        </p:spPr>
        <p:txBody>
          <a:bodyPr wrap="square">
            <a:spAutoFit/>
          </a:bodyPr>
          <a:lstStyle/>
          <a:p>
            <a:r>
              <a:rPr lang="fa-IR" sz="3200" b="1" dirty="0"/>
              <a:t>ائتلاف مهر ایران با حمایت برخی شخصیت‌های اصلاح‌طلب مشهد اعلام موجودیت و برای حوزه انتخابیه مشهد و کلات لیست منتشر کرد. </a:t>
            </a:r>
          </a:p>
          <a:p>
            <a:r>
              <a:rPr lang="fa-IR" sz="2000" b="1" dirty="0"/>
              <a:t>مهدی شریفی </a:t>
            </a:r>
            <a:r>
              <a:rPr lang="fa-IR" dirty="0" smtClean="0"/>
              <a:t>با </a:t>
            </a:r>
            <a:r>
              <a:rPr lang="fa-IR" dirty="0"/>
              <a:t>اشاره به اینکه شورای سیاستگذاری اصلاح طلبان هم در سطح ملی و هم در سطح استانی و مشهد لیستی برای انتخابات نداده و نخواهند داد، اظهار کرد: اما واقعیت این است که تعدادی از شخصیت‌هایی که دل در گروی اصلاح دارند به این نتیجه رسیدند تا با هم ائتلافی را شکل دهند.</a:t>
            </a:r>
          </a:p>
          <a:p>
            <a:r>
              <a:rPr lang="fa-IR" dirty="0" smtClean="0"/>
              <a:t>دبیر </a:t>
            </a:r>
            <a:r>
              <a:rPr lang="fa-IR" dirty="0"/>
              <a:t>ائتلاف مهر ایران کاندیداهای مورد حمایت این ائتلاف در حوزه انتخابیه مشهد و کلات را به شرح ذیل اعلام کرد؛</a:t>
            </a:r>
            <a:br>
              <a:rPr lang="fa-IR" dirty="0"/>
            </a:br>
            <a:r>
              <a:rPr lang="fa-IR" sz="3600" b="1" dirty="0"/>
              <a:t/>
            </a:r>
            <a:br>
              <a:rPr lang="fa-IR" sz="3600" b="1" dirty="0"/>
            </a:br>
            <a:r>
              <a:rPr lang="fa-IR" sz="3600" b="1" dirty="0"/>
              <a:t>1-حسن امیری</a:t>
            </a:r>
            <a:br>
              <a:rPr lang="fa-IR" sz="3600" b="1" dirty="0"/>
            </a:br>
            <a:r>
              <a:rPr lang="fa-IR" sz="3600" b="1" dirty="0"/>
              <a:t>2-ایمان ارجمند </a:t>
            </a:r>
            <a:r>
              <a:rPr lang="fa-IR" sz="3600" b="1" dirty="0" smtClean="0"/>
              <a:t>راد  </a:t>
            </a:r>
            <a:r>
              <a:rPr lang="fa-IR" sz="2400" dirty="0"/>
              <a:t>فرزند پرویز  کد نامزد ۱۱۶۵</a:t>
            </a:r>
            <a:r>
              <a:rPr lang="fa-IR" sz="3600" b="1" dirty="0"/>
              <a:t/>
            </a:r>
            <a:br>
              <a:rPr lang="fa-IR" sz="3600" b="1" dirty="0"/>
            </a:br>
            <a:r>
              <a:rPr lang="fa-IR" sz="3600" b="1" dirty="0"/>
              <a:t>3-طاهره بورند  </a:t>
            </a:r>
            <a:r>
              <a:rPr lang="fa-IR" sz="3600" b="1" dirty="0" smtClean="0"/>
              <a:t>  </a:t>
            </a:r>
            <a:r>
              <a:rPr lang="fa-IR" sz="2400" dirty="0"/>
              <a:t>فرزند علی </a:t>
            </a:r>
            <a:r>
              <a:rPr lang="fa-IR" sz="2400" dirty="0" smtClean="0"/>
              <a:t> </a:t>
            </a:r>
            <a:r>
              <a:rPr lang="fa-IR" sz="2400" dirty="0"/>
              <a:t>- کد نامزد ۱۲۷۴</a:t>
            </a:r>
            <a:r>
              <a:rPr lang="fa-IR" sz="2400" b="1" dirty="0" smtClean="0"/>
              <a:t>وکیل </a:t>
            </a:r>
            <a:r>
              <a:rPr lang="fa-IR" sz="2400" b="1" dirty="0"/>
              <a:t>پایه دو دادگستری</a:t>
            </a:r>
            <a:endParaRPr lang="fa-IR" sz="3600" b="1" dirty="0"/>
          </a:p>
          <a:p>
            <a:r>
              <a:rPr lang="fa-IR" sz="3600" b="1" dirty="0" smtClean="0"/>
              <a:t>4- </a:t>
            </a:r>
            <a:r>
              <a:rPr lang="fa-IR" sz="3600" b="1" dirty="0"/>
              <a:t>احسان رضائی‌منش</a:t>
            </a:r>
            <a:br>
              <a:rPr lang="fa-IR" sz="3600" b="1" dirty="0"/>
            </a:br>
            <a:r>
              <a:rPr lang="fa-IR" sz="3600" b="1" dirty="0"/>
              <a:t>5- حامد مسکنی</a:t>
            </a: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79629043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063" y="123671"/>
            <a:ext cx="3481531" cy="6026406"/>
          </a:xfrm>
          <a:prstGeom prst="rect">
            <a:avLst/>
          </a:prstGeom>
        </p:spPr>
      </p:pic>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382405259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0069" y="1304216"/>
            <a:ext cx="2477286" cy="2031325"/>
          </a:xfrm>
          <a:prstGeom prst="rect">
            <a:avLst/>
          </a:prstGeom>
        </p:spPr>
        <p:txBody>
          <a:bodyPr wrap="square">
            <a:spAutoFit/>
          </a:bodyPr>
          <a:lstStyle/>
          <a:p>
            <a:pPr algn="justLow"/>
            <a:r>
              <a:rPr lang="fa-IR" dirty="0" smtClean="0"/>
              <a:t>رسول </a:t>
            </a:r>
            <a:r>
              <a:rPr lang="fa-IR" dirty="0"/>
              <a:t>خضری </a:t>
            </a:r>
            <a:r>
              <a:rPr lang="fa-IR" dirty="0" smtClean="0"/>
              <a:t>:    پیرانشهر</a:t>
            </a:r>
          </a:p>
          <a:p>
            <a:pPr algn="justLow"/>
            <a:r>
              <a:rPr lang="fa-IR" dirty="0" smtClean="0"/>
              <a:t>علی </a:t>
            </a:r>
            <a:r>
              <a:rPr lang="fa-IR" dirty="0"/>
              <a:t>اکبری </a:t>
            </a:r>
            <a:r>
              <a:rPr lang="fa-IR" dirty="0" smtClean="0"/>
              <a:t>:        شیراز</a:t>
            </a:r>
          </a:p>
          <a:p>
            <a:pPr algn="justLow"/>
            <a:r>
              <a:rPr lang="fa-IR" dirty="0" smtClean="0"/>
              <a:t>مصطفی ذوالقدر:   میناب</a:t>
            </a:r>
          </a:p>
          <a:p>
            <a:pPr algn="justLow"/>
            <a:r>
              <a:rPr lang="fa-IR" dirty="0" smtClean="0"/>
              <a:t>ولی ملکی:         مشکین شهر</a:t>
            </a:r>
          </a:p>
          <a:p>
            <a:pPr algn="justLow"/>
            <a:r>
              <a:rPr lang="fa-IR" dirty="0" smtClean="0"/>
              <a:t>فرهاد </a:t>
            </a:r>
            <a:r>
              <a:rPr lang="fa-IR" dirty="0"/>
              <a:t>تجری :</a:t>
            </a:r>
            <a:r>
              <a:rPr lang="fa-IR" dirty="0" smtClean="0"/>
              <a:t>     سرپل ذهاب</a:t>
            </a:r>
          </a:p>
          <a:p>
            <a:pPr algn="justLow"/>
            <a:r>
              <a:rPr lang="fa-IR" dirty="0" smtClean="0"/>
              <a:t>قاسم </a:t>
            </a:r>
            <a:r>
              <a:rPr lang="fa-IR" dirty="0"/>
              <a:t>میرزایی </a:t>
            </a:r>
            <a:r>
              <a:rPr lang="fa-IR" dirty="0" smtClean="0"/>
              <a:t>نیکو:دماوند</a:t>
            </a:r>
          </a:p>
          <a:p>
            <a:pPr algn="justLow"/>
            <a:r>
              <a:rPr lang="fa-IR" dirty="0" smtClean="0"/>
              <a:t>غلامرضا شرفی:   آبادان</a:t>
            </a:r>
            <a:endParaRPr lang="fa-IR" dirty="0"/>
          </a:p>
        </p:txBody>
      </p:sp>
      <p:sp>
        <p:nvSpPr>
          <p:cNvPr id="5" name="Rectangle 4"/>
          <p:cNvSpPr/>
          <p:nvPr/>
        </p:nvSpPr>
        <p:spPr>
          <a:xfrm>
            <a:off x="8676278" y="2969966"/>
            <a:ext cx="2743200" cy="923330"/>
          </a:xfrm>
          <a:prstGeom prst="rect">
            <a:avLst/>
          </a:prstGeom>
        </p:spPr>
        <p:txBody>
          <a:bodyPr wrap="square">
            <a:spAutoFit/>
          </a:bodyPr>
          <a:lstStyle/>
          <a:p>
            <a:r>
              <a:rPr lang="fa-IR" dirty="0" smtClean="0"/>
              <a:t>محمدعلی پورمختار:کبودر آهنگ</a:t>
            </a:r>
          </a:p>
          <a:p>
            <a:r>
              <a:rPr lang="fa-IR" dirty="0" smtClean="0"/>
              <a:t>غلامرضا </a:t>
            </a:r>
            <a:r>
              <a:rPr lang="fa-IR" dirty="0"/>
              <a:t>کاتب </a:t>
            </a:r>
            <a:r>
              <a:rPr lang="fa-IR" dirty="0" smtClean="0"/>
              <a:t>:گرمسار</a:t>
            </a:r>
          </a:p>
          <a:p>
            <a:r>
              <a:rPr lang="fa-IR" dirty="0" smtClean="0"/>
              <a:t>رمضان‌علی </a:t>
            </a:r>
            <a:r>
              <a:rPr lang="fa-IR" dirty="0"/>
              <a:t>سبحانی </a:t>
            </a:r>
            <a:r>
              <a:rPr lang="fa-IR" dirty="0" smtClean="0"/>
              <a:t>فر:سبزوار</a:t>
            </a:r>
            <a:endParaRPr lang="fa-IR" dirty="0"/>
          </a:p>
        </p:txBody>
      </p:sp>
      <p:sp>
        <p:nvSpPr>
          <p:cNvPr id="6" name="Rectangle 5"/>
          <p:cNvSpPr/>
          <p:nvPr/>
        </p:nvSpPr>
        <p:spPr>
          <a:xfrm>
            <a:off x="6425178" y="309446"/>
            <a:ext cx="2394286" cy="923330"/>
          </a:xfrm>
          <a:prstGeom prst="rect">
            <a:avLst/>
          </a:prstGeom>
        </p:spPr>
        <p:txBody>
          <a:bodyPr wrap="square">
            <a:spAutoFit/>
          </a:bodyPr>
          <a:lstStyle/>
          <a:p>
            <a:r>
              <a:rPr lang="fa-IR" dirty="0" smtClean="0"/>
              <a:t>بهرام پارسایی:  شیراز</a:t>
            </a:r>
          </a:p>
          <a:p>
            <a:r>
              <a:rPr lang="fa-IR" dirty="0" smtClean="0"/>
              <a:t>محمد دامادی:    ساری</a:t>
            </a:r>
          </a:p>
          <a:p>
            <a:r>
              <a:rPr lang="fa-IR" dirty="0" smtClean="0"/>
              <a:t>منصور </a:t>
            </a:r>
            <a:r>
              <a:rPr lang="fa-IR" dirty="0"/>
              <a:t>مرادی </a:t>
            </a:r>
            <a:r>
              <a:rPr lang="fa-IR" dirty="0" smtClean="0"/>
              <a:t>: قروه</a:t>
            </a:r>
            <a:endParaRPr lang="fa-IR" dirty="0"/>
          </a:p>
        </p:txBody>
      </p:sp>
      <p:sp>
        <p:nvSpPr>
          <p:cNvPr id="7" name="Rectangle 6"/>
          <p:cNvSpPr/>
          <p:nvPr/>
        </p:nvSpPr>
        <p:spPr>
          <a:xfrm>
            <a:off x="3708811" y="1795699"/>
            <a:ext cx="2779456" cy="2308324"/>
          </a:xfrm>
          <a:prstGeom prst="rect">
            <a:avLst/>
          </a:prstGeom>
        </p:spPr>
        <p:txBody>
          <a:bodyPr wrap="square">
            <a:spAutoFit/>
          </a:bodyPr>
          <a:lstStyle/>
          <a:p>
            <a:r>
              <a:rPr lang="fa-IR" dirty="0" smtClean="0"/>
              <a:t>شهروز برزگر:سلماس</a:t>
            </a:r>
          </a:p>
          <a:p>
            <a:r>
              <a:rPr lang="fa-IR" dirty="0" smtClean="0"/>
              <a:t>سید </a:t>
            </a:r>
            <a:r>
              <a:rPr lang="fa-IR" dirty="0"/>
              <a:t>مصطفی </a:t>
            </a:r>
            <a:r>
              <a:rPr lang="fa-IR" dirty="0" smtClean="0"/>
              <a:t>ذوالقدر:میناب</a:t>
            </a:r>
          </a:p>
          <a:p>
            <a:r>
              <a:rPr lang="fa-IR" dirty="0" smtClean="0"/>
              <a:t>محمدباقر </a:t>
            </a:r>
            <a:r>
              <a:rPr lang="fa-IR" dirty="0"/>
              <a:t>سعادت </a:t>
            </a:r>
            <a:r>
              <a:rPr lang="fa-IR" dirty="0" smtClean="0"/>
              <a:t>: بوشهر</a:t>
            </a:r>
          </a:p>
          <a:p>
            <a:r>
              <a:rPr lang="fa-IR" dirty="0" smtClean="0"/>
              <a:t>علی </a:t>
            </a:r>
            <a:r>
              <a:rPr lang="fa-IR" dirty="0"/>
              <a:t>کاظمی بابا حیدر </a:t>
            </a:r>
            <a:r>
              <a:rPr lang="fa-IR" dirty="0" smtClean="0"/>
              <a:t>:اردل</a:t>
            </a:r>
          </a:p>
          <a:p>
            <a:r>
              <a:rPr lang="fa-IR" dirty="0" smtClean="0"/>
              <a:t>محمود </a:t>
            </a:r>
            <a:r>
              <a:rPr lang="fa-IR" dirty="0"/>
              <a:t>محمودی شاه </a:t>
            </a:r>
            <a:r>
              <a:rPr lang="fa-IR" dirty="0" smtClean="0"/>
              <a:t>نشین:شهریار</a:t>
            </a:r>
          </a:p>
          <a:p>
            <a:r>
              <a:rPr lang="fa-IR" dirty="0" smtClean="0"/>
              <a:t>اسدالله </a:t>
            </a:r>
            <a:r>
              <a:rPr lang="fa-IR" dirty="0"/>
              <a:t>قره </a:t>
            </a:r>
            <a:r>
              <a:rPr lang="fa-IR" dirty="0" smtClean="0"/>
              <a:t>خانی:علی </a:t>
            </a:r>
            <a:r>
              <a:rPr lang="fa-IR" dirty="0"/>
              <a:t>آباد </a:t>
            </a:r>
            <a:r>
              <a:rPr lang="fa-IR" dirty="0" smtClean="0"/>
              <a:t>کتول</a:t>
            </a:r>
          </a:p>
          <a:p>
            <a:r>
              <a:rPr lang="fa-IR" dirty="0" smtClean="0"/>
              <a:t>محمد </a:t>
            </a:r>
            <a:r>
              <a:rPr lang="fa-IR" dirty="0"/>
              <a:t>باسط </a:t>
            </a:r>
            <a:r>
              <a:rPr lang="fa-IR" dirty="0" smtClean="0"/>
              <a:t>درازهی:سراوان</a:t>
            </a:r>
          </a:p>
          <a:p>
            <a:r>
              <a:rPr lang="fa-IR" dirty="0" smtClean="0"/>
              <a:t>احمد </a:t>
            </a:r>
            <a:r>
              <a:rPr lang="fa-IR" dirty="0"/>
              <a:t>بیگدلی </a:t>
            </a:r>
            <a:r>
              <a:rPr lang="fa-IR" dirty="0" smtClean="0"/>
              <a:t>: </a:t>
            </a:r>
            <a:r>
              <a:rPr lang="fa-IR" dirty="0"/>
              <a:t>خدابنده.</a:t>
            </a:r>
          </a:p>
        </p:txBody>
      </p:sp>
      <p:sp>
        <p:nvSpPr>
          <p:cNvPr id="8" name="Rectangle 7"/>
          <p:cNvSpPr/>
          <p:nvPr/>
        </p:nvSpPr>
        <p:spPr>
          <a:xfrm>
            <a:off x="9083842" y="4461214"/>
            <a:ext cx="2358193" cy="1477328"/>
          </a:xfrm>
          <a:prstGeom prst="rect">
            <a:avLst/>
          </a:prstGeom>
        </p:spPr>
        <p:txBody>
          <a:bodyPr wrap="square">
            <a:spAutoFit/>
          </a:bodyPr>
          <a:lstStyle/>
          <a:p>
            <a:r>
              <a:rPr lang="fa-IR" dirty="0"/>
              <a:t>بهروز بنیادی </a:t>
            </a:r>
            <a:r>
              <a:rPr lang="fa-IR" dirty="0" smtClean="0"/>
              <a:t>:    کاشمر</a:t>
            </a:r>
            <a:endParaRPr lang="fa-IR" dirty="0"/>
          </a:p>
          <a:p>
            <a:r>
              <a:rPr lang="fa-IR" dirty="0"/>
              <a:t>مسعود گودرزی : ممسنی</a:t>
            </a:r>
          </a:p>
          <a:p>
            <a:r>
              <a:rPr lang="fa-IR" dirty="0"/>
              <a:t>امیر خجسته </a:t>
            </a:r>
            <a:r>
              <a:rPr lang="fa-IR" dirty="0" smtClean="0"/>
              <a:t>:     همدان</a:t>
            </a:r>
            <a:endParaRPr lang="fa-IR" dirty="0"/>
          </a:p>
          <a:p>
            <a:r>
              <a:rPr lang="fa-IR" dirty="0"/>
              <a:t>نادر قاضی پور</a:t>
            </a:r>
            <a:r>
              <a:rPr lang="fa-IR" dirty="0" smtClean="0"/>
              <a:t>:  ارومیه</a:t>
            </a:r>
            <a:endParaRPr lang="fa-IR" dirty="0"/>
          </a:p>
          <a:p>
            <a:r>
              <a:rPr lang="fa-IR" dirty="0"/>
              <a:t>محسن </a:t>
            </a:r>
            <a:r>
              <a:rPr lang="fa-IR" dirty="0" smtClean="0"/>
              <a:t>کوهکن:    لنجان</a:t>
            </a:r>
            <a:endParaRPr lang="fa-IR" dirty="0"/>
          </a:p>
        </p:txBody>
      </p:sp>
      <p:sp>
        <p:nvSpPr>
          <p:cNvPr id="9" name="Rectangle 8"/>
          <p:cNvSpPr/>
          <p:nvPr/>
        </p:nvSpPr>
        <p:spPr>
          <a:xfrm>
            <a:off x="9083843" y="463436"/>
            <a:ext cx="2406284" cy="2585323"/>
          </a:xfrm>
          <a:prstGeom prst="rect">
            <a:avLst/>
          </a:prstGeom>
        </p:spPr>
        <p:txBody>
          <a:bodyPr wrap="square">
            <a:spAutoFit/>
          </a:bodyPr>
          <a:lstStyle/>
          <a:p>
            <a:r>
              <a:rPr lang="fa-IR" dirty="0"/>
              <a:t>محمود </a:t>
            </a:r>
            <a:r>
              <a:rPr lang="fa-IR" dirty="0" smtClean="0"/>
              <a:t>صادقی:   تهران</a:t>
            </a:r>
          </a:p>
          <a:p>
            <a:r>
              <a:rPr lang="fa-IR" dirty="0" smtClean="0"/>
              <a:t>علیرضا </a:t>
            </a:r>
            <a:r>
              <a:rPr lang="fa-IR" dirty="0"/>
              <a:t>رحیمی </a:t>
            </a:r>
            <a:r>
              <a:rPr lang="fa-IR" dirty="0" smtClean="0"/>
              <a:t>: تهران</a:t>
            </a:r>
          </a:p>
          <a:p>
            <a:r>
              <a:rPr lang="fa-IR" dirty="0"/>
              <a:t>بهروز نعمتی : </a:t>
            </a:r>
            <a:r>
              <a:rPr lang="fa-IR" dirty="0" smtClean="0"/>
              <a:t>   تهران</a:t>
            </a:r>
            <a:endParaRPr lang="fa-IR" dirty="0"/>
          </a:p>
          <a:p>
            <a:r>
              <a:rPr lang="fa-IR" dirty="0"/>
              <a:t>غلامرضا حیدری:تهران</a:t>
            </a:r>
          </a:p>
          <a:p>
            <a:r>
              <a:rPr lang="fa-IR" dirty="0"/>
              <a:t>فاطمه سعیدی </a:t>
            </a:r>
            <a:r>
              <a:rPr lang="fa-IR" dirty="0" smtClean="0"/>
              <a:t>:    تهران</a:t>
            </a:r>
          </a:p>
          <a:p>
            <a:r>
              <a:rPr lang="fa-IR" dirty="0"/>
              <a:t>طیبه سیاوشی </a:t>
            </a:r>
            <a:r>
              <a:rPr lang="fa-IR" dirty="0" smtClean="0"/>
              <a:t>:    تهران</a:t>
            </a:r>
          </a:p>
          <a:p>
            <a:r>
              <a:rPr lang="fa-IR" dirty="0"/>
              <a:t>الیاس </a:t>
            </a:r>
            <a:r>
              <a:rPr lang="fa-IR" dirty="0" smtClean="0"/>
              <a:t>حضرتی:   تهران</a:t>
            </a:r>
          </a:p>
          <a:p>
            <a:r>
              <a:rPr lang="fa-IR" dirty="0"/>
              <a:t>علی مطهری </a:t>
            </a:r>
            <a:r>
              <a:rPr lang="fa-IR" dirty="0" smtClean="0"/>
              <a:t>:    تهران</a:t>
            </a:r>
          </a:p>
          <a:p>
            <a:r>
              <a:rPr lang="fa-IR" dirty="0"/>
              <a:t>داود محمدی : </a:t>
            </a:r>
            <a:r>
              <a:rPr lang="fa-IR" dirty="0" smtClean="0"/>
              <a:t>    تهران</a:t>
            </a:r>
            <a:endParaRPr lang="fa-IR" dirty="0"/>
          </a:p>
        </p:txBody>
      </p:sp>
      <p:sp>
        <p:nvSpPr>
          <p:cNvPr id="10" name="Rectangle 9"/>
          <p:cNvSpPr/>
          <p:nvPr/>
        </p:nvSpPr>
        <p:spPr>
          <a:xfrm>
            <a:off x="6208611" y="1500612"/>
            <a:ext cx="2610853" cy="2031325"/>
          </a:xfrm>
          <a:prstGeom prst="rect">
            <a:avLst/>
          </a:prstGeom>
        </p:spPr>
        <p:txBody>
          <a:bodyPr wrap="square">
            <a:spAutoFit/>
          </a:bodyPr>
          <a:lstStyle/>
          <a:p>
            <a:r>
              <a:rPr lang="fa-IR" dirty="0"/>
              <a:t>معصومه آقاپور</a:t>
            </a:r>
            <a:r>
              <a:rPr lang="fa-IR" dirty="0" smtClean="0"/>
              <a:t>:  شبستر</a:t>
            </a:r>
            <a:endParaRPr lang="fa-IR" dirty="0"/>
          </a:p>
          <a:p>
            <a:r>
              <a:rPr lang="fa-IR" dirty="0"/>
              <a:t>احمد همتی : </a:t>
            </a:r>
            <a:r>
              <a:rPr lang="fa-IR" dirty="0" smtClean="0"/>
              <a:t>     سمنان</a:t>
            </a:r>
            <a:endParaRPr lang="fa-IR" dirty="0"/>
          </a:p>
          <a:p>
            <a:r>
              <a:rPr lang="fa-IR" dirty="0" smtClean="0"/>
              <a:t>محمد </a:t>
            </a:r>
            <a:r>
              <a:rPr lang="fa-IR" dirty="0"/>
              <a:t>بیرانوند </a:t>
            </a:r>
            <a:r>
              <a:rPr lang="fa-IR" dirty="0" smtClean="0"/>
              <a:t>:  خرم </a:t>
            </a:r>
            <a:r>
              <a:rPr lang="fa-IR" dirty="0"/>
              <a:t>آباد</a:t>
            </a:r>
          </a:p>
          <a:p>
            <a:r>
              <a:rPr lang="fa-IR" dirty="0"/>
              <a:t>محمد فیضی</a:t>
            </a:r>
            <a:r>
              <a:rPr lang="fa-IR" dirty="0" smtClean="0"/>
              <a:t>:    اردبیل</a:t>
            </a:r>
            <a:endParaRPr lang="fa-IR" dirty="0"/>
          </a:p>
          <a:p>
            <a:r>
              <a:rPr lang="fa-IR" dirty="0"/>
              <a:t>مسعود رضایی :شیراز</a:t>
            </a:r>
          </a:p>
          <a:p>
            <a:r>
              <a:rPr lang="fa-IR" dirty="0"/>
              <a:t>محمد کاظمی </a:t>
            </a:r>
            <a:r>
              <a:rPr lang="fa-IR" dirty="0" smtClean="0"/>
              <a:t>:  ملایر</a:t>
            </a:r>
            <a:endParaRPr lang="fa-IR" dirty="0"/>
          </a:p>
          <a:p>
            <a:r>
              <a:rPr lang="fa-IR" dirty="0"/>
              <a:t>عبدالکریم حسین زاده :نقده</a:t>
            </a:r>
          </a:p>
        </p:txBody>
      </p:sp>
      <p:sp>
        <p:nvSpPr>
          <p:cNvPr id="11" name="Rectangle 10"/>
          <p:cNvSpPr/>
          <p:nvPr/>
        </p:nvSpPr>
        <p:spPr>
          <a:xfrm>
            <a:off x="9356208" y="3882056"/>
            <a:ext cx="2085827" cy="369332"/>
          </a:xfrm>
          <a:prstGeom prst="rect">
            <a:avLst/>
          </a:prstGeom>
        </p:spPr>
        <p:txBody>
          <a:bodyPr wrap="none">
            <a:spAutoFit/>
          </a:bodyPr>
          <a:lstStyle/>
          <a:p>
            <a:r>
              <a:rPr lang="fa-IR" dirty="0"/>
              <a:t>حسین مقصودی : سبزوار</a:t>
            </a:r>
          </a:p>
        </p:txBody>
      </p:sp>
      <p:sp>
        <p:nvSpPr>
          <p:cNvPr id="12" name="Rectangle 11"/>
          <p:cNvSpPr/>
          <p:nvPr/>
        </p:nvSpPr>
        <p:spPr>
          <a:xfrm>
            <a:off x="6285025" y="3461770"/>
            <a:ext cx="2569764" cy="2585323"/>
          </a:xfrm>
          <a:prstGeom prst="rect">
            <a:avLst/>
          </a:prstGeom>
        </p:spPr>
        <p:txBody>
          <a:bodyPr wrap="square">
            <a:spAutoFit/>
          </a:bodyPr>
          <a:lstStyle/>
          <a:p>
            <a:r>
              <a:rPr lang="fa-IR" dirty="0"/>
              <a:t>سیده حمیده زرآبادی :قزوین</a:t>
            </a:r>
          </a:p>
          <a:p>
            <a:r>
              <a:rPr lang="fa-IR" dirty="0"/>
              <a:t>غلامعلی جعفرزاده : رشت</a:t>
            </a:r>
          </a:p>
          <a:p>
            <a:r>
              <a:rPr lang="fa-IR" dirty="0"/>
              <a:t>حسین رضازاده :کازرون</a:t>
            </a:r>
          </a:p>
          <a:p>
            <a:r>
              <a:rPr lang="fa-IR" dirty="0"/>
              <a:t>عزیز اکبریان : کرج</a:t>
            </a:r>
          </a:p>
          <a:p>
            <a:r>
              <a:rPr lang="fa-IR" dirty="0"/>
              <a:t>محمد جواد کولیوند :کرج</a:t>
            </a:r>
          </a:p>
          <a:p>
            <a:r>
              <a:rPr lang="fa-IR" dirty="0"/>
              <a:t>عبدالرضا عزیزی : شیروان</a:t>
            </a:r>
          </a:p>
          <a:p>
            <a:r>
              <a:rPr lang="fa-IR" dirty="0"/>
              <a:t>علی وقف چی :زنجان</a:t>
            </a:r>
          </a:p>
          <a:p>
            <a:r>
              <a:rPr lang="fa-IR" dirty="0"/>
              <a:t>شمس‌الله شریعت‌نژاد : رامسر</a:t>
            </a:r>
          </a:p>
          <a:p>
            <a:r>
              <a:rPr lang="fa-IR" dirty="0"/>
              <a:t>عامر کعبی : آبادان</a:t>
            </a:r>
          </a:p>
        </p:txBody>
      </p:sp>
      <p:sp>
        <p:nvSpPr>
          <p:cNvPr id="13" name="Rectangle 12"/>
          <p:cNvSpPr/>
          <p:nvPr/>
        </p:nvSpPr>
        <p:spPr>
          <a:xfrm>
            <a:off x="9083842" y="5857787"/>
            <a:ext cx="2397802" cy="923330"/>
          </a:xfrm>
          <a:prstGeom prst="rect">
            <a:avLst/>
          </a:prstGeom>
        </p:spPr>
        <p:txBody>
          <a:bodyPr wrap="square">
            <a:spAutoFit/>
          </a:bodyPr>
          <a:lstStyle/>
          <a:p>
            <a:r>
              <a:rPr lang="fa-IR" dirty="0"/>
              <a:t>محمدعلی شاعری : بهشهر</a:t>
            </a:r>
          </a:p>
          <a:p>
            <a:r>
              <a:rPr lang="fa-IR" dirty="0"/>
              <a:t>محمدمهدی افتخاری :فومن</a:t>
            </a:r>
          </a:p>
          <a:p>
            <a:r>
              <a:rPr lang="fa-IR" dirty="0"/>
              <a:t>علی گلمرادی </a:t>
            </a:r>
            <a:r>
              <a:rPr lang="fa-IR" dirty="0" smtClean="0"/>
              <a:t>:     ماهشهر</a:t>
            </a:r>
            <a:endParaRPr lang="fa-IR" dirty="0"/>
          </a:p>
        </p:txBody>
      </p:sp>
      <p:sp>
        <p:nvSpPr>
          <p:cNvPr id="14" name="Rectangle 13"/>
          <p:cNvSpPr/>
          <p:nvPr/>
        </p:nvSpPr>
        <p:spPr>
          <a:xfrm>
            <a:off x="9514905" y="4161132"/>
            <a:ext cx="1927130" cy="369332"/>
          </a:xfrm>
          <a:prstGeom prst="rect">
            <a:avLst/>
          </a:prstGeom>
        </p:spPr>
        <p:txBody>
          <a:bodyPr wrap="none">
            <a:spAutoFit/>
          </a:bodyPr>
          <a:lstStyle/>
          <a:p>
            <a:r>
              <a:rPr lang="fa-IR" dirty="0"/>
              <a:t>حمید بنایی نماینده گناباد</a:t>
            </a:r>
          </a:p>
        </p:txBody>
      </p:sp>
      <p:sp>
        <p:nvSpPr>
          <p:cNvPr id="15" name="Rectangle 14"/>
          <p:cNvSpPr/>
          <p:nvPr/>
        </p:nvSpPr>
        <p:spPr>
          <a:xfrm>
            <a:off x="3214273" y="4006262"/>
            <a:ext cx="3320716" cy="2031325"/>
          </a:xfrm>
          <a:prstGeom prst="rect">
            <a:avLst/>
          </a:prstGeom>
        </p:spPr>
        <p:txBody>
          <a:bodyPr wrap="square">
            <a:spAutoFit/>
          </a:bodyPr>
          <a:lstStyle/>
          <a:p>
            <a:r>
              <a:rPr lang="fa-IR" dirty="0"/>
              <a:t>عین الله شریف پور :ماکو و چالدران</a:t>
            </a:r>
          </a:p>
          <a:p>
            <a:r>
              <a:rPr lang="fa-IR" dirty="0"/>
              <a:t>اقبال محمدی :رامهرمز</a:t>
            </a:r>
          </a:p>
          <a:p>
            <a:r>
              <a:rPr lang="fa-IR" dirty="0"/>
              <a:t>عبدالله سامری :خرمشهر</a:t>
            </a:r>
          </a:p>
          <a:p>
            <a:r>
              <a:rPr lang="fa-IR" dirty="0"/>
              <a:t>سید حسین افضلی :اقلید</a:t>
            </a:r>
          </a:p>
          <a:p>
            <a:r>
              <a:rPr lang="fa-IR" dirty="0"/>
              <a:t>عباسعلی پوربافرانی :نایین</a:t>
            </a:r>
          </a:p>
          <a:p>
            <a:r>
              <a:rPr lang="fa-IR" dirty="0"/>
              <a:t>سید علاالدین خادم : سپیدان</a:t>
            </a:r>
          </a:p>
          <a:p>
            <a:r>
              <a:rPr lang="fa-IR" dirty="0">
                <a:solidFill>
                  <a:srgbClr val="7030A0"/>
                </a:solidFill>
              </a:rPr>
              <a:t>نگهبان سلامی نماینده خواف و رشتخوار</a:t>
            </a:r>
          </a:p>
        </p:txBody>
      </p:sp>
      <p:sp>
        <p:nvSpPr>
          <p:cNvPr id="2" name="Rectangle 1"/>
          <p:cNvSpPr/>
          <p:nvPr/>
        </p:nvSpPr>
        <p:spPr>
          <a:xfrm>
            <a:off x="3515345" y="318371"/>
            <a:ext cx="2952206" cy="1477328"/>
          </a:xfrm>
          <a:prstGeom prst="rect">
            <a:avLst/>
          </a:prstGeom>
        </p:spPr>
        <p:txBody>
          <a:bodyPr wrap="square">
            <a:spAutoFit/>
          </a:bodyPr>
          <a:lstStyle/>
          <a:p>
            <a:r>
              <a:rPr lang="fa-IR" dirty="0"/>
              <a:t>حسین نیازآذری:بابل</a:t>
            </a:r>
          </a:p>
          <a:p>
            <a:r>
              <a:rPr lang="fa-IR" dirty="0"/>
              <a:t>ناصر شریفی :بندر لنگه و جاسک</a:t>
            </a:r>
          </a:p>
          <a:p>
            <a:r>
              <a:rPr lang="fa-IR" dirty="0"/>
              <a:t>منصور مرادی : قروه</a:t>
            </a:r>
          </a:p>
          <a:p>
            <a:r>
              <a:rPr lang="fa-IR" dirty="0"/>
              <a:t>علی‌اصغر یوسف‌نژاد:ساری</a:t>
            </a:r>
          </a:p>
          <a:p>
            <a:r>
              <a:rPr lang="fa-IR" dirty="0"/>
              <a:t>شهاب نادری:پاوه</a:t>
            </a:r>
          </a:p>
        </p:txBody>
      </p:sp>
      <p:sp>
        <p:nvSpPr>
          <p:cNvPr id="3" name="Rectangle 2"/>
          <p:cNvSpPr/>
          <p:nvPr/>
        </p:nvSpPr>
        <p:spPr>
          <a:xfrm>
            <a:off x="741952" y="170946"/>
            <a:ext cx="2636954" cy="1200329"/>
          </a:xfrm>
          <a:prstGeom prst="rect">
            <a:avLst/>
          </a:prstGeom>
        </p:spPr>
        <p:txBody>
          <a:bodyPr wrap="square">
            <a:spAutoFit/>
          </a:bodyPr>
          <a:lstStyle/>
          <a:p>
            <a:r>
              <a:rPr lang="fa-IR" dirty="0"/>
              <a:t>علی ساری:اهواز</a:t>
            </a:r>
          </a:p>
          <a:p>
            <a:r>
              <a:rPr lang="fa-IR" dirty="0"/>
              <a:t>محمدرضا تابش:اردکان</a:t>
            </a:r>
          </a:p>
          <a:p>
            <a:r>
              <a:rPr lang="fa-IR" dirty="0"/>
              <a:t>هادی بهادری :ارومیه</a:t>
            </a:r>
          </a:p>
          <a:p>
            <a:r>
              <a:rPr lang="fa-IR" dirty="0"/>
              <a:t>جلال محمودزاده : مهاباد</a:t>
            </a:r>
          </a:p>
        </p:txBody>
      </p:sp>
      <p:sp>
        <p:nvSpPr>
          <p:cNvPr id="16" name="Rectangle 15"/>
          <p:cNvSpPr/>
          <p:nvPr/>
        </p:nvSpPr>
        <p:spPr>
          <a:xfrm>
            <a:off x="9514905" y="59443"/>
            <a:ext cx="2246128" cy="369332"/>
          </a:xfrm>
          <a:prstGeom prst="rect">
            <a:avLst/>
          </a:prstGeom>
        </p:spPr>
        <p:txBody>
          <a:bodyPr wrap="none">
            <a:spAutoFit/>
          </a:bodyPr>
          <a:lstStyle/>
          <a:p>
            <a:pPr algn="justLow"/>
            <a:r>
              <a:rPr lang="fa-IR" b="1" dirty="0">
                <a:solidFill>
                  <a:srgbClr val="000080"/>
                </a:solidFill>
              </a:rPr>
              <a:t>نمایندگان رد صلاحیت شده:</a:t>
            </a:r>
            <a:endParaRPr lang="fa-IR" b="1" dirty="0"/>
          </a:p>
        </p:txBody>
      </p:sp>
      <p:sp>
        <p:nvSpPr>
          <p:cNvPr id="17" name="Rectangle 16"/>
          <p:cNvSpPr/>
          <p:nvPr/>
        </p:nvSpPr>
        <p:spPr>
          <a:xfrm>
            <a:off x="3800337" y="5934670"/>
            <a:ext cx="2734652" cy="646331"/>
          </a:xfrm>
          <a:prstGeom prst="rect">
            <a:avLst/>
          </a:prstGeom>
        </p:spPr>
        <p:txBody>
          <a:bodyPr wrap="square">
            <a:spAutoFit/>
          </a:bodyPr>
          <a:lstStyle/>
          <a:p>
            <a:r>
              <a:rPr lang="fa-IR" dirty="0" smtClean="0"/>
              <a:t>مجید </a:t>
            </a:r>
            <a:r>
              <a:rPr lang="fa-IR" dirty="0"/>
              <a:t>ناصری‌نژاد:شادگان</a:t>
            </a:r>
          </a:p>
          <a:p>
            <a:r>
              <a:rPr lang="fa-IR" dirty="0"/>
              <a:t>عبدالحمید خدری:بوشهر</a:t>
            </a:r>
          </a:p>
        </p:txBody>
      </p:sp>
      <p:sp>
        <p:nvSpPr>
          <p:cNvPr id="18" name="Rectangle 17"/>
          <p:cNvSpPr/>
          <p:nvPr/>
        </p:nvSpPr>
        <p:spPr>
          <a:xfrm>
            <a:off x="6710870" y="1181254"/>
            <a:ext cx="2440091" cy="369332"/>
          </a:xfrm>
          <a:prstGeom prst="rect">
            <a:avLst/>
          </a:prstGeom>
        </p:spPr>
        <p:txBody>
          <a:bodyPr wrap="none">
            <a:spAutoFit/>
          </a:bodyPr>
          <a:lstStyle/>
          <a:p>
            <a:r>
              <a:rPr lang="fa-IR" dirty="0"/>
              <a:t>سیدحسین نقوی حسینی:ورامین</a:t>
            </a:r>
          </a:p>
        </p:txBody>
      </p:sp>
      <p:sp>
        <p:nvSpPr>
          <p:cNvPr id="19" name="Rectangle 18"/>
          <p:cNvSpPr/>
          <p:nvPr/>
        </p:nvSpPr>
        <p:spPr>
          <a:xfrm>
            <a:off x="6647133" y="5929542"/>
            <a:ext cx="2207656" cy="369332"/>
          </a:xfrm>
          <a:prstGeom prst="rect">
            <a:avLst/>
          </a:prstGeom>
        </p:spPr>
        <p:txBody>
          <a:bodyPr wrap="none">
            <a:spAutoFit/>
          </a:bodyPr>
          <a:lstStyle/>
          <a:p>
            <a:r>
              <a:rPr lang="fa-IR" dirty="0"/>
              <a:t>محمد ابراهیم رضایی:خمین</a:t>
            </a:r>
          </a:p>
        </p:txBody>
      </p:sp>
      <p:pic>
        <p:nvPicPr>
          <p:cNvPr id="20" name="Picture 19">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7925"/>
            <a:ext cx="1543050" cy="600075"/>
          </a:xfrm>
          <a:prstGeom prst="rect">
            <a:avLst/>
          </a:prstGeom>
        </p:spPr>
      </p:pic>
    </p:spTree>
    <p:extLst>
      <p:ext uri="{BB962C8B-B14F-4D97-AF65-F5344CB8AC3E}">
        <p14:creationId xmlns:p14="http://schemas.microsoft.com/office/powerpoint/2010/main" val="10243558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46397" y="530631"/>
            <a:ext cx="4913525" cy="461665"/>
          </a:xfrm>
          <a:prstGeom prst="rect">
            <a:avLst/>
          </a:prstGeom>
        </p:spPr>
        <p:txBody>
          <a:bodyPr wrap="none">
            <a:spAutoFit/>
          </a:bodyPr>
          <a:lstStyle/>
          <a:p>
            <a:r>
              <a:rPr lang="fa-IR" sz="2400" b="1" dirty="0"/>
              <a:t>محمدحسن </a:t>
            </a:r>
            <a:r>
              <a:rPr lang="fa-IR" sz="2400" b="1" dirty="0" smtClean="0"/>
              <a:t>ساقی </a:t>
            </a:r>
            <a:r>
              <a:rPr lang="fa-IR" sz="2400" dirty="0"/>
              <a:t>دبیر جبهه اعتدال شرق </a:t>
            </a:r>
            <a:r>
              <a:rPr lang="fa-IR" sz="2400" dirty="0" smtClean="0"/>
              <a:t>کشور:</a:t>
            </a:r>
            <a:endParaRPr lang="fa-IR" sz="2400" b="1" dirty="0"/>
          </a:p>
        </p:txBody>
      </p:sp>
      <p:sp>
        <p:nvSpPr>
          <p:cNvPr id="3" name="Rectangle 2"/>
          <p:cNvSpPr/>
          <p:nvPr/>
        </p:nvSpPr>
        <p:spPr>
          <a:xfrm>
            <a:off x="5463922" y="1114803"/>
            <a:ext cx="6096000" cy="1015663"/>
          </a:xfrm>
          <a:prstGeom prst="rect">
            <a:avLst/>
          </a:prstGeom>
        </p:spPr>
        <p:txBody>
          <a:bodyPr>
            <a:spAutoFit/>
          </a:bodyPr>
          <a:lstStyle/>
          <a:p>
            <a:pPr algn="justLow"/>
            <a:r>
              <a:rPr lang="fa-IR" sz="2000" b="1" dirty="0"/>
              <a:t>ما در تلاشیم تا بتوانیم از دو جریان سیاسی معتدل، هم اصولگرایان معتدل و هم اصلاح‌طلبان، لیستی را در سطح استان یا شهرستان‌ها به مردم استان معرفی کنیم</a:t>
            </a:r>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19997468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5954" y="0"/>
            <a:ext cx="6096000" cy="6186309"/>
          </a:xfrm>
          <a:prstGeom prst="rect">
            <a:avLst/>
          </a:prstGeom>
        </p:spPr>
        <p:txBody>
          <a:bodyPr>
            <a:spAutoFit/>
          </a:bodyPr>
          <a:lstStyle/>
          <a:p>
            <a:pPr algn="justLow"/>
            <a:r>
              <a:rPr lang="fa-IR" dirty="0"/>
              <a:t>بهمن شریف‌زاده به روزنامه اعتماد گفت: </a:t>
            </a:r>
            <a:r>
              <a:rPr lang="fa-IR" sz="3600" b="1" dirty="0"/>
              <a:t>هیچ نزدیکی میان آقای مصباح و احمدی‌نژاد وجود ندارد. جبهه پایداری بیشترین مخالفت را با آقای مشایی که به گفته دکتر احمدی‌نژاد، پایه‌گذار «جریان بهار» در دوره ماست، داشت. تفکر آقای احمدی‌نژاد هم همان تفکر بهاری است. کسی از نزدیکان احمدی‌نژاد در انتخابات نام‌نویسی نکرده است؛ بلکه تعدادی از هواداران اقدام کردند که آن‌ها هم رد صلاحیت شدند.</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8452" y="398008"/>
            <a:ext cx="3481660" cy="3481660"/>
          </a:xfrm>
          <a:prstGeom prst="rect">
            <a:avLst/>
          </a:prstGeom>
        </p:spPr>
      </p:pic>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259468328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945" y="117693"/>
            <a:ext cx="6622473" cy="6370975"/>
          </a:xfrm>
          <a:prstGeom prst="rect">
            <a:avLst/>
          </a:prstGeom>
        </p:spPr>
        <p:txBody>
          <a:bodyPr wrap="square">
            <a:spAutoFit/>
          </a:bodyPr>
          <a:lstStyle/>
          <a:p>
            <a:pPr algn="justLow"/>
            <a:r>
              <a:rPr lang="fa-IR" sz="2400" b="1" dirty="0"/>
              <a:t>مرتضی تمدن، چهره نزدیک به محمود احمدی نژاد انتشار هرگونه لیست از سوی رئیس جمهور دولت‌های نهم و دهم و حمایت او از هر جریان، فرد و لیستی را تکذیب می‌کند. تمدن </a:t>
            </a:r>
            <a:r>
              <a:rPr lang="fa-IR" sz="2400" b="1" dirty="0" smtClean="0"/>
              <a:t>ضمن </a:t>
            </a:r>
            <a:r>
              <a:rPr lang="fa-IR" sz="2400" b="1" dirty="0"/>
              <a:t>اینکه تاکید می‌کند احمدی نژاد همچون دیگر مردم پای صندوق رای می‌آید، </a:t>
            </a:r>
            <a:r>
              <a:rPr lang="fa-IR" sz="2400" b="1" dirty="0" smtClean="0"/>
              <a:t>می‌گوید</a:t>
            </a:r>
            <a:r>
              <a:rPr lang="fa-IR" sz="2400" b="1" dirty="0"/>
              <a:t>: «از همه عزیزان تقاضا می‌کنیم از انتساب خود یا لیست‌های مطرح و یا گمانه زنی‌های بلاوجه و غیرواقعی به نام دکتر احمدی نژاد یا جریان بهار خودداری کنند.» مرتضی تمدن </a:t>
            </a:r>
            <a:r>
              <a:rPr lang="fa-IR" sz="2400" b="1" dirty="0" smtClean="0"/>
              <a:t>با </a:t>
            </a:r>
            <a:r>
              <a:rPr lang="fa-IR" sz="2400" b="1" dirty="0"/>
              <a:t>اشاره به اخباری مبنی بر انتشار لیستی انتخاباتی تحت عنوان «ائتلاف مردم» که گفته می‌شود جمعی از وزرا و معاونین رئیس جمهور در دولت‌های نهم و دهم در آن حضور دارند، گفت: از چند روز پیش برخی در فضای مجازی و رسانه‌ها مطرح می‌کنند که دولت نهم و دهم و یاران و خادمان مردم زیرنظر و حمایت آقای احمدی نژاد لیست انتخاباتی می‌دهند درحالی که دکتر هیچ برنامه‌ای برای دادن لیست و حمایت از اشخاص ندارد. </a:t>
            </a:r>
            <a:endParaRPr lang="fa-IR" sz="2400" b="1" dirty="0" smtClean="0"/>
          </a:p>
          <a:p>
            <a:pPr algn="justLow"/>
            <a:r>
              <a:rPr lang="fa-IR" sz="2400" b="1" dirty="0" smtClean="0"/>
              <a:t>به </a:t>
            </a:r>
            <a:r>
              <a:rPr lang="fa-IR" sz="2400" b="1" dirty="0"/>
              <a:t>پیر و به پیغمبر که ما لیستی نداریم. می‌خواهیم دوستان را هم خوشحال کنیم که بدانند لیستی نداریم.</a:t>
            </a:r>
          </a:p>
        </p:txBody>
      </p:sp>
    </p:spTree>
    <p:extLst>
      <p:ext uri="{BB962C8B-B14F-4D97-AF65-F5344CB8AC3E}">
        <p14:creationId xmlns:p14="http://schemas.microsoft.com/office/powerpoint/2010/main" val="381252036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394284"/>
            <a:ext cx="12192000" cy="1862048"/>
          </a:xfrm>
          <a:prstGeom prst="rect">
            <a:avLst/>
          </a:prstGeom>
        </p:spPr>
        <p:style>
          <a:lnRef idx="1">
            <a:schemeClr val="accent5"/>
          </a:lnRef>
          <a:fillRef idx="3">
            <a:schemeClr val="accent5"/>
          </a:fillRef>
          <a:effectRef idx="2">
            <a:schemeClr val="accent5"/>
          </a:effectRef>
          <a:fontRef idx="minor">
            <a:schemeClr val="lt1"/>
          </a:fontRef>
        </p:style>
        <p:txBody>
          <a:bodyPr wrap="square" rtlCol="1">
            <a:spAutoFit/>
          </a:bodyPr>
          <a:lstStyle/>
          <a:p>
            <a:pPr algn="ctr"/>
            <a:r>
              <a:rPr lang="fa-IR" sz="11500" dirty="0" smtClean="0">
                <a:cs typeface="B Titr" panose="00000700000000000000" pitchFamily="2" charset="-78"/>
              </a:rPr>
              <a:t>ضمیمه</a:t>
            </a:r>
            <a:endParaRPr lang="fa-IR" sz="11500" dirty="0">
              <a:cs typeface="B Titr" panose="00000700000000000000" pitchFamily="2" charset="-78"/>
            </a:endParaRPr>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111392028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19" y="0"/>
            <a:ext cx="5523905"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617" y="91849"/>
            <a:ext cx="5872595" cy="3840072"/>
          </a:xfrm>
          <a:prstGeom prst="rect">
            <a:avLst/>
          </a:prstGeom>
        </p:spPr>
      </p:pic>
      <p:sp>
        <p:nvSpPr>
          <p:cNvPr id="4" name="Rectangle 3"/>
          <p:cNvSpPr/>
          <p:nvPr/>
        </p:nvSpPr>
        <p:spPr>
          <a:xfrm>
            <a:off x="5908275" y="4176168"/>
            <a:ext cx="6096000" cy="646331"/>
          </a:xfrm>
          <a:prstGeom prst="rect">
            <a:avLst/>
          </a:prstGeom>
        </p:spPr>
        <p:txBody>
          <a:bodyPr>
            <a:spAutoFit/>
          </a:bodyPr>
          <a:lstStyle/>
          <a:p>
            <a:pPr algn="justLow"/>
            <a:r>
              <a:rPr lang="fa-IR" dirty="0"/>
              <a:t>عضویت در </a:t>
            </a:r>
            <a:r>
              <a:rPr lang="fa-IR" dirty="0" smtClean="0"/>
              <a:t>کمیسیون:</a:t>
            </a:r>
            <a:endParaRPr lang="fa-IR" dirty="0"/>
          </a:p>
          <a:p>
            <a:pPr algn="justLow"/>
            <a:r>
              <a:rPr lang="fa-IR" dirty="0" smtClean="0"/>
              <a:t>سه دوره نمایندگی :عضو </a:t>
            </a:r>
            <a:r>
              <a:rPr lang="fa-IR" dirty="0"/>
              <a:t>کمیسیون </a:t>
            </a:r>
            <a:r>
              <a:rPr lang="fa-IR" dirty="0" smtClean="0"/>
              <a:t>فرهنگی</a:t>
            </a:r>
            <a:endParaRPr lang="fa-IR" dirty="0"/>
          </a:p>
        </p:txBody>
      </p:sp>
      <p:pic>
        <p:nvPicPr>
          <p:cNvPr id="5" name="Picture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6885" y="6155983"/>
            <a:ext cx="1543050" cy="600075"/>
          </a:xfrm>
          <a:prstGeom prst="rect">
            <a:avLst/>
          </a:prstGeom>
        </p:spPr>
      </p:pic>
    </p:spTree>
    <p:extLst>
      <p:ext uri="{BB962C8B-B14F-4D97-AF65-F5344CB8AC3E}">
        <p14:creationId xmlns:p14="http://schemas.microsoft.com/office/powerpoint/2010/main" val="32375112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112" y="0"/>
            <a:ext cx="5523905"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724" y="0"/>
            <a:ext cx="5523905" cy="6858000"/>
          </a:xfrm>
          <a:prstGeom prst="rect">
            <a:avLst/>
          </a:prstGeom>
        </p:spPr>
      </p:pic>
    </p:spTree>
    <p:extLst>
      <p:ext uri="{BB962C8B-B14F-4D97-AF65-F5344CB8AC3E}">
        <p14:creationId xmlns:p14="http://schemas.microsoft.com/office/powerpoint/2010/main" val="2599132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انتخابات مجلس شورای اسلامی سال98</Template>
  <TotalTime>194</TotalTime>
  <Words>6321</Words>
  <Application>Microsoft Office PowerPoint</Application>
  <PresentationFormat>Widescreen</PresentationFormat>
  <Paragraphs>936</Paragraphs>
  <Slides>111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111</vt:i4>
      </vt:variant>
    </vt:vector>
  </HeadingPairs>
  <TitlesOfParts>
    <vt:vector size="122" baseType="lpstr">
      <vt:lpstr>Arial</vt:lpstr>
      <vt:lpstr>Arial Unicode MS</vt:lpstr>
      <vt:lpstr>B Lotus</vt:lpstr>
      <vt:lpstr>B Nazanin</vt:lpstr>
      <vt:lpstr>B Titr</vt:lpstr>
      <vt:lpstr>B Zar</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www.ziaossalehin.ir | سایت ضیاءالصالحین;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مجلس شورای اسلامی</dc:title>
  <dc:subject>مجلس شورای اسلامی</dc:subject>
  <dc:creator>www.ziaossalehin.ir | سایت ضیاءالصالحین</dc:creator>
  <cp:keywords>مجلس شورای اسلامی;انتخابات;مجلس</cp:keywords>
  <cp:lastModifiedBy>ضیاءالصالحین | www.ziaossalehin.ir</cp:lastModifiedBy>
  <cp:revision>54</cp:revision>
  <dcterms:created xsi:type="dcterms:W3CDTF">2020-02-17T16:39:47Z</dcterms:created>
  <dcterms:modified xsi:type="dcterms:W3CDTF">2020-02-20T23:01:57Z</dcterms:modified>
</cp:coreProperties>
</file>