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handoutMasterIdLst>
    <p:handoutMasterId r:id="rId23"/>
  </p:handoutMasterIdLst>
  <p:sldIdLst>
    <p:sldId id="256" r:id="rId2"/>
    <p:sldId id="287" r:id="rId3"/>
    <p:sldId id="294" r:id="rId4"/>
    <p:sldId id="295" r:id="rId5"/>
    <p:sldId id="257" r:id="rId6"/>
    <p:sldId id="281" r:id="rId7"/>
    <p:sldId id="282" r:id="rId8"/>
    <p:sldId id="283" r:id="rId9"/>
    <p:sldId id="284" r:id="rId10"/>
    <p:sldId id="285" r:id="rId11"/>
    <p:sldId id="296" r:id="rId12"/>
    <p:sldId id="289" r:id="rId13"/>
    <p:sldId id="297" r:id="rId14"/>
    <p:sldId id="298" r:id="rId15"/>
    <p:sldId id="290" r:id="rId16"/>
    <p:sldId id="291" r:id="rId17"/>
    <p:sldId id="299" r:id="rId18"/>
    <p:sldId id="300" r:id="rId19"/>
    <p:sldId id="301" r:id="rId20"/>
    <p:sldId id="273" r:id="rId21"/>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B Titr" panose="00000700000000000000" pitchFamily="2" charset="-78"/>
      <p:bold r:id="rId28"/>
    </p:embeddedFont>
    <p:embeddedFont>
      <p:font typeface="Impact" panose="020B0806030902050204" pitchFamily="34" charset="0"/>
      <p:regular r:id="rId29"/>
    </p:embeddedFont>
    <p:embeddedFont>
      <p:font typeface="B Yekan" panose="00000400000000000000" pitchFamily="2" charset="-78"/>
      <p:regular r:id="rId30"/>
    </p:embeddedFont>
    <p:embeddedFont>
      <p:font typeface="B Mitra" panose="00000400000000000000" pitchFamily="2" charset="-78"/>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lHAIBu9aVUEEZko6GzpGQ==" hashData="2Nip3U5jjmAmOFj+aqfqCfImyzdEIH0YIA4TS1DDrMyiGBIPZzSW1mnXVtPluBd3WY29DM+sAZ7eTUK9B9notQ=="/>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416"/>
    <a:srgbClr val="1F171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91" autoAdjust="0"/>
    <p:restoredTop sz="81139" autoAdjust="0"/>
  </p:normalViewPr>
  <p:slideViewPr>
    <p:cSldViewPr>
      <p:cViewPr varScale="1">
        <p:scale>
          <a:sx n="91" d="100"/>
          <a:sy n="91" d="100"/>
        </p:scale>
        <p:origin x="581" y="62"/>
      </p:cViewPr>
      <p:guideLst>
        <p:guide orient="horz" pos="2160"/>
        <p:guide pos="2880"/>
        <p:guide orient="horz" pos="1620"/>
      </p:guideLst>
    </p:cSldViewPr>
  </p:slideViewPr>
  <p:notesTextViewPr>
    <p:cViewPr>
      <p:scale>
        <a:sx n="1" d="1"/>
        <a:sy n="1" d="1"/>
      </p:scale>
      <p:origin x="0" y="0"/>
    </p:cViewPr>
  </p:notesTextViewPr>
  <p:notesViewPr>
    <p:cSldViewPr>
      <p:cViewPr varScale="1">
        <p:scale>
          <a:sx n="65" d="100"/>
          <a:sy n="65" d="100"/>
        </p:scale>
        <p:origin x="222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984A844F-F7D9-463A-9577-4E78441B1BBD}" type="datetimeFigureOut">
              <a:rPr lang="fa-IR" smtClean="0"/>
              <a:t>26/09/1441</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C0361A18-6130-4FEC-B2A7-BE161960F346}" type="slidenum">
              <a:rPr lang="fa-IR" smtClean="0"/>
              <a:t>‹#›</a:t>
            </a:fld>
            <a:endParaRPr lang="fa-IR"/>
          </a:p>
        </p:txBody>
      </p:sp>
    </p:spTree>
    <p:extLst>
      <p:ext uri="{BB962C8B-B14F-4D97-AF65-F5344CB8AC3E}">
        <p14:creationId xmlns:p14="http://schemas.microsoft.com/office/powerpoint/2010/main" val="291972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35CF4-7820-4205-8FBF-85199BD4A91E}" type="datetimeFigureOut">
              <a:rPr lang="en-US" smtClean="0"/>
              <a:t>5/18/2020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6E7D7-7C72-49D8-922F-D8F001813430}" type="slidenum">
              <a:rPr lang="en-US" smtClean="0"/>
              <a:t>‹#›</a:t>
            </a:fld>
            <a:endParaRPr lang="en-US"/>
          </a:p>
        </p:txBody>
      </p:sp>
    </p:spTree>
    <p:extLst>
      <p:ext uri="{BB962C8B-B14F-4D97-AF65-F5344CB8AC3E}">
        <p14:creationId xmlns:p14="http://schemas.microsoft.com/office/powerpoint/2010/main" val="54579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عنوان فصل سوم عبارت است از: «نادیده های رسانه ها»</a:t>
            </a:r>
          </a:p>
          <a:p>
            <a:pPr algn="just" rtl="1"/>
            <a:r>
              <a:rPr lang="fa-IR" dirty="0" smtClean="0"/>
              <a:t>در</a:t>
            </a:r>
            <a:r>
              <a:rPr lang="fa-IR" baseline="0" dirty="0" smtClean="0"/>
              <a:t> این فصل قرار است به سوالات زیر از سوالات 5گانه سواد رسانه ای (ناظر به فرستنده و هدف) پاسخ بدهیم:</a:t>
            </a:r>
            <a:endParaRPr lang="fa-IR" dirty="0" smtClean="0"/>
          </a:p>
          <a:p>
            <a:pPr algn="just" rtl="1"/>
            <a:r>
              <a:rPr lang="fa-IR" dirty="0" smtClean="0"/>
              <a:t>چه کسی پیام را فرستاده است؟</a:t>
            </a:r>
          </a:p>
          <a:p>
            <a:pPr algn="just" rtl="1"/>
            <a:r>
              <a:rPr lang="fa-IR" dirty="0" smtClean="0"/>
              <a:t>چرا</a:t>
            </a:r>
            <a:r>
              <a:rPr lang="fa-IR" baseline="0" dirty="0" smtClean="0"/>
              <a:t> این پیام فرستاده شده است؟</a:t>
            </a:r>
            <a:endParaRPr lang="fa-IR" dirty="0" smtClean="0"/>
          </a:p>
          <a:p>
            <a:pPr algn="just" rtl="1"/>
            <a:endParaRPr lang="fa-IR" dirty="0" smtClean="0"/>
          </a:p>
          <a:p>
            <a:pPr algn="just" rtl="1"/>
            <a:r>
              <a:rPr lang="fa-IR" dirty="0" smtClean="0"/>
              <a:t>مهمترین حرف درس</a:t>
            </a:r>
            <a:r>
              <a:rPr lang="fa-IR" baseline="0" dirty="0" smtClean="0"/>
              <a:t> نهم </a:t>
            </a:r>
            <a:r>
              <a:rPr lang="fa-IR" dirty="0" smtClean="0"/>
              <a:t>این است که «پیام ساختگی است و بایست به اهداف فرستنده پیام توجه کرد».</a:t>
            </a:r>
          </a:p>
        </p:txBody>
      </p:sp>
      <p:sp>
        <p:nvSpPr>
          <p:cNvPr id="4" name="Slide Number Placeholder 3"/>
          <p:cNvSpPr>
            <a:spLocks noGrp="1"/>
          </p:cNvSpPr>
          <p:nvPr>
            <p:ph type="sldNum" sz="quarter" idx="10"/>
          </p:nvPr>
        </p:nvSpPr>
        <p:spPr/>
        <p:txBody>
          <a:bodyPr/>
          <a:lstStyle/>
          <a:p>
            <a:fld id="{6E66E7D7-7C72-49D8-922F-D8F001813430}" type="slidenum">
              <a:rPr lang="en-US" smtClean="0"/>
              <a:t>1</a:t>
            </a:fld>
            <a:endParaRPr lang="en-US"/>
          </a:p>
        </p:txBody>
      </p:sp>
    </p:spTree>
    <p:extLst>
      <p:ext uri="{BB962C8B-B14F-4D97-AF65-F5344CB8AC3E}">
        <p14:creationId xmlns:p14="http://schemas.microsoft.com/office/powerpoint/2010/main" val="395186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فیلمهای 1 (اسیدپاشی در رسانه های خارجی) و 2 (اسیدپاشی در رسانه های داخلی) را ببینید و واکنش اخبار صداوسیما و اخبار رسانه های خارجی فارسی زبان به اسیدپاشی اصفهان را با هم مقایسه کنید.</a:t>
            </a:r>
          </a:p>
          <a:p>
            <a:pPr marL="0" marR="0" indent="0" algn="just"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فیلم 1- رسانه های خارجی بی برو برگرد به دنبال برقراری ارتباطی مستقیم بین اسیدپاشی و مذهبیون هستند. آنها در ماجرای اسیدپاشی طالب قصاص هستند و در پرونده های مشابه دیگر قصاص را تقبیح می کنند.</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فیلم 2- صداوسیما ضمن تقبیح این ماجرا و تاکید بر اشد مجازات بواسطه سخنگوی قوه قضاییه، در واکنش به موج رسانه های خارجی، به دنبال بیان مذهبی بودن خانواده های قربانیان است.</a:t>
            </a:r>
          </a:p>
        </p:txBody>
      </p:sp>
      <p:sp>
        <p:nvSpPr>
          <p:cNvPr id="4" name="Slide Number Placeholder 3"/>
          <p:cNvSpPr>
            <a:spLocks noGrp="1"/>
          </p:cNvSpPr>
          <p:nvPr>
            <p:ph type="sldNum" sz="quarter" idx="10"/>
          </p:nvPr>
        </p:nvSpPr>
        <p:spPr/>
        <p:txBody>
          <a:bodyPr/>
          <a:lstStyle/>
          <a:p>
            <a:fld id="{6E66E7D7-7C72-49D8-922F-D8F001813430}" type="slidenum">
              <a:rPr lang="en-US" smtClean="0"/>
              <a:t>10</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فیلمهای 3 (تیزر فیلم لانتوری) و 4 (تیزر مستند چشم در برابر چشم) را ببینید و واکنش این دو فیلم به اسیدپاشی اصفهان را با هم مقایسه کنید.</a:t>
            </a:r>
          </a:p>
          <a:p>
            <a:pPr marL="0" marR="0" indent="0" algn="just"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فیلم 3- فیلم لانتوری که در سال 1394 (1 سال پس از اسیدپاشی اصفهان) توسط رضا درمیشیان ساخته شد ماجرای گروهی بزهکار را به تصویر می کشد که در آن نقش اول فیلم (با بازی نوید محمدزاده) عاشق دختری می شود و در نهایت وقتی با جواب رد او مواجه می شود به صورتش اسید می پاشد. پس از اسیدپاشی بحث قصاص اسیدپاش داغ می شود، ولی در نهایت دختر قربانی فرد اسیدپاش را می بخشد.</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فیلم 4- مستند چشم در برابر چشم که در سال 1393 (4 ماه پس از اسیدپاشی اصفهان) ساخته شد به داستان آمنه بهرامی می پردازد. دختری که در سال 1383 در یک ماجرای عشقی مورد اسیدپاشی قرار گرفت و در لحظات پایانی قصاص در سال 1390 پس از فشارهای سنگین رسانه ای بر او مبنی بر چشم پوشی از حق قصاص، از قصاص فرد اسیدپاش خودداری کرد.</a:t>
            </a:r>
          </a:p>
        </p:txBody>
      </p:sp>
      <p:sp>
        <p:nvSpPr>
          <p:cNvPr id="4" name="Slide Number Placeholder 3"/>
          <p:cNvSpPr>
            <a:spLocks noGrp="1"/>
          </p:cNvSpPr>
          <p:nvPr>
            <p:ph type="sldNum" sz="quarter" idx="10"/>
          </p:nvPr>
        </p:nvSpPr>
        <p:spPr/>
        <p:txBody>
          <a:bodyPr/>
          <a:lstStyle/>
          <a:p>
            <a:fld id="{6E66E7D7-7C72-49D8-922F-D8F001813430}" type="slidenum">
              <a:rPr lang="en-US" smtClean="0"/>
              <a:t>11</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اینجا بایست دانش آموزان راجع به تفاوتهای ظرفیتهای روزنامه، خبرگزاری، سایت خبری، خبر تلویزیونی، کاریکاتور، مستند و تلویزیون با هم صحبت کنند.</a:t>
            </a:r>
          </a:p>
          <a:p>
            <a:pPr algn="just" rtl="1"/>
            <a:endParaRPr lang="fa-IR" baseline="0" dirty="0" smtClean="0"/>
          </a:p>
          <a:p>
            <a:pPr algn="just" rtl="1"/>
            <a:r>
              <a:rPr lang="fa-IR" baseline="0" dirty="0" smtClean="0"/>
              <a:t>برخی از تفاوتها:</a:t>
            </a:r>
          </a:p>
          <a:p>
            <a:pPr algn="just" rtl="1"/>
            <a:r>
              <a:rPr lang="fa-IR" baseline="0" dirty="0" smtClean="0"/>
              <a:t>خبرگزاری ها: اهمیت بسیار بالای تیتر، سرعت محور؛ خبرگزاری برتر خبرگزاری است که سریعتر از سایرین خبری را منتشر کند</a:t>
            </a:r>
          </a:p>
          <a:p>
            <a:pPr algn="just" rtl="1"/>
            <a:r>
              <a:rPr lang="fa-IR" baseline="0" dirty="0" smtClean="0"/>
              <a:t>سایتهای خبری: تحلیل محور بدون محدودیت کلمات</a:t>
            </a:r>
          </a:p>
          <a:p>
            <a:pPr algn="just" rtl="1"/>
            <a:r>
              <a:rPr lang="fa-IR" baseline="0" dirty="0" smtClean="0"/>
              <a:t>روزنامه ها: تحلیل محور با محدودیت کلمات، همه حجم رسانه در دستان مخاطب</a:t>
            </a:r>
          </a:p>
          <a:p>
            <a:pPr algn="just" rtl="1"/>
            <a:r>
              <a:rPr lang="fa-IR" baseline="0" dirty="0" smtClean="0"/>
              <a:t>کاریکاتور: استفاده از طنز، تاثیرگذاری غیرمستقیم، استفاده از زبان تصویر و تخیل</a:t>
            </a:r>
          </a:p>
          <a:p>
            <a:pPr algn="just" rtl="1"/>
            <a:r>
              <a:rPr lang="fa-IR" baseline="0" dirty="0" smtClean="0"/>
              <a:t>خبر تلویزیون: استفاده از فیلم، پخش متوالی و بدون توقف اخبار، تفاوتهای نحوه چینش اخبار؛ اینکه بر خلاف روزنامه نمی توانید همه اخبار را همزمان ببینید.</a:t>
            </a:r>
          </a:p>
          <a:p>
            <a:pPr algn="just" rtl="1"/>
            <a:r>
              <a:rPr lang="fa-IR" baseline="0" dirty="0" smtClean="0"/>
              <a:t>فیلم مستند: استناد به واقعیتها، ظرفیت استفاده از آرشیو، بیان خلاقانه و قدرت اقناع بالا</a:t>
            </a:r>
          </a:p>
          <a:p>
            <a:pPr algn="just" rtl="1"/>
            <a:r>
              <a:rPr lang="fa-IR" baseline="0" dirty="0" smtClean="0"/>
              <a:t>فیلم داستانی: چربش تخیل بر واقعیت، ظرفیت قصه گویی بالا، ظرفیت شخصیت پردازی</a:t>
            </a:r>
          </a:p>
          <a:p>
            <a:pPr algn="just" rtl="1"/>
            <a:endParaRPr lang="fa-IR" baseline="0" dirty="0" smtClean="0"/>
          </a:p>
          <a:p>
            <a:pPr algn="just" rtl="1"/>
            <a:r>
              <a:rPr lang="fa-IR" baseline="0" dirty="0" smtClean="0"/>
              <a:t>رسانه های دیگر از چه ظرفیتهایی برخوردارند؟</a:t>
            </a:r>
          </a:p>
          <a:p>
            <a:pPr algn="just" rtl="1"/>
            <a:r>
              <a:rPr lang="fa-IR" baseline="0" dirty="0" smtClean="0"/>
              <a:t>شبکه های اجتماعی صفحه محور، شبکه های اجتماعی گروه محور، بازی رایانه ای، کتاب، کمیک استریپ، انیمیشن و...</a:t>
            </a:r>
          </a:p>
        </p:txBody>
      </p:sp>
      <p:sp>
        <p:nvSpPr>
          <p:cNvPr id="4" name="Slide Number Placeholder 3"/>
          <p:cNvSpPr>
            <a:spLocks noGrp="1"/>
          </p:cNvSpPr>
          <p:nvPr>
            <p:ph type="sldNum" sz="quarter" idx="10"/>
          </p:nvPr>
        </p:nvSpPr>
        <p:spPr/>
        <p:txBody>
          <a:bodyPr/>
          <a:lstStyle/>
          <a:p>
            <a:fld id="{6E66E7D7-7C72-49D8-922F-D8F001813430}" type="slidenum">
              <a:rPr lang="en-US" smtClean="0"/>
              <a:t>12</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ظرفیت رسانه ها با یکدیگر متفاوت است.</a:t>
            </a:r>
          </a:p>
          <a:p>
            <a:pPr algn="just" rtl="1"/>
            <a:r>
              <a:rPr lang="fa-IR" baseline="0" dirty="0" smtClean="0"/>
              <a:t>مثلا نمی شود سریعترین اخبار را در یک فیلم سینمایی منتشر کرد</a:t>
            </a:r>
          </a:p>
          <a:p>
            <a:pPr algn="just" rtl="1"/>
            <a:r>
              <a:rPr lang="fa-IR" baseline="0" dirty="0" smtClean="0"/>
              <a:t>بازیهای رایانه ای جای تحلیل خبر نیست</a:t>
            </a:r>
          </a:p>
          <a:p>
            <a:pPr algn="just" rtl="1"/>
            <a:r>
              <a:rPr lang="fa-IR" baseline="0" dirty="0" smtClean="0"/>
              <a:t>نمی شود مقاله ای 10000 کلمه ای را در تلگرام دست به دست چرخاند</a:t>
            </a:r>
          </a:p>
          <a:p>
            <a:pPr algn="just" rtl="1"/>
            <a:r>
              <a:rPr lang="fa-IR" baseline="0" dirty="0" smtClean="0"/>
              <a:t>روزنامه جای فیلم دیدن نیست</a:t>
            </a:r>
          </a:p>
          <a:p>
            <a:pPr algn="just" rtl="1"/>
            <a:r>
              <a:rPr lang="fa-IR" baseline="0" dirty="0" smtClean="0"/>
              <a:t>خبرگزاری جای قصه پردازی و شخصیت پردازی نیست</a:t>
            </a:r>
          </a:p>
          <a:p>
            <a:pPr algn="just" rtl="1"/>
            <a:endParaRPr lang="fa-IR" baseline="0" dirty="0" smtClean="0"/>
          </a:p>
          <a:p>
            <a:pPr algn="just" rtl="1"/>
            <a:r>
              <a:rPr lang="fa-IR" baseline="0" dirty="0" smtClean="0"/>
              <a:t>هر رسانه ویژگی ها، اجزای تشکیل دهنده، شیوه های روایتگری، فناوریهای مورد استفاده و تخصصهای متفاوتی را برای خود دارد.</a:t>
            </a:r>
          </a:p>
        </p:txBody>
      </p:sp>
      <p:sp>
        <p:nvSpPr>
          <p:cNvPr id="4" name="Slide Number Placeholder 3"/>
          <p:cNvSpPr>
            <a:spLocks noGrp="1"/>
          </p:cNvSpPr>
          <p:nvPr>
            <p:ph type="sldNum" sz="quarter" idx="10"/>
          </p:nvPr>
        </p:nvSpPr>
        <p:spPr/>
        <p:txBody>
          <a:bodyPr/>
          <a:lstStyle/>
          <a:p>
            <a:fld id="{6E66E7D7-7C72-49D8-922F-D8F001813430}" type="slidenum">
              <a:rPr lang="en-US" smtClean="0"/>
              <a:t>13</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ظرفیت رسانه ها با یکدیگر متفاوت است.</a:t>
            </a:r>
          </a:p>
          <a:p>
            <a:pPr algn="just" rtl="1"/>
            <a:r>
              <a:rPr lang="fa-IR" baseline="0" dirty="0" smtClean="0"/>
              <a:t>مثلا نمی شود سریعترین اخبار را در یک فیلم سینمایی منتشر کرد</a:t>
            </a:r>
          </a:p>
          <a:p>
            <a:pPr algn="just" rtl="1"/>
            <a:r>
              <a:rPr lang="fa-IR" baseline="0" dirty="0" smtClean="0"/>
              <a:t>بازیهای رایانه ای جای تحلیل خبر نیست</a:t>
            </a:r>
          </a:p>
          <a:p>
            <a:pPr algn="just" rtl="1"/>
            <a:r>
              <a:rPr lang="fa-IR" baseline="0" dirty="0" smtClean="0"/>
              <a:t>نمی شود مقاله ای 10000 کلمه ای را در تلگرام دست به دست چرخاند</a:t>
            </a:r>
          </a:p>
          <a:p>
            <a:pPr algn="just" rtl="1"/>
            <a:r>
              <a:rPr lang="fa-IR" baseline="0" dirty="0" smtClean="0"/>
              <a:t>روزنامه جای فیلم دیدن نیست</a:t>
            </a:r>
          </a:p>
          <a:p>
            <a:pPr algn="just" rtl="1"/>
            <a:r>
              <a:rPr lang="fa-IR" baseline="0" dirty="0" smtClean="0"/>
              <a:t>خبرگزاری جای قصه پردازی و شخصیت پردازی نیست</a:t>
            </a:r>
          </a:p>
          <a:p>
            <a:pPr algn="just" rtl="1"/>
            <a:endParaRPr lang="fa-IR" baseline="0" dirty="0" smtClean="0"/>
          </a:p>
          <a:p>
            <a:pPr algn="just" rtl="1"/>
            <a:r>
              <a:rPr lang="fa-IR" baseline="0" dirty="0" smtClean="0"/>
              <a:t>هر رسانه ویژگی ها، اجزای تشکیل دهنده، شیوه های روایتگری، فناوریهای مورد استفاده و تخصصهای متفاوتی را برای خود دارد.</a:t>
            </a:r>
          </a:p>
        </p:txBody>
      </p:sp>
      <p:sp>
        <p:nvSpPr>
          <p:cNvPr id="4" name="Slide Number Placeholder 3"/>
          <p:cNvSpPr>
            <a:spLocks noGrp="1"/>
          </p:cNvSpPr>
          <p:nvPr>
            <p:ph type="sldNum" sz="quarter" idx="10"/>
          </p:nvPr>
        </p:nvSpPr>
        <p:spPr/>
        <p:txBody>
          <a:bodyPr/>
          <a:lstStyle/>
          <a:p>
            <a:fld id="{6E66E7D7-7C72-49D8-922F-D8F001813430}" type="slidenum">
              <a:rPr lang="en-US" smtClean="0"/>
              <a:t>14</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از این فعالیت بایست برای دانش آموزان جا بیافتد که فرستندگان پیام حتی قالب انتقال پیام و متن رسانه ای شان را هم انتخاب می کنند، چه برسد به نحوه چیدمان پیام، ابزارهای مورد استفاده، تیتر انتخابی و سایر اجزای تشکیل دهنده پیام.</a:t>
            </a:r>
          </a:p>
          <a:p>
            <a:pPr algn="just" rtl="1"/>
            <a:r>
              <a:rPr lang="fa-IR" baseline="0" dirty="0" smtClean="0"/>
              <a:t>در یک کلام از این تمرین بچه ها بایست فرستنده پیام بودن را تجربه کنند و آماده بشوند برای کلیدی ترین جمله این درس و درس بعدی: «پیام ساختگی است!»</a:t>
            </a:r>
          </a:p>
        </p:txBody>
      </p:sp>
      <p:sp>
        <p:nvSpPr>
          <p:cNvPr id="4" name="Slide Number Placeholder 3"/>
          <p:cNvSpPr>
            <a:spLocks noGrp="1"/>
          </p:cNvSpPr>
          <p:nvPr>
            <p:ph type="sldNum" sz="quarter" idx="10"/>
          </p:nvPr>
        </p:nvSpPr>
        <p:spPr/>
        <p:txBody>
          <a:bodyPr/>
          <a:lstStyle/>
          <a:p>
            <a:fld id="{6E66E7D7-7C72-49D8-922F-D8F001813430}" type="slidenum">
              <a:rPr lang="en-US" smtClean="0"/>
              <a:t>15</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16</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1" baseline="0" dirty="0" smtClean="0"/>
              <a:t>تعریف متن رسانه ای:</a:t>
            </a:r>
          </a:p>
          <a:p>
            <a:pPr algn="just" rtl="1"/>
            <a:r>
              <a:rPr lang="fa-IR" baseline="0" dirty="0" smtClean="0"/>
              <a:t>امروزه یک تصویر یا فیلم، روش مهم و پرکاربردی برای انتقال پیام، و دیدن آنها دقیقا نوعی مطالعه است. هر پیام رسانه ای دارای یک متن است، ولی این متن، الزاما نوشتاری نیست! به بیان دیگر، متن رسانه ای همانطور که می تواند متن نگارشی شبیه یک کتاب باشد، می تواند متن تصویری و حتی متنی نمادین، چون چراغ قرمز راهنمایی و رانندگی باشد. ما هنگامی که سخن می گوییم یا به رادیو گوش می دهیم، با متن صوتی سر و کار داریم. موسیقی نیز متن صوتی است که می تواند حاوی مصمون و بار جدی معنایی باشد. ویژگی مشترک همه این متون، بده و بستان پیام است.</a:t>
            </a:r>
          </a:p>
        </p:txBody>
      </p:sp>
      <p:sp>
        <p:nvSpPr>
          <p:cNvPr id="4" name="Slide Number Placeholder 3"/>
          <p:cNvSpPr>
            <a:spLocks noGrp="1"/>
          </p:cNvSpPr>
          <p:nvPr>
            <p:ph type="sldNum" sz="quarter" idx="10"/>
          </p:nvPr>
        </p:nvSpPr>
        <p:spPr/>
        <p:txBody>
          <a:bodyPr/>
          <a:lstStyle/>
          <a:p>
            <a:fld id="{6E66E7D7-7C72-49D8-922F-D8F001813430}" type="slidenum">
              <a:rPr lang="en-US" smtClean="0"/>
              <a:t>17</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0" baseline="0" dirty="0" smtClean="0"/>
              <a:t>تمام تولیدات رسانه ای مانند مقالات، روزنامه ها، برنامه های تلویزیونی و کتابها، که تنها برخی از موارد رسانه ای هستند، مانند ساختمانها و بزرگراهها ساخته می شوند و به خودی خود به وجود نمی آیند. مواد سازنده آنها از تولیدی به تولید دیگر متفاوت است. برای مثال در روزنامه ها و مجلات، کلمات از نظر ابعاد، اندازه حروف، شکل، رنگ، صفحه آرایی و موقعیت قرار گرفتن در صفحه، متفاوت است. در برنامه های تلویزیونی و فیلمها، صدها ماده تشکیل دهنده مانند زوایای دوربین، نور، صدا، موسیقی و... وجود دارد.</a:t>
            </a:r>
          </a:p>
        </p:txBody>
      </p:sp>
      <p:sp>
        <p:nvSpPr>
          <p:cNvPr id="4" name="Slide Number Placeholder 3"/>
          <p:cNvSpPr>
            <a:spLocks noGrp="1"/>
          </p:cNvSpPr>
          <p:nvPr>
            <p:ph type="sldNum" sz="quarter" idx="10"/>
          </p:nvPr>
        </p:nvSpPr>
        <p:spPr/>
        <p:txBody>
          <a:bodyPr/>
          <a:lstStyle/>
          <a:p>
            <a:fld id="{6E66E7D7-7C72-49D8-922F-D8F001813430}" type="slidenum">
              <a:rPr lang="en-US" smtClean="0"/>
              <a:t>18</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0" baseline="0" dirty="0" smtClean="0"/>
              <a:t>این بدان معناست که فرق نمی کند که ما خبر شب را تماشا می کنیم یا از کنار تابلوهای تبلیغاتی محیطی خیابان می گذریم. هر پیام رسانه ای که ما دریافت می کنیم، توسط شخص یا اشخاصی نوشته شده، تصاویر توسط شخص یا اشخاصی گرفته شده و یک طراح خلاق آنها را کنار هم قرار داده است.آنچه اتفاق می افتد این است که هر آنچه توسط تعداد کمی از افراد با پیچیدگی های فراوان «ساخته می شود» برای بقیه افراد «یک پیام عادی» تلقی می شود. ما آنچه را مدنظر تولیدکنندگان آن است، می بینیم،می شنویم و می خوانیم.</a:t>
            </a:r>
          </a:p>
          <a:p>
            <a:pPr algn="just" rtl="1"/>
            <a:r>
              <a:rPr lang="fa-IR" b="0" baseline="0" dirty="0" smtClean="0"/>
              <a:t>پس اگر فرستنده در انتخابهای فراوانش برای تولید پیام رسانه ای هوشمندی به خرج داده است ما هم بایست برای مواجهه با این پیامهای رسانه ای هوشمند باشیم.</a:t>
            </a:r>
          </a:p>
        </p:txBody>
      </p:sp>
      <p:sp>
        <p:nvSpPr>
          <p:cNvPr id="4" name="Slide Number Placeholder 3"/>
          <p:cNvSpPr>
            <a:spLocks noGrp="1"/>
          </p:cNvSpPr>
          <p:nvPr>
            <p:ph type="sldNum" sz="quarter" idx="10"/>
          </p:nvPr>
        </p:nvSpPr>
        <p:spPr/>
        <p:txBody>
          <a:bodyPr/>
          <a:lstStyle/>
          <a:p>
            <a:fld id="{6E66E7D7-7C72-49D8-922F-D8F001813430}" type="slidenum">
              <a:rPr lang="en-US" smtClean="0"/>
              <a:t>19</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2</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برگرفته از محتوای مدرسه آیینه </a:t>
            </a:r>
          </a:p>
          <a:p>
            <a:pPr algn="r" rtl="1"/>
            <a:r>
              <a:rPr lang="fa-IR" dirty="0" smtClean="0"/>
              <a:t>گروه دانش پژوهان</a:t>
            </a:r>
            <a:r>
              <a:rPr lang="fa-IR" baseline="0" dirty="0" smtClean="0"/>
              <a:t> ایران - ارسباران</a:t>
            </a:r>
          </a:p>
          <a:p>
            <a:pPr algn="r" rtl="1"/>
            <a:r>
              <a:rPr lang="fa-IR" baseline="0" dirty="0" smtClean="0"/>
              <a:t>ارسال به سایت ضیاءالصالحین جهت تکمیل محتوای سایت وزین خود</a:t>
            </a:r>
          </a:p>
        </p:txBody>
      </p:sp>
      <p:sp>
        <p:nvSpPr>
          <p:cNvPr id="4" name="Slide Number Placeholder 3"/>
          <p:cNvSpPr>
            <a:spLocks noGrp="1"/>
          </p:cNvSpPr>
          <p:nvPr>
            <p:ph type="sldNum" sz="quarter" idx="10"/>
          </p:nvPr>
        </p:nvSpPr>
        <p:spPr/>
        <p:txBody>
          <a:bodyPr/>
          <a:lstStyle/>
          <a:p>
            <a:fld id="{6E66E7D7-7C72-49D8-922F-D8F001813430}" type="slidenum">
              <a:rPr lang="en-US" smtClean="0"/>
              <a:t>20</a:t>
            </a:fld>
            <a:endParaRPr lang="en-US"/>
          </a:p>
        </p:txBody>
      </p:sp>
    </p:spTree>
    <p:extLst>
      <p:ext uri="{BB962C8B-B14F-4D97-AF65-F5344CB8AC3E}">
        <p14:creationId xmlns:p14="http://schemas.microsoft.com/office/powerpoint/2010/main" val="87353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3</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4</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واکنش این دو روزنامه به اسیدپاشی در اصفهان را با هم مقایسه کنید.</a:t>
            </a:r>
          </a:p>
          <a:p>
            <a:pPr algn="just" rtl="1"/>
            <a:endParaRPr lang="fa-IR" baseline="0" dirty="0" smtClean="0"/>
          </a:p>
          <a:p>
            <a:pPr algn="just" rtl="1"/>
            <a:r>
              <a:rPr lang="fa-IR" baseline="0" dirty="0" smtClean="0"/>
              <a:t>روزنامه کیهان (اصولگرا) به دنبال دفاع از حجاب است.</a:t>
            </a:r>
          </a:p>
          <a:p>
            <a:pPr algn="just" rtl="1"/>
            <a:r>
              <a:rPr lang="fa-IR" baseline="0" dirty="0" smtClean="0"/>
              <a:t>روزنامه شرق (اصلاح طلب) در تلاش است بین اسیدپاشی و امر به معروف و نهی از منکر ارتباط برقرار کند.</a:t>
            </a:r>
          </a:p>
        </p:txBody>
      </p:sp>
      <p:sp>
        <p:nvSpPr>
          <p:cNvPr id="4" name="Slide Number Placeholder 3"/>
          <p:cNvSpPr>
            <a:spLocks noGrp="1"/>
          </p:cNvSpPr>
          <p:nvPr>
            <p:ph type="sldNum" sz="quarter" idx="10"/>
          </p:nvPr>
        </p:nvSpPr>
        <p:spPr/>
        <p:txBody>
          <a:bodyPr/>
          <a:lstStyle/>
          <a:p>
            <a:fld id="{6E66E7D7-7C72-49D8-922F-D8F001813430}" type="slidenum">
              <a:rPr lang="en-US" smtClean="0"/>
              <a:t>5</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واکنش این دو روزنامه به اسیدپاشی در اصفهان را با هم مقایسه کنید.</a:t>
            </a:r>
          </a:p>
          <a:p>
            <a:pPr algn="just" rtl="1"/>
            <a:endParaRPr lang="fa-IR" baseline="0" dirty="0" smtClean="0"/>
          </a:p>
          <a:p>
            <a:pPr algn="just" rtl="1"/>
            <a:r>
              <a:rPr lang="fa-IR" baseline="0" dirty="0" smtClean="0"/>
              <a:t>روزنامه ایران (نزدیک به دولت) خواستار قصاص و اشد مجازات برای عاملان اسیدپاش است.</a:t>
            </a:r>
          </a:p>
          <a:p>
            <a:pPr algn="just" rtl="1"/>
            <a:r>
              <a:rPr lang="fa-IR" baseline="0" dirty="0" smtClean="0"/>
              <a:t>روزنامه وطن امروز (اصولگرا) پرونده ای مشابه را بازخوانی می کند که در آن مدعیان امروزِ قصاص، از قربانیِ اسیدپاشی (آمنه بهرامی) می خواستند که عامل اسیدپاشی را ببخشد و قصاص نکند.</a:t>
            </a:r>
          </a:p>
        </p:txBody>
      </p:sp>
      <p:sp>
        <p:nvSpPr>
          <p:cNvPr id="4" name="Slide Number Placeholder 3"/>
          <p:cNvSpPr>
            <a:spLocks noGrp="1"/>
          </p:cNvSpPr>
          <p:nvPr>
            <p:ph type="sldNum" sz="quarter" idx="10"/>
          </p:nvPr>
        </p:nvSpPr>
        <p:spPr/>
        <p:txBody>
          <a:bodyPr/>
          <a:lstStyle/>
          <a:p>
            <a:fld id="{6E66E7D7-7C72-49D8-922F-D8F001813430}" type="slidenum">
              <a:rPr lang="en-US" smtClean="0"/>
              <a:t>6</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واکنش این دو خبرگزاری به اسیدپاشی در اصفهان را با هم مقایسه کنید.</a:t>
            </a:r>
          </a:p>
          <a:p>
            <a:pPr algn="just" rtl="1"/>
            <a:endParaRPr lang="fa-IR" baseline="0" dirty="0" smtClean="0"/>
          </a:p>
          <a:p>
            <a:pPr algn="just" rtl="1"/>
            <a:r>
              <a:rPr lang="fa-IR" baseline="0" dirty="0" smtClean="0"/>
              <a:t>خبرگزاری ایسنا (نزدیک به اصلاح طلبان) بین اسیدپاشی و طرح دفاع از آمران به معروف و ناهیان از منکر که همان ایام در مجلس در حال پیگیری بود ارتباط می بیند.</a:t>
            </a:r>
          </a:p>
          <a:p>
            <a:pPr algn="just" rtl="1"/>
            <a:r>
              <a:rPr lang="fa-IR" baseline="0" dirty="0" smtClean="0"/>
              <a:t>خبرگزاری فارس (نزدیک به اصولگرایان) عامل اسیدپاشی را گنگ و نامشخص می شمارد.</a:t>
            </a:r>
          </a:p>
        </p:txBody>
      </p:sp>
      <p:sp>
        <p:nvSpPr>
          <p:cNvPr id="4" name="Slide Number Placeholder 3"/>
          <p:cNvSpPr>
            <a:spLocks noGrp="1"/>
          </p:cNvSpPr>
          <p:nvPr>
            <p:ph type="sldNum" sz="quarter" idx="10"/>
          </p:nvPr>
        </p:nvSpPr>
        <p:spPr/>
        <p:txBody>
          <a:bodyPr/>
          <a:lstStyle/>
          <a:p>
            <a:fld id="{6E66E7D7-7C72-49D8-922F-D8F001813430}" type="slidenum">
              <a:rPr lang="en-US" smtClean="0"/>
              <a:t>7</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واکنش این دو پایگاه خبری به اسیدپاشی در اصفهان را با هم مقایسه کنید.</a:t>
            </a:r>
          </a:p>
          <a:p>
            <a:pPr marL="0" marR="0" indent="0" algn="just"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سایت «خبرآنلاین» (اصلاح طلب) بر بدحجاب بودن زنان قربانیِ اسیدپاشی تاکید می کند.</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سایت «مشرق» (اصولگرا) می گوید حتی زنی چادری هم در میان قربانیان اسیدپاشی بوده و ارتباطی بین حجاب قربانیان و اسیدپاشی وجود نداشته است.</a:t>
            </a:r>
          </a:p>
          <a:p>
            <a:pPr algn="just" rtl="1"/>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8</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واکنش این کاریکاتوریستها به اسیدپاشی در اصفهان را با هم مقایسه کنید.</a:t>
            </a:r>
          </a:p>
          <a:p>
            <a:pPr marL="0" marR="0" indent="0" algn="just"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از راست به چپ:</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1 و 2 و 4- رابطه ای بین بدحجابی، امر به معروف و اسیدپاشی برقرار می کنند.</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3- رابطه ای بین معترضان به اسیدپاشی و معترضان به انتخابات 88 برقرار می کند.</a:t>
            </a:r>
          </a:p>
          <a:p>
            <a:pPr algn="just" rtl="1"/>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9</a:t>
            </a:fld>
            <a:endParaRPr lang="en-US"/>
          </a:p>
        </p:txBody>
      </p:sp>
    </p:spTree>
    <p:extLst>
      <p:ext uri="{BB962C8B-B14F-4D97-AF65-F5344CB8AC3E}">
        <p14:creationId xmlns:p14="http://schemas.microsoft.com/office/powerpoint/2010/main" val="220232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80F409-B991-4548-A79B-C4EC4333EE15}"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02324-31C6-4CBB-B7A2-D48B390F4333}" type="slidenum">
              <a:rPr lang="en-US" smtClean="0"/>
              <a:t>‹#›</a:t>
            </a:fld>
            <a:endParaRPr lang="en-US"/>
          </a:p>
        </p:txBody>
      </p:sp>
      <p:sp>
        <p:nvSpPr>
          <p:cNvPr id="7" name="Rectangle 6"/>
          <p:cNvSpPr/>
          <p:nvPr/>
        </p:nvSpPr>
        <p:spPr>
          <a:xfrm>
            <a:off x="777240" y="4629150"/>
            <a:ext cx="7543800" cy="205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49469" y="4752618"/>
            <a:ext cx="3048000" cy="369332"/>
          </a:xfrm>
          <a:prstGeom prst="rect">
            <a:avLst/>
          </a:prstGeom>
          <a:noFill/>
        </p:spPr>
        <p:txBody>
          <a:bodyPr wrap="square" rtlCol="1">
            <a:spAutoFit/>
          </a:bodyPr>
          <a:lstStyle/>
          <a:p>
            <a:r>
              <a:rPr lang="en-US" dirty="0" smtClean="0"/>
              <a:t>www.Ziaossalehin.ir</a:t>
            </a:r>
            <a:endParaRPr lang="fa-IR"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F409-B991-4548-A79B-C4EC4333EE15}"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02324-31C6-4CBB-B7A2-D48B390F433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F409-B991-4548-A79B-C4EC4333EE15}"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02324-31C6-4CBB-B7A2-D48B390F433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80F409-B991-4548-A79B-C4EC4333EE15}" type="datetimeFigureOut">
              <a:rPr lang="en-US" smtClean="0"/>
              <a:t>5/18/2020</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02324-31C6-4CBB-B7A2-D48B390F4333}" type="slidenum">
              <a:rPr lang="en-US" smtClean="0"/>
              <a:t>‹#›</a:t>
            </a:fld>
            <a:endParaRPr lang="en-US"/>
          </a:p>
        </p:txBody>
      </p:sp>
      <p:sp>
        <p:nvSpPr>
          <p:cNvPr id="8" name="TextBox 7"/>
          <p:cNvSpPr txBox="1"/>
          <p:nvPr userDrawn="1"/>
        </p:nvSpPr>
        <p:spPr>
          <a:xfrm>
            <a:off x="149469" y="4752618"/>
            <a:ext cx="3048000" cy="369332"/>
          </a:xfrm>
          <a:prstGeom prst="rect">
            <a:avLst/>
          </a:prstGeom>
          <a:noFill/>
        </p:spPr>
        <p:txBody>
          <a:bodyPr wrap="square" rtlCol="1">
            <a:spAutoFit/>
          </a:bodyPr>
          <a:lstStyle/>
          <a:p>
            <a:r>
              <a:rPr lang="en-US" dirty="0" smtClean="0"/>
              <a:t>www.Ziaossalehin.ir</a:t>
            </a:r>
            <a:endParaRPr lang="fa-I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0F409-B991-4548-A79B-C4EC4333EE15}"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02324-31C6-4CBB-B7A2-D48B390F4333}" type="slidenum">
              <a:rPr lang="en-US" smtClean="0"/>
              <a:t>‹#›</a:t>
            </a:fld>
            <a:endParaRPr lang="en-US"/>
          </a:p>
        </p:txBody>
      </p:sp>
      <p:sp>
        <p:nvSpPr>
          <p:cNvPr id="8" name="Rectangle 7"/>
          <p:cNvSpPr/>
          <p:nvPr/>
        </p:nvSpPr>
        <p:spPr>
          <a:xfrm>
            <a:off x="777240" y="4629150"/>
            <a:ext cx="7543800" cy="205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49469" y="4752618"/>
            <a:ext cx="3048000" cy="369332"/>
          </a:xfrm>
          <a:prstGeom prst="rect">
            <a:avLst/>
          </a:prstGeom>
          <a:noFill/>
        </p:spPr>
        <p:txBody>
          <a:bodyPr wrap="square" rtlCol="1">
            <a:spAutoFit/>
          </a:bodyPr>
          <a:lstStyle/>
          <a:p>
            <a:r>
              <a:rPr lang="en-US" dirty="0" smtClean="0"/>
              <a:t>www.Ziaossalehin.ir</a:t>
            </a:r>
            <a:endParaRPr lang="fa-I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80F409-B991-4548-A79B-C4EC4333EE15}"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02324-31C6-4CBB-B7A2-D48B390F4333}" type="slidenum">
              <a:rPr lang="en-US" smtClean="0"/>
              <a:t>‹#›</a:t>
            </a:fld>
            <a:endParaRPr lang="en-US"/>
          </a:p>
        </p:txBody>
      </p:sp>
      <p:sp>
        <p:nvSpPr>
          <p:cNvPr id="9" name="TextBox 8"/>
          <p:cNvSpPr txBox="1"/>
          <p:nvPr userDrawn="1"/>
        </p:nvSpPr>
        <p:spPr>
          <a:xfrm>
            <a:off x="149469" y="4752618"/>
            <a:ext cx="3048000" cy="369332"/>
          </a:xfrm>
          <a:prstGeom prst="rect">
            <a:avLst/>
          </a:prstGeom>
          <a:noFill/>
        </p:spPr>
        <p:txBody>
          <a:bodyPr wrap="square" rtlCol="1">
            <a:spAutoFit/>
          </a:bodyPr>
          <a:lstStyle/>
          <a:p>
            <a:r>
              <a:rPr lang="en-US" dirty="0" smtClean="0"/>
              <a:t>www.Ziaossalehin.ir</a:t>
            </a:r>
            <a:endParaRPr lang="fa-I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0F409-B991-4548-A79B-C4EC4333EE15}"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02324-31C6-4CBB-B7A2-D48B390F433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80F409-B991-4548-A79B-C4EC4333EE15}"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02324-31C6-4CBB-B7A2-D48B390F433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F409-B991-4548-A79B-C4EC4333EE15}"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02324-31C6-4CBB-B7A2-D48B390F433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F409-B991-4548-A79B-C4EC4333EE15}"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02324-31C6-4CBB-B7A2-D48B390F433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F409-B991-4548-A79B-C4EC4333EE15}"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02324-31C6-4CBB-B7A2-D48B390F4333}"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B80F409-B991-4548-A79B-C4EC4333EE15}" type="datetimeFigureOut">
              <a:rPr lang="en-US" smtClean="0"/>
              <a:t>5/18/2020</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AB02324-31C6-4CBB-B7A2-D48B390F4333}" type="slidenum">
              <a:rPr lang="en-US" smtClean="0"/>
              <a:t>‹#›</a:t>
            </a:fld>
            <a:endParaRPr lang="en-US"/>
          </a:p>
        </p:txBody>
      </p:sp>
      <p:sp>
        <p:nvSpPr>
          <p:cNvPr id="8" name="Rectangle 7"/>
          <p:cNvSpPr/>
          <p:nvPr/>
        </p:nvSpPr>
        <p:spPr>
          <a:xfrm>
            <a:off x="777240" y="0"/>
            <a:ext cx="7543800" cy="285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49469" y="4752618"/>
            <a:ext cx="3048000" cy="369332"/>
          </a:xfrm>
          <a:prstGeom prst="rect">
            <a:avLst/>
          </a:prstGeom>
          <a:noFill/>
        </p:spPr>
        <p:txBody>
          <a:bodyPr wrap="square" rtlCol="1">
            <a:spAutoFit/>
          </a:bodyPr>
          <a:lstStyle/>
          <a:p>
            <a:r>
              <a:rPr lang="en-US" dirty="0" smtClean="0"/>
              <a:t>www.Ziaossalehin.ir</a:t>
            </a:r>
            <a:endParaRPr lang="fa-I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829702"/>
            <a:ext cx="5925020" cy="646331"/>
          </a:xfrm>
          <a:prstGeom prst="rect">
            <a:avLst/>
          </a:prstGeom>
        </p:spPr>
        <p:txBody>
          <a:bodyPr wrap="none">
            <a:spAutoFit/>
          </a:bodyPr>
          <a:lstStyle/>
          <a:p>
            <a:r>
              <a:rPr lang="fa-IR" sz="3600" b="1" dirty="0" smtClean="0">
                <a:solidFill>
                  <a:srgbClr val="FFFF00"/>
                </a:solidFill>
                <a:cs typeface="B Titr" panose="00000700000000000000" pitchFamily="2" charset="-78"/>
              </a:rPr>
              <a:t>کتاب تفکر و سواد رسانه ای پایه دهم</a:t>
            </a:r>
            <a:endParaRPr lang="en-US" sz="3600" dirty="0">
              <a:cs typeface="B Titr" panose="00000700000000000000" pitchFamily="2" charset="-78"/>
            </a:endParaRPr>
          </a:p>
        </p:txBody>
      </p:sp>
      <p:sp>
        <p:nvSpPr>
          <p:cNvPr id="6" name="Rectangle 5"/>
          <p:cNvSpPr/>
          <p:nvPr/>
        </p:nvSpPr>
        <p:spPr>
          <a:xfrm>
            <a:off x="3712902" y="1657351"/>
            <a:ext cx="1547219" cy="584775"/>
          </a:xfrm>
          <a:prstGeom prst="rect">
            <a:avLst/>
          </a:prstGeom>
        </p:spPr>
        <p:txBody>
          <a:bodyPr wrap="none">
            <a:spAutoFit/>
          </a:bodyPr>
          <a:lstStyle/>
          <a:p>
            <a:pPr algn="ctr"/>
            <a:r>
              <a:rPr lang="fa-IR" sz="3200" b="1" dirty="0" smtClean="0">
                <a:solidFill>
                  <a:schemeClr val="bg1">
                    <a:lumMod val="85000"/>
                  </a:schemeClr>
                </a:solidFill>
                <a:cs typeface="B Titr" panose="00000700000000000000" pitchFamily="2" charset="-78"/>
              </a:rPr>
              <a:t>فصل سوم</a:t>
            </a:r>
            <a:endParaRPr lang="en-US" sz="3200" dirty="0">
              <a:solidFill>
                <a:schemeClr val="bg1">
                  <a:lumMod val="85000"/>
                </a:schemeClr>
              </a:solidFill>
            </a:endParaRPr>
          </a:p>
        </p:txBody>
      </p:sp>
      <p:sp>
        <p:nvSpPr>
          <p:cNvPr id="9" name="Title 1"/>
          <p:cNvSpPr txBox="1">
            <a:spLocks/>
          </p:cNvSpPr>
          <p:nvPr/>
        </p:nvSpPr>
        <p:spPr>
          <a:xfrm>
            <a:off x="1475656" y="2600936"/>
            <a:ext cx="6192688" cy="1875814"/>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00B0F0"/>
                </a:solidFill>
                <a:effectLst>
                  <a:outerShdw blurRad="38100" dist="38100" dir="2700000" algn="tl">
                    <a:srgbClr val="000000">
                      <a:alpha val="43137"/>
                    </a:srgbClr>
                  </a:outerShdw>
                </a:effectLst>
                <a:cs typeface="B Titr" panose="00000700000000000000" pitchFamily="2" charset="-78"/>
              </a:rPr>
              <a:t>درس نهم</a:t>
            </a:r>
          </a:p>
          <a:p>
            <a:pPr algn="ctr" rtl="1"/>
            <a:r>
              <a:rPr lang="fa-IR" sz="5400" b="1" dirty="0" smtClean="0">
                <a:solidFill>
                  <a:srgbClr val="00B0F0"/>
                </a:solidFill>
                <a:effectLst>
                  <a:outerShdw blurRad="38100" dist="38100" dir="2700000" algn="tl">
                    <a:srgbClr val="000000">
                      <a:alpha val="43137"/>
                    </a:srgbClr>
                  </a:outerShdw>
                </a:effectLst>
                <a:cs typeface="B Titr" panose="00000700000000000000" pitchFamily="2" charset="-78"/>
              </a:rPr>
              <a:t>مهندسان پیام</a:t>
            </a:r>
          </a:p>
        </p:txBody>
      </p:sp>
      <p:sp>
        <p:nvSpPr>
          <p:cNvPr id="7" name="Rectangle 6"/>
          <p:cNvSpPr/>
          <p:nvPr/>
        </p:nvSpPr>
        <p:spPr>
          <a:xfrm>
            <a:off x="762000" y="57150"/>
            <a:ext cx="7543800" cy="584775"/>
          </a:xfrm>
          <a:prstGeom prst="rect">
            <a:avLst/>
          </a:prstGeom>
        </p:spPr>
        <p:txBody>
          <a:bodyPr wrap="square">
            <a:spAutoFit/>
          </a:bodyPr>
          <a:lstStyle/>
          <a:p>
            <a:pPr algn="ctr"/>
            <a:r>
              <a:rPr lang="fa-IR" sz="3200" b="1" dirty="0" smtClean="0">
                <a:solidFill>
                  <a:schemeClr val="bg1">
                    <a:lumMod val="85000"/>
                  </a:schemeClr>
                </a:solidFill>
                <a:cs typeface="B Titr" panose="00000700000000000000" pitchFamily="2" charset="-78"/>
              </a:rPr>
              <a:t>بسم الله العلیم الحکیم</a:t>
            </a:r>
            <a:endParaRPr lang="en-US" sz="3200" dirty="0">
              <a:solidFill>
                <a:schemeClr val="bg1">
                  <a:lumMod val="85000"/>
                </a:schemeClr>
              </a:solidFill>
            </a:endParaRPr>
          </a:p>
        </p:txBody>
      </p:sp>
    </p:spTree>
    <p:extLst>
      <p:ext uri="{BB962C8B-B14F-4D97-AF65-F5344CB8AC3E}">
        <p14:creationId xmlns:p14="http://schemas.microsoft.com/office/powerpoint/2010/main" val="4125152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7400" y="285750"/>
            <a:ext cx="4648200" cy="68580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واکنش شبکه ها</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31651"/>
            <a:ext cx="3657600" cy="27432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231651"/>
            <a:ext cx="4067547" cy="27432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119815681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7400" y="1962150"/>
            <a:ext cx="4648200" cy="68580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واکنش فیلمسازان</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012" y="438150"/>
            <a:ext cx="2889826" cy="4087705"/>
          </a:xfrm>
          <a:prstGeom prst="rect">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898" r="17723"/>
          <a:stretch/>
        </p:blipFill>
        <p:spPr>
          <a:xfrm>
            <a:off x="381000" y="438150"/>
            <a:ext cx="2590800" cy="4087706"/>
          </a:xfrm>
          <a:prstGeom prst="rect">
            <a:avLst/>
          </a:prstGeom>
          <a:ln>
            <a:noFill/>
          </a:ln>
          <a:effectLst>
            <a:softEdge rad="112500"/>
          </a:effectLst>
        </p:spPr>
      </p:pic>
      <p:sp>
        <p:nvSpPr>
          <p:cNvPr id="10" name="Rectangle 9"/>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995571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4600" y="512831"/>
            <a:ext cx="3733800" cy="1676400"/>
          </a:xfrm>
        </p:spPr>
        <p:txBody>
          <a:bodyPr>
            <a:normAutofit/>
          </a:bodyPr>
          <a:lstStyle/>
          <a:p>
            <a:pPr algn="ctr" rtl="1"/>
            <a:r>
              <a:rPr lang="fa-IR" sz="3200" dirty="0" smtClean="0">
                <a:solidFill>
                  <a:srgbClr val="00B0F0"/>
                </a:solidFill>
                <a:cs typeface="B Titr" panose="00000700000000000000" pitchFamily="2" charset="-78"/>
              </a:rPr>
              <a:t>تفاوت </a:t>
            </a:r>
            <a:r>
              <a:rPr lang="fa-IR" sz="3200" dirty="0" smtClean="0">
                <a:solidFill>
                  <a:schemeClr val="tx1"/>
                </a:solidFill>
                <a:cs typeface="B Titr" panose="00000700000000000000" pitchFamily="2" charset="-78"/>
              </a:rPr>
              <a:t>هر یک از این </a:t>
            </a:r>
            <a:r>
              <a:rPr lang="fa-IR" sz="3200" dirty="0" smtClean="0">
                <a:solidFill>
                  <a:srgbClr val="00B0F0"/>
                </a:solidFill>
                <a:cs typeface="B Titr" panose="00000700000000000000" pitchFamily="2" charset="-78"/>
              </a:rPr>
              <a:t>متون</a:t>
            </a:r>
            <a:r>
              <a:rPr lang="fa-IR" sz="3200" dirty="0" smtClean="0">
                <a:solidFill>
                  <a:schemeClr val="tx1"/>
                </a:solidFill>
                <a:cs typeface="B Titr" panose="00000700000000000000" pitchFamily="2" charset="-78"/>
              </a:rPr>
              <a:t> </a:t>
            </a:r>
            <a:r>
              <a:rPr lang="fa-IR" sz="3200" dirty="0" smtClean="0">
                <a:solidFill>
                  <a:srgbClr val="00B0F0"/>
                </a:solidFill>
                <a:cs typeface="B Titr" panose="00000700000000000000" pitchFamily="2" charset="-78"/>
              </a:rPr>
              <a:t>رسانه ای </a:t>
            </a:r>
            <a:r>
              <a:rPr lang="fa-IR" sz="3200" dirty="0" smtClean="0">
                <a:solidFill>
                  <a:schemeClr val="tx1"/>
                </a:solidFill>
                <a:cs typeface="B Titr" panose="00000700000000000000" pitchFamily="2" charset="-78"/>
              </a:rPr>
              <a:t>در پوشش خبر اسیدپاشی چه بود؟</a:t>
            </a:r>
            <a:endParaRPr lang="en-US" sz="3200" dirty="0">
              <a:solidFill>
                <a:schemeClr val="tx1"/>
              </a:solidFill>
              <a:cs typeface="B Titr" panose="00000700000000000000"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67140"/>
            <a:ext cx="1600200" cy="900113"/>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9351"/>
          <a:stretch/>
        </p:blipFill>
        <p:spPr>
          <a:xfrm>
            <a:off x="475501" y="1604546"/>
            <a:ext cx="1718257" cy="115530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944" y="2966614"/>
            <a:ext cx="1549814" cy="1071064"/>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3527099"/>
            <a:ext cx="1219200" cy="94005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400" y="3126332"/>
            <a:ext cx="1064004" cy="134081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17" y="3422210"/>
            <a:ext cx="1524984" cy="1016656"/>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3371" y="3095522"/>
            <a:ext cx="1256208" cy="94215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8898" r="17723"/>
          <a:stretch/>
        </p:blipFill>
        <p:spPr>
          <a:xfrm>
            <a:off x="6719289" y="467140"/>
            <a:ext cx="887022" cy="1399524"/>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879" y="467140"/>
            <a:ext cx="989401" cy="1399523"/>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62800" y="2040750"/>
            <a:ext cx="1372846" cy="925863"/>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20723387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rot="20976923">
            <a:off x="1164832" y="1006007"/>
            <a:ext cx="3124200" cy="1371600"/>
          </a:xfrm>
        </p:spPr>
        <p:txBody>
          <a:bodyPr>
            <a:normAutofit/>
          </a:bodyPr>
          <a:lstStyle/>
          <a:p>
            <a:pPr algn="r" rtl="1"/>
            <a:r>
              <a:rPr lang="fa-IR" sz="3200" dirty="0" smtClean="0">
                <a:solidFill>
                  <a:srgbClr val="FF0000"/>
                </a:solidFill>
                <a:effectLst>
                  <a:outerShdw blurRad="38100" dist="38100" dir="2700000" algn="tl">
                    <a:srgbClr val="000000">
                      <a:alpha val="43137"/>
                    </a:srgbClr>
                  </a:outerShdw>
                </a:effectLst>
                <a:cs typeface="B Titr" panose="00000700000000000000" pitchFamily="2" charset="-78"/>
              </a:rPr>
              <a:t>ظرفیت رسانه ها</a:t>
            </a:r>
            <a:r>
              <a:rPr lang="fa-IR" sz="3200" dirty="0" smtClean="0">
                <a:solidFill>
                  <a:srgbClr val="FFFF00"/>
                </a:solidFill>
                <a:effectLst>
                  <a:outerShdw blurRad="38100" dist="38100" dir="2700000" algn="tl">
                    <a:srgbClr val="000000">
                      <a:alpha val="43137"/>
                    </a:srgbClr>
                  </a:outerShdw>
                </a:effectLst>
                <a:cs typeface="B Titr" panose="00000700000000000000" pitchFamily="2" charset="-78"/>
              </a:rPr>
              <a:t/>
            </a:r>
            <a:br>
              <a:rPr lang="fa-IR" sz="3200" dirty="0" smtClean="0">
                <a:solidFill>
                  <a:srgbClr val="FFFF00"/>
                </a:solidFill>
                <a:effectLst>
                  <a:outerShdw blurRad="38100" dist="38100" dir="2700000" algn="tl">
                    <a:srgbClr val="000000">
                      <a:alpha val="43137"/>
                    </a:srgbClr>
                  </a:outerShdw>
                </a:effectLst>
                <a:cs typeface="B Titr" panose="00000700000000000000" pitchFamily="2" charset="-78"/>
              </a:rPr>
            </a:br>
            <a:r>
              <a:rPr lang="fa-IR" sz="3200" dirty="0" smtClean="0">
                <a:solidFill>
                  <a:srgbClr val="0070C0"/>
                </a:solidFill>
                <a:effectLst>
                  <a:outerShdw blurRad="38100" dist="38100" dir="2700000" algn="tl">
                    <a:srgbClr val="000000">
                      <a:alpha val="43137"/>
                    </a:srgbClr>
                  </a:outerShdw>
                </a:effectLst>
                <a:cs typeface="B Titr" panose="00000700000000000000" pitchFamily="2" charset="-78"/>
              </a:rPr>
              <a:t>با هم متفاوت است</a:t>
            </a:r>
            <a:endParaRPr lang="en-US" sz="3200" dirty="0">
              <a:solidFill>
                <a:srgbClr val="0070C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02625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91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457200" y="1200150"/>
            <a:ext cx="8229600" cy="2895600"/>
          </a:xfrm>
          <a:prstGeom prst="rect">
            <a:avLst/>
          </a:prstGeom>
          <a:solidFill>
            <a:schemeClr val="accent1">
              <a:lumMod val="60000"/>
              <a:lumOff val="40000"/>
              <a:alpha val="82000"/>
            </a:schemeClr>
          </a:solidFill>
        </p:spPr>
        <p:style>
          <a:lnRef idx="1">
            <a:schemeClr val="accent1"/>
          </a:lnRef>
          <a:fillRef idx="3">
            <a:schemeClr val="accent1"/>
          </a:fillRef>
          <a:effectRef idx="2">
            <a:schemeClr val="accent1"/>
          </a:effectRef>
          <a:fontRef idx="minor">
            <a:schemeClr val="lt1"/>
          </a:fontRef>
        </p:style>
        <p:txBody>
          <a:bodyPr anchor="ct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rtl="1">
              <a:buNone/>
            </a:pPr>
            <a:r>
              <a:rPr lang="fa-IR" b="1" dirty="0" smtClean="0">
                <a:solidFill>
                  <a:srgbClr val="002060"/>
                </a:solidFill>
                <a:cs typeface="B Titr" panose="00000700000000000000" pitchFamily="2" charset="-78"/>
              </a:rPr>
              <a:t>ظرفیت رسانه ای یعنی:</a:t>
            </a:r>
          </a:p>
          <a:p>
            <a:pPr marL="342900" indent="-342900" algn="r" rtl="1"/>
            <a:r>
              <a:rPr lang="fa-IR" b="1" dirty="0" smtClean="0">
                <a:cs typeface="B Mitra" panose="00000400000000000000" pitchFamily="2" charset="-78"/>
              </a:rPr>
              <a:t>نمی شود سریعترین اخبار را در یک فیلم سینمایی منتشر کرد.</a:t>
            </a:r>
          </a:p>
          <a:p>
            <a:pPr marL="342900" indent="-342900" algn="r" rtl="1"/>
            <a:r>
              <a:rPr lang="fa-IR" b="1" dirty="0" smtClean="0">
                <a:solidFill>
                  <a:srgbClr val="7030A0"/>
                </a:solidFill>
                <a:cs typeface="B Mitra" panose="00000400000000000000" pitchFamily="2" charset="-78"/>
              </a:rPr>
              <a:t>بازیهای رایانه ای جای تحلیل خبر نیست.</a:t>
            </a:r>
          </a:p>
          <a:p>
            <a:pPr marL="342900" indent="-342900" algn="r" rtl="1"/>
            <a:r>
              <a:rPr lang="fa-IR" b="1" dirty="0" smtClean="0">
                <a:solidFill>
                  <a:srgbClr val="C00000"/>
                </a:solidFill>
                <a:cs typeface="B Mitra" panose="00000400000000000000" pitchFamily="2" charset="-78"/>
              </a:rPr>
              <a:t>نمی شود مقاله ای 10000 کلمه ای را در تلگرام دست به دست چرخاند.</a:t>
            </a:r>
          </a:p>
          <a:p>
            <a:pPr marL="342900" indent="-342900" algn="r" rtl="1"/>
            <a:r>
              <a:rPr lang="fa-IR" b="1" dirty="0" smtClean="0">
                <a:solidFill>
                  <a:schemeClr val="accent2">
                    <a:lumMod val="75000"/>
                  </a:schemeClr>
                </a:solidFill>
                <a:cs typeface="B Mitra" panose="00000400000000000000" pitchFamily="2" charset="-78"/>
              </a:rPr>
              <a:t>روزنامه جای فیلم دیدن نیست.</a:t>
            </a:r>
          </a:p>
          <a:p>
            <a:pPr marL="342900" indent="-342900" algn="r" rtl="1"/>
            <a:r>
              <a:rPr lang="fa-IR" b="1" dirty="0" smtClean="0">
                <a:solidFill>
                  <a:schemeClr val="bg1">
                    <a:lumMod val="95000"/>
                  </a:schemeClr>
                </a:solidFill>
                <a:cs typeface="B Mitra" panose="00000400000000000000" pitchFamily="2" charset="-78"/>
              </a:rPr>
              <a:t>خبرگزاری جای قصه پردازی و شخصیت پردازی نیست.</a:t>
            </a:r>
          </a:p>
        </p:txBody>
      </p:sp>
    </p:spTree>
    <p:extLst>
      <p:ext uri="{BB962C8B-B14F-4D97-AF65-F5344CB8AC3E}">
        <p14:creationId xmlns:p14="http://schemas.microsoft.com/office/powerpoint/2010/main" val="2925640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آموزش\مدرسه هنر و رسانه آینه\باشگاه سواد رسانه ای\ملحقات کتاب تفکر و سواد رسانه ای\9- درس نهم\پاورپوینت درس نهم\عکس\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1950"/>
            <a:ext cx="4229059" cy="4136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800600" y="742950"/>
            <a:ext cx="3962400" cy="2984114"/>
          </a:xfrm>
        </p:spPr>
        <p:txBody>
          <a:bodyPr>
            <a:normAutofit/>
          </a:bodyPr>
          <a:lstStyle/>
          <a:p>
            <a:pPr algn="r" rtl="1"/>
            <a:r>
              <a:rPr lang="fa-IR" sz="2400" b="1" dirty="0" smtClean="0">
                <a:solidFill>
                  <a:srgbClr val="0070C0"/>
                </a:solidFill>
                <a:cs typeface="B Mitra" panose="00000400000000000000" pitchFamily="2" charset="-78"/>
              </a:rPr>
              <a:t>فعالیت گروهی:</a:t>
            </a:r>
            <a:r>
              <a:rPr lang="fa-IR" sz="2400" b="1" dirty="0" smtClean="0">
                <a:cs typeface="B Mitra" panose="00000400000000000000" pitchFamily="2" charset="-78"/>
              </a:rPr>
              <a:t/>
            </a:r>
            <a:br>
              <a:rPr lang="fa-IR" sz="2400" b="1" dirty="0" smtClean="0">
                <a:cs typeface="B Mitra" panose="00000400000000000000" pitchFamily="2" charset="-78"/>
              </a:rPr>
            </a:br>
            <a:r>
              <a:rPr lang="fa-IR" sz="2400" b="1" dirty="0" smtClean="0">
                <a:cs typeface="B Mitra" panose="00000400000000000000" pitchFamily="2" charset="-78"/>
              </a:rPr>
              <a:t>فرض کنید شما عضو گروه تولید پیامهای رسانه ایِ شرکتی هستید. برای سفارشهای روبرو چه رسانه ای را برای انتقال پیام پیشنهاد می کنید؟ چرا؟</a:t>
            </a:r>
            <a:br>
              <a:rPr lang="fa-IR" sz="2400" b="1" dirty="0" smtClean="0">
                <a:cs typeface="B Mitra" panose="00000400000000000000" pitchFamily="2" charset="-78"/>
              </a:rPr>
            </a:br>
            <a:r>
              <a:rPr lang="fa-IR" sz="2400" b="1" dirty="0" smtClean="0">
                <a:cs typeface="B Mitra" panose="00000400000000000000" pitchFamily="2" charset="-78"/>
              </a:rPr>
              <a:t>جدول </a:t>
            </a:r>
            <a:r>
              <a:rPr lang="fa-IR" sz="2400" b="1" dirty="0" smtClean="0">
                <a:solidFill>
                  <a:schemeClr val="accent6">
                    <a:lumMod val="60000"/>
                    <a:lumOff val="40000"/>
                  </a:schemeClr>
                </a:solidFill>
                <a:cs typeface="B Mitra" panose="00000400000000000000" pitchFamily="2" charset="-78"/>
              </a:rPr>
              <a:t>صفحه 61</a:t>
            </a:r>
            <a:r>
              <a:rPr lang="fa-IR" sz="2400" b="1" dirty="0" smtClean="0">
                <a:cs typeface="B Mitra" panose="00000400000000000000" pitchFamily="2" charset="-78"/>
              </a:rPr>
              <a:t> کتاب را پر کنید.</a:t>
            </a:r>
            <a:endParaRPr lang="en-US" sz="2400" b="1" dirty="0">
              <a:cs typeface="B Mitra" panose="00000400000000000000" pitchFamily="2" charset="-78"/>
            </a:endParaRPr>
          </a:p>
        </p:txBody>
      </p:sp>
      <p:sp>
        <p:nvSpPr>
          <p:cNvPr id="9" name="Rectangle 8"/>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276065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آموزش\مدرسه هنر و رسانه آینه\باشگاه سواد رسانه ای\ملحقات کتاب تفکر و سواد رسانه ای\9- درس نهم\پاورپوینت درس نهم\عکس\How-to-Choose-the-Right-Social-Media-Management-System-to-Scale-your-Social-Media-Marke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b="4000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952500" y="285750"/>
            <a:ext cx="7239000" cy="1295400"/>
          </a:xfrm>
          <a:gradFill>
            <a:gsLst>
              <a:gs pos="0">
                <a:schemeClr val="accent1">
                  <a:lumMod val="75000"/>
                </a:schemeClr>
              </a:gs>
              <a:gs pos="50000">
                <a:schemeClr val="accent1">
                  <a:tint val="44500"/>
                  <a:satMod val="160000"/>
                </a:schemeClr>
              </a:gs>
              <a:gs pos="100000">
                <a:schemeClr val="accent1">
                  <a:lumMod val="60000"/>
                  <a:lumOff val="40000"/>
                  <a:alpha val="37000"/>
                </a:schemeClr>
              </a:gs>
            </a:gsLst>
            <a:lin ang="5400000" scaled="0"/>
          </a:gradFill>
        </p:spPr>
        <p:txBody>
          <a:bodyPr anchor="ctr">
            <a:normAutofit/>
          </a:bodyPr>
          <a:lstStyle/>
          <a:p>
            <a:pPr algn="ctr" rtl="1"/>
            <a:r>
              <a:rPr lang="fa-IR" sz="3200" dirty="0" smtClean="0">
                <a:solidFill>
                  <a:srgbClr val="002060"/>
                </a:solidFill>
                <a:effectLst>
                  <a:outerShdw blurRad="38100" dist="38100" dir="2700000" algn="tl">
                    <a:srgbClr val="000000">
                      <a:alpha val="43137"/>
                    </a:srgbClr>
                  </a:outerShdw>
                </a:effectLst>
                <a:cs typeface="B Titr" panose="00000700000000000000" pitchFamily="2" charset="-78"/>
              </a:rPr>
              <a:t>همانطور که می بینید </a:t>
            </a:r>
            <a:r>
              <a:rPr lang="fa-IR" sz="3200" dirty="0" smtClean="0">
                <a:solidFill>
                  <a:srgbClr val="FFC000"/>
                </a:solidFill>
                <a:effectLst>
                  <a:outerShdw blurRad="38100" dist="38100" dir="2700000" algn="tl">
                    <a:srgbClr val="000000">
                      <a:alpha val="43137"/>
                    </a:srgbClr>
                  </a:outerShdw>
                </a:effectLst>
                <a:cs typeface="B Titr" panose="00000700000000000000" pitchFamily="2" charset="-78"/>
              </a:rPr>
              <a:t>فرستندگان پیام</a:t>
            </a:r>
            <a:r>
              <a:rPr lang="fa-IR" sz="3200" dirty="0" smtClean="0">
                <a:solidFill>
                  <a:srgbClr val="002060"/>
                </a:solidFill>
                <a:effectLst>
                  <a:outerShdw blurRad="38100" dist="38100" dir="2700000" algn="tl">
                    <a:srgbClr val="000000">
                      <a:alpha val="43137"/>
                    </a:srgbClr>
                  </a:outerShdw>
                </a:effectLst>
                <a:cs typeface="B Titr" panose="00000700000000000000" pitchFamily="2" charset="-78"/>
              </a:rPr>
              <a:t>، حتی قالب رسانه شان را هم برای انتقال پیام </a:t>
            </a:r>
            <a:r>
              <a:rPr lang="fa-IR" sz="3200" dirty="0" smtClean="0">
                <a:solidFill>
                  <a:srgbClr val="FFC000"/>
                </a:solidFill>
                <a:effectLst>
                  <a:outerShdw blurRad="38100" dist="38100" dir="2700000" algn="tl">
                    <a:srgbClr val="000000">
                      <a:alpha val="43137"/>
                    </a:srgbClr>
                  </a:outerShdw>
                </a:effectLst>
                <a:cs typeface="B Titr" panose="00000700000000000000" pitchFamily="2" charset="-78"/>
              </a:rPr>
              <a:t>انتخاب</a:t>
            </a:r>
            <a:r>
              <a:rPr lang="fa-IR" sz="3200" dirty="0" smtClean="0">
                <a:solidFill>
                  <a:srgbClr val="002060"/>
                </a:solidFill>
                <a:effectLst>
                  <a:outerShdw blurRad="38100" dist="38100" dir="2700000" algn="tl">
                    <a:srgbClr val="000000">
                      <a:alpha val="43137"/>
                    </a:srgbClr>
                  </a:outerShdw>
                </a:effectLst>
                <a:cs typeface="B Titr" panose="00000700000000000000" pitchFamily="2" charset="-78"/>
              </a:rPr>
              <a:t> می کنند</a:t>
            </a:r>
            <a:endParaRPr lang="en-US" sz="3200" dirty="0">
              <a:solidFill>
                <a:srgbClr val="00206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4873332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2400" y="57150"/>
            <a:ext cx="5715000" cy="1295400"/>
          </a:xfrm>
          <a:noFill/>
        </p:spPr>
        <p:txBody>
          <a:bodyPr anchor="ctr">
            <a:normAutofit/>
          </a:bodyPr>
          <a:lstStyle/>
          <a:p>
            <a:pPr rtl="1"/>
            <a:r>
              <a:rPr lang="fa-IR" sz="3200" dirty="0" smtClean="0">
                <a:solidFill>
                  <a:srgbClr val="002060"/>
                </a:solidFill>
                <a:effectLst>
                  <a:outerShdw blurRad="38100" dist="38100" dir="2700000" algn="tl">
                    <a:srgbClr val="000000">
                      <a:alpha val="43137"/>
                    </a:srgbClr>
                  </a:outerShdw>
                </a:effectLst>
                <a:cs typeface="B Titr" panose="00000700000000000000" pitchFamily="2" charset="-78"/>
              </a:rPr>
              <a:t>هر قالب رسانه ای از یک </a:t>
            </a:r>
            <a:r>
              <a:rPr lang="fa-IR" sz="3200" dirty="0" smtClean="0">
                <a:solidFill>
                  <a:srgbClr val="00B050"/>
                </a:solidFill>
                <a:effectLst>
                  <a:outerShdw blurRad="38100" dist="38100" dir="2700000" algn="tl">
                    <a:srgbClr val="000000">
                      <a:alpha val="43137"/>
                    </a:srgbClr>
                  </a:outerShdw>
                </a:effectLst>
                <a:cs typeface="B Titr" panose="00000700000000000000" pitchFamily="2" charset="-78"/>
              </a:rPr>
              <a:t>متن رسانه ای </a:t>
            </a:r>
            <a:r>
              <a:rPr lang="fa-IR" sz="3200" dirty="0" smtClean="0">
                <a:solidFill>
                  <a:srgbClr val="002060"/>
                </a:solidFill>
                <a:effectLst>
                  <a:outerShdw blurRad="38100" dist="38100" dir="2700000" algn="tl">
                    <a:srgbClr val="000000">
                      <a:alpha val="43137"/>
                    </a:srgbClr>
                  </a:outerShdw>
                </a:effectLst>
                <a:cs typeface="B Titr" panose="00000700000000000000" pitchFamily="2" charset="-78"/>
              </a:rPr>
              <a:t>تشکیل شده است</a:t>
            </a:r>
            <a:endParaRPr lang="en-US" sz="3200" dirty="0">
              <a:solidFill>
                <a:srgbClr val="002060"/>
              </a:solidFill>
              <a:effectLst>
                <a:outerShdw blurRad="38100" dist="38100" dir="2700000" algn="tl">
                  <a:srgbClr val="000000">
                    <a:alpha val="43137"/>
                  </a:srgbClr>
                </a:outerShdw>
              </a:effectLst>
              <a:cs typeface="B Titr" panose="00000700000000000000" pitchFamily="2" charset="-78"/>
            </a:endParaRPr>
          </a:p>
        </p:txBody>
      </p:sp>
      <p:sp>
        <p:nvSpPr>
          <p:cNvPr id="4" name="TextBox 3">
            <a:hlinkClick r:id="rId4"/>
          </p:cNvPr>
          <p:cNvSpPr txBox="1"/>
          <p:nvPr/>
        </p:nvSpPr>
        <p:spPr>
          <a:xfrm>
            <a:off x="149469" y="4752618"/>
            <a:ext cx="3048000" cy="369332"/>
          </a:xfrm>
          <a:prstGeom prst="rect">
            <a:avLst/>
          </a:prstGeom>
          <a:noFill/>
        </p:spPr>
        <p:txBody>
          <a:bodyPr wrap="square" rtlCol="1">
            <a:spAutoFit/>
          </a:bodyPr>
          <a:lstStyle/>
          <a:p>
            <a:r>
              <a:rPr lang="en-US" dirty="0" smtClean="0"/>
              <a:t>www.Ziaossalehin.ir</a:t>
            </a:r>
            <a:endParaRPr lang="fa-IR" dirty="0"/>
          </a:p>
        </p:txBody>
      </p:sp>
    </p:spTree>
    <p:extLst>
      <p:ext uri="{BB962C8B-B14F-4D97-AF65-F5344CB8AC3E}">
        <p14:creationId xmlns:p14="http://schemas.microsoft.com/office/powerpoint/2010/main" val="7381040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8600" y="285750"/>
            <a:ext cx="2667000" cy="4667250"/>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a-IR" sz="3600" b="1" dirty="0" smtClean="0">
                <a:solidFill>
                  <a:srgbClr val="FFFF00"/>
                </a:solidFill>
                <a:cs typeface="B Mitra" panose="00000400000000000000" pitchFamily="2" charset="-78"/>
              </a:rPr>
              <a:t>حواسمان باشد!</a:t>
            </a:r>
          </a:p>
          <a:p>
            <a:pPr rtl="1"/>
            <a:endParaRPr lang="fa-IR" sz="4000" b="1" dirty="0" smtClean="0">
              <a:solidFill>
                <a:srgbClr val="FFFF00"/>
              </a:solidFill>
              <a:cs typeface="B Mitra" panose="00000400000000000000" pitchFamily="2" charset="-78"/>
            </a:endParaRPr>
          </a:p>
          <a:p>
            <a:pPr rtl="1"/>
            <a:endParaRPr lang="fa-IR" sz="4000" b="1" dirty="0">
              <a:solidFill>
                <a:srgbClr val="FFFF00"/>
              </a:solidFill>
              <a:cs typeface="B Mitra" panose="00000400000000000000" pitchFamily="2" charset="-78"/>
            </a:endParaRPr>
          </a:p>
          <a:p>
            <a:pPr rtl="1"/>
            <a:r>
              <a:rPr lang="fa-IR" sz="4000" b="1" dirty="0" smtClean="0">
                <a:solidFill>
                  <a:schemeClr val="bg1"/>
                </a:solidFill>
                <a:cs typeface="B Mitra" panose="00000400000000000000" pitchFamily="2" charset="-78"/>
              </a:rPr>
              <a:t/>
            </a:r>
            <a:br>
              <a:rPr lang="fa-IR" sz="4000" b="1" dirty="0" smtClean="0">
                <a:solidFill>
                  <a:schemeClr val="bg1"/>
                </a:solidFill>
                <a:cs typeface="B Mitra" panose="00000400000000000000" pitchFamily="2" charset="-78"/>
              </a:rPr>
            </a:br>
            <a:r>
              <a:rPr lang="fa-IR" sz="4000" b="1" dirty="0">
                <a:solidFill>
                  <a:schemeClr val="tx1"/>
                </a:solidFill>
                <a:cs typeface="B Mitra" panose="00000400000000000000" pitchFamily="2" charset="-78"/>
              </a:rPr>
              <a:t>تمام متنهای رسانه ای </a:t>
            </a:r>
            <a:r>
              <a:rPr lang="fa-IR" sz="4000" b="1" dirty="0">
                <a:solidFill>
                  <a:srgbClr val="FF0000"/>
                </a:solidFill>
                <a:cs typeface="B Mitra" panose="00000400000000000000" pitchFamily="2" charset="-78"/>
              </a:rPr>
              <a:t>ساخته</a:t>
            </a:r>
            <a:r>
              <a:rPr lang="fa-IR" sz="4000" b="1" dirty="0">
                <a:solidFill>
                  <a:schemeClr val="tx1"/>
                </a:solidFill>
                <a:cs typeface="B Mitra" panose="00000400000000000000" pitchFamily="2" charset="-78"/>
              </a:rPr>
              <a:t> میشوند...</a:t>
            </a:r>
            <a:endParaRPr lang="en-US" sz="40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22231267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438"/>
          <a:stretch/>
        </p:blipFill>
        <p:spPr bwMode="auto">
          <a:xfrm>
            <a:off x="-76200" y="-38100"/>
            <a:ext cx="9220200" cy="52768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33900" y="419100"/>
            <a:ext cx="4267200" cy="4362450"/>
          </a:xfrm>
          <a:prstGeom prst="rect">
            <a:avLst/>
          </a:prstGeom>
          <a:solidFill>
            <a:srgbClr val="1A1416"/>
          </a:solidFill>
        </p:spPr>
        <p:style>
          <a:lnRef idx="3">
            <a:schemeClr val="lt1"/>
          </a:lnRef>
          <a:fillRef idx="1">
            <a:schemeClr val="dk1"/>
          </a:fillRef>
          <a:effectRef idx="1">
            <a:schemeClr val="dk1"/>
          </a:effectRef>
          <a:fontRef idx="minor">
            <a:schemeClr val="lt1"/>
          </a:fontRef>
        </p:style>
        <p:txBody>
          <a:bodyPr vert="horz" lIns="91440" tIns="45720" rIns="91440" bIns="45720" rtlCol="0" anchor="b" anchorCtr="0">
            <a:normAutofit/>
            <a:sp3d extrusionH="57150">
              <a:bevelT w="57150" h="38100" prst="artDeco"/>
            </a:sp3d>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4000" b="1" dirty="0" smtClean="0">
                <a:ln w="12700">
                  <a:noFill/>
                </a:ln>
                <a:solidFill>
                  <a:srgbClr val="FFFF00"/>
                </a:solidFill>
                <a:cs typeface="B Mitra" panose="00000400000000000000" pitchFamily="2" charset="-78"/>
              </a:rPr>
              <a:t>حواسمان باشد!</a:t>
            </a:r>
          </a:p>
          <a:p>
            <a:pPr algn="r" rtl="1"/>
            <a:endParaRPr lang="fa-IR" sz="4000" b="1" dirty="0">
              <a:ln w="12700">
                <a:noFill/>
              </a:ln>
              <a:solidFill>
                <a:srgbClr val="FFFF00"/>
              </a:solidFill>
              <a:cs typeface="B Mitra" panose="00000400000000000000" pitchFamily="2" charset="-78"/>
            </a:endParaRPr>
          </a:p>
          <a:p>
            <a:pPr algn="r" rtl="1"/>
            <a:r>
              <a:rPr lang="fa-IR" sz="4000" b="1" dirty="0" smtClean="0">
                <a:ln w="12700">
                  <a:noFill/>
                </a:ln>
                <a:solidFill>
                  <a:schemeClr val="bg1"/>
                </a:solidFill>
                <a:cs typeface="B Mitra" panose="00000400000000000000" pitchFamily="2" charset="-78"/>
              </a:rPr>
              <a:t/>
            </a:r>
            <a:br>
              <a:rPr lang="fa-IR" sz="4000" b="1" dirty="0" smtClean="0">
                <a:ln w="12700">
                  <a:noFill/>
                </a:ln>
                <a:solidFill>
                  <a:schemeClr val="bg1"/>
                </a:solidFill>
                <a:cs typeface="B Mitra" panose="00000400000000000000" pitchFamily="2" charset="-78"/>
              </a:rPr>
            </a:br>
            <a:r>
              <a:rPr lang="fa-IR" sz="4000" b="1" dirty="0" smtClean="0">
                <a:ln w="12700">
                  <a:noFill/>
                </a:ln>
                <a:solidFill>
                  <a:schemeClr val="bg1"/>
                </a:solidFill>
                <a:cs typeface="B Mitra" panose="00000400000000000000" pitchFamily="2" charset="-78"/>
              </a:rPr>
              <a:t>پشت هر پیام رسانه ای </a:t>
            </a:r>
            <a:r>
              <a:rPr lang="fa-IR" sz="4000" b="1" dirty="0" smtClean="0">
                <a:ln w="12700">
                  <a:noFill/>
                </a:ln>
                <a:solidFill>
                  <a:srgbClr val="FF0000"/>
                </a:solidFill>
                <a:cs typeface="B Mitra" panose="00000400000000000000" pitchFamily="2" charset="-78"/>
              </a:rPr>
              <a:t>فرستنده ای </a:t>
            </a:r>
            <a:r>
              <a:rPr lang="fa-IR" sz="4000" b="1" dirty="0" smtClean="0">
                <a:ln w="12700">
                  <a:noFill/>
                </a:ln>
                <a:solidFill>
                  <a:schemeClr val="bg1"/>
                </a:solidFill>
                <a:cs typeface="B Mitra" panose="00000400000000000000" pitchFamily="2" charset="-78"/>
              </a:rPr>
              <a:t>نهفته است که باید </a:t>
            </a:r>
            <a:r>
              <a:rPr lang="fa-IR" sz="4000" b="1" dirty="0" smtClean="0">
                <a:ln w="12700">
                  <a:noFill/>
                </a:ln>
                <a:solidFill>
                  <a:srgbClr val="FF0000"/>
                </a:solidFill>
                <a:cs typeface="B Mitra" panose="00000400000000000000" pitchFamily="2" charset="-78"/>
              </a:rPr>
              <a:t>اهداف</a:t>
            </a:r>
            <a:r>
              <a:rPr lang="fa-IR" sz="4000" b="1" dirty="0" smtClean="0">
                <a:ln w="12700">
                  <a:noFill/>
                </a:ln>
                <a:solidFill>
                  <a:schemeClr val="bg1"/>
                </a:solidFill>
                <a:cs typeface="B Mitra" panose="00000400000000000000" pitchFamily="2" charset="-78"/>
              </a:rPr>
              <a:t> آن را شناخت...</a:t>
            </a:r>
            <a:endParaRPr lang="en-US" sz="4000" b="1" dirty="0">
              <a:ln w="12700">
                <a:noFill/>
              </a:ln>
              <a:solidFill>
                <a:schemeClr val="bg1"/>
              </a:solidFill>
              <a:cs typeface="B Mitra" panose="00000400000000000000" pitchFamily="2" charset="-78"/>
            </a:endParaRPr>
          </a:p>
        </p:txBody>
      </p:sp>
    </p:spTree>
    <p:extLst>
      <p:ext uri="{BB962C8B-B14F-4D97-AF65-F5344CB8AC3E}">
        <p14:creationId xmlns:p14="http://schemas.microsoft.com/office/powerpoint/2010/main" val="25011279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38150"/>
            <a:ext cx="7391400" cy="990600"/>
          </a:xfrm>
        </p:spPr>
        <p:txBody>
          <a:bodyPr>
            <a:normAutofit fontScale="90000"/>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ماجرای اسیدپاشی در </a:t>
            </a:r>
            <a:r>
              <a:rPr lang="fa-IR" sz="3200" dirty="0" smtClean="0">
                <a:solidFill>
                  <a:srgbClr val="0070C0"/>
                </a:solidFill>
                <a:effectLst>
                  <a:outerShdw blurRad="38100" dist="38100" dir="2700000" algn="tl">
                    <a:srgbClr val="000000">
                      <a:alpha val="43137"/>
                    </a:srgbClr>
                  </a:outerShdw>
                </a:effectLst>
                <a:cs typeface="B Titr" panose="00000700000000000000" pitchFamily="2" charset="-78"/>
              </a:rPr>
              <a:t>اصفهان</a:t>
            </a:r>
            <a:r>
              <a:rPr lang="fa-IR" sz="3200" dirty="0" smtClean="0">
                <a:effectLst>
                  <a:outerShdw blurRad="38100" dist="38100" dir="2700000" algn="tl">
                    <a:srgbClr val="000000">
                      <a:alpha val="43137"/>
                    </a:srgbClr>
                  </a:outerShdw>
                </a:effectLst>
                <a:cs typeface="B Titr" panose="00000700000000000000" pitchFamily="2" charset="-78"/>
              </a:rPr>
              <a:t> در مهر ماه 1393 به یکباره همه رسانه ها را در بر گرفت...</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1026" name="Picture 2" descr="D:\آموزش\مدرسه هنر و رسانه آینه\باشگاه سواد رسانه ای\ملحقات کتاب تفکر و سواد رسانه ای\9- درس نهم\پاورپوینت درس نهم\عکس\6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81150"/>
            <a:ext cx="4191000" cy="279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3536632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422"/>
          <a:stretch/>
        </p:blipFill>
        <p:spPr>
          <a:xfrm>
            <a:off x="0" y="-95250"/>
            <a:ext cx="9220200" cy="52387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743200" y="971550"/>
            <a:ext cx="3505200" cy="1548000"/>
          </a:xfrm>
        </p:spPr>
        <p:style>
          <a:lnRef idx="3">
            <a:schemeClr val="lt1"/>
          </a:lnRef>
          <a:fillRef idx="1">
            <a:schemeClr val="accent5"/>
          </a:fillRef>
          <a:effectRef idx="1">
            <a:schemeClr val="accent5"/>
          </a:effectRef>
          <a:fontRef idx="minor">
            <a:schemeClr val="lt1"/>
          </a:fontRef>
        </p:style>
        <p:txBody>
          <a:bodyPr anchor="t">
            <a:normAutofit/>
          </a:bodyPr>
          <a:lstStyle/>
          <a:p>
            <a:pPr algn="ctr"/>
            <a:r>
              <a:rPr lang="fa-IR" sz="4000" dirty="0" smtClean="0">
                <a:solidFill>
                  <a:srgbClr val="FFFF00"/>
                </a:solidFill>
                <a:cs typeface="B Titr" panose="00000700000000000000" pitchFamily="2" charset="-78"/>
              </a:rPr>
              <a:t>پایان درس نهم</a:t>
            </a:r>
            <a:endParaRPr lang="fa-IR" sz="4000" dirty="0">
              <a:solidFill>
                <a:srgbClr val="FFFF00"/>
              </a:solidFill>
              <a:cs typeface="B Titr" panose="00000700000000000000" pitchFamily="2" charset="-78"/>
            </a:endParaRPr>
          </a:p>
        </p:txBody>
      </p:sp>
      <p:sp>
        <p:nvSpPr>
          <p:cNvPr id="8" name="TextBox 7">
            <a:hlinkClick r:id="rId4"/>
          </p:cNvPr>
          <p:cNvSpPr txBox="1"/>
          <p:nvPr/>
        </p:nvSpPr>
        <p:spPr>
          <a:xfrm>
            <a:off x="2743200" y="1726500"/>
            <a:ext cx="3505200" cy="646331"/>
          </a:xfrm>
          <a:prstGeom prst="rect">
            <a:avLst/>
          </a:prstGeom>
          <a:noFill/>
        </p:spPr>
        <p:txBody>
          <a:bodyPr wrap="square" rtlCol="1">
            <a:spAutoFit/>
          </a:bodyPr>
          <a:lstStyle/>
          <a:p>
            <a:pPr algn="ctr"/>
            <a:r>
              <a:rPr lang="en-US" dirty="0" smtClean="0">
                <a:solidFill>
                  <a:schemeClr val="bg1">
                    <a:lumMod val="85000"/>
                  </a:schemeClr>
                </a:solidFill>
              </a:rPr>
              <a:t>www.Ziaossalehin.ir</a:t>
            </a:r>
          </a:p>
          <a:p>
            <a:pPr algn="ctr" rtl="1"/>
            <a:r>
              <a:rPr lang="fa-IR" dirty="0" smtClean="0">
                <a:solidFill>
                  <a:srgbClr val="FFC000"/>
                </a:solidFill>
                <a:latin typeface="Adob"/>
                <a:cs typeface="B Yekan" panose="00000400000000000000" pitchFamily="2" charset="-78"/>
              </a:rPr>
              <a:t>سایت ضیاءالصالحین</a:t>
            </a:r>
            <a:endParaRPr lang="fa-IR" dirty="0">
              <a:solidFill>
                <a:srgbClr val="FFC000"/>
              </a:solidFill>
              <a:latin typeface="Adob"/>
              <a:cs typeface="B Yekan" panose="00000400000000000000" pitchFamily="2" charset="-78"/>
            </a:endParaRPr>
          </a:p>
        </p:txBody>
      </p:sp>
    </p:spTree>
    <p:extLst>
      <p:ext uri="{BB962C8B-B14F-4D97-AF65-F5344CB8AC3E}">
        <p14:creationId xmlns:p14="http://schemas.microsoft.com/office/powerpoint/2010/main" val="2128593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87155" y="1123950"/>
            <a:ext cx="3447243" cy="3251200"/>
          </a:xfrm>
        </p:spPr>
        <p:txBody>
          <a:bodyPr>
            <a:normAutofit fontScale="90000"/>
          </a:bodyPr>
          <a:lstStyle/>
          <a:p>
            <a:pPr algn="r" rtl="1"/>
            <a:r>
              <a:rPr lang="fa-IR" sz="3200" dirty="0" smtClean="0">
                <a:effectLst>
                  <a:outerShdw blurRad="38100" dist="38100" dir="2700000" algn="tl">
                    <a:srgbClr val="000000">
                      <a:alpha val="43137"/>
                    </a:srgbClr>
                  </a:outerShdw>
                </a:effectLst>
                <a:cs typeface="B Titr" panose="00000700000000000000" pitchFamily="2" charset="-78"/>
              </a:rPr>
              <a:t>به یکباره و بدون هیچ مدرکی روشن، گفته شد که انگیزه فرد </a:t>
            </a:r>
            <a:r>
              <a:rPr lang="fa-IR" sz="3200" dirty="0" smtClean="0">
                <a:solidFill>
                  <a:srgbClr val="FF0000"/>
                </a:solidFill>
                <a:effectLst>
                  <a:outerShdw blurRad="38100" dist="38100" dir="2700000" algn="tl">
                    <a:srgbClr val="000000">
                      <a:alpha val="43137"/>
                    </a:srgbClr>
                  </a:outerShdw>
                </a:effectLst>
                <a:cs typeface="B Titr" panose="00000700000000000000" pitchFamily="2" charset="-78"/>
              </a:rPr>
              <a:t>اسیدپاش</a:t>
            </a:r>
            <a:r>
              <a:rPr lang="fa-IR" sz="3200" dirty="0" smtClean="0">
                <a:effectLst>
                  <a:outerShdw blurRad="38100" dist="38100" dir="2700000" algn="tl">
                    <a:srgbClr val="000000">
                      <a:alpha val="43137"/>
                    </a:srgbClr>
                  </a:outerShdw>
                </a:effectLst>
                <a:cs typeface="B Titr" panose="00000700000000000000" pitchFamily="2" charset="-78"/>
              </a:rPr>
              <a:t> </a:t>
            </a:r>
            <a:r>
              <a:rPr lang="fa-IR" sz="3200" dirty="0" smtClean="0">
                <a:solidFill>
                  <a:srgbClr val="0070C0"/>
                </a:solidFill>
                <a:effectLst>
                  <a:outerShdw blurRad="38100" dist="38100" dir="2700000" algn="tl">
                    <a:srgbClr val="000000">
                      <a:alpha val="43137"/>
                    </a:srgbClr>
                  </a:outerShdw>
                </a:effectLst>
                <a:cs typeface="B Titr" panose="00000700000000000000" pitchFamily="2" charset="-78"/>
              </a:rPr>
              <a:t>«امر به معروف و نهی از منکر» </a:t>
            </a:r>
            <a:r>
              <a:rPr lang="fa-IR" sz="3200" dirty="0" smtClean="0">
                <a:effectLst>
                  <a:outerShdw blurRad="38100" dist="38100" dir="2700000" algn="tl">
                    <a:srgbClr val="000000">
                      <a:alpha val="43137"/>
                    </a:srgbClr>
                  </a:outerShdw>
                </a:effectLst>
                <a:cs typeface="B Titr" panose="00000700000000000000" pitchFamily="2" charset="-78"/>
              </a:rPr>
              <a:t>بوده است و قربانیان افرادی </a:t>
            </a:r>
            <a:r>
              <a:rPr lang="fa-IR" sz="3200" dirty="0" smtClean="0">
                <a:solidFill>
                  <a:srgbClr val="FF0000"/>
                </a:solidFill>
                <a:effectLst>
                  <a:outerShdw blurRad="38100" dist="38100" dir="2700000" algn="tl">
                    <a:srgbClr val="000000">
                      <a:alpha val="43137"/>
                    </a:srgbClr>
                  </a:outerShdw>
                </a:effectLst>
                <a:cs typeface="B Titr" panose="00000700000000000000" pitchFamily="2" charset="-78"/>
              </a:rPr>
              <a:t>بدحجاب</a:t>
            </a:r>
            <a:r>
              <a:rPr lang="fa-IR" sz="3200" dirty="0" smtClean="0">
                <a:solidFill>
                  <a:srgbClr val="00B0F0"/>
                </a:solidFill>
                <a:effectLst>
                  <a:outerShdw blurRad="38100" dist="38100" dir="2700000" algn="tl">
                    <a:srgbClr val="000000">
                      <a:alpha val="43137"/>
                    </a:srgbClr>
                  </a:outerShdw>
                </a:effectLst>
                <a:cs typeface="B Titr" panose="00000700000000000000" pitchFamily="2" charset="-78"/>
              </a:rPr>
              <a:t> </a:t>
            </a:r>
            <a:r>
              <a:rPr lang="fa-IR" sz="3200" dirty="0" smtClean="0">
                <a:effectLst>
                  <a:outerShdw blurRad="38100" dist="38100" dir="2700000" algn="tl">
                    <a:srgbClr val="000000">
                      <a:alpha val="43137"/>
                    </a:srgbClr>
                  </a:outerShdw>
                </a:effectLst>
                <a:cs typeface="B Titr" panose="00000700000000000000" pitchFamily="2" charset="-78"/>
              </a:rPr>
              <a:t>بوده اند!</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155" y="1303449"/>
            <a:ext cx="4191000" cy="265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417672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361950"/>
            <a:ext cx="5562600" cy="62702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این ابتدای </a:t>
            </a:r>
            <a:r>
              <a:rPr lang="fa-IR" sz="3200" dirty="0" smtClean="0">
                <a:solidFill>
                  <a:srgbClr val="00B0F0"/>
                </a:solidFill>
                <a:effectLst>
                  <a:outerShdw blurRad="38100" dist="38100" dir="2700000" algn="tl">
                    <a:srgbClr val="000000">
                      <a:alpha val="43137"/>
                    </a:srgbClr>
                  </a:outerShdw>
                </a:effectLst>
                <a:cs typeface="B Titr" panose="00000700000000000000" pitchFamily="2" charset="-78"/>
              </a:rPr>
              <a:t>ناآرامی</a:t>
            </a:r>
            <a:r>
              <a:rPr lang="fa-IR" sz="3200" dirty="0" smtClean="0">
                <a:effectLst>
                  <a:outerShdw blurRad="38100" dist="38100" dir="2700000" algn="tl">
                    <a:srgbClr val="000000">
                      <a:alpha val="43137"/>
                    </a:srgbClr>
                  </a:outerShdw>
                </a:effectLst>
                <a:cs typeface="B Titr" panose="00000700000000000000" pitchFamily="2" charset="-78"/>
              </a:rPr>
              <a:t> های اصفهان بود</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1123950"/>
            <a:ext cx="4191000" cy="235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63487" y="1123950"/>
            <a:ext cx="3392624" cy="235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itle 1"/>
          <p:cNvSpPr txBox="1">
            <a:spLocks/>
          </p:cNvSpPr>
          <p:nvPr/>
        </p:nvSpPr>
        <p:spPr>
          <a:xfrm>
            <a:off x="914399" y="3714750"/>
            <a:ext cx="7238999" cy="62702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dirty="0" smtClean="0">
                <a:effectLst>
                  <a:outerShdw blurRad="38100" dist="38100" dir="2700000" algn="tl">
                    <a:srgbClr val="000000">
                      <a:alpha val="43137"/>
                    </a:srgbClr>
                  </a:outerShdw>
                </a:effectLst>
                <a:cs typeface="B Titr" panose="00000700000000000000" pitchFamily="2" charset="-78"/>
              </a:rPr>
              <a:t>رسانه های مختلف به این رویداد </a:t>
            </a:r>
            <a:r>
              <a:rPr lang="fa-IR" sz="2400" dirty="0" smtClean="0">
                <a:solidFill>
                  <a:srgbClr val="00B0F0"/>
                </a:solidFill>
                <a:effectLst>
                  <a:outerShdw blurRad="38100" dist="38100" dir="2700000" algn="tl">
                    <a:srgbClr val="000000">
                      <a:alpha val="43137"/>
                    </a:srgbClr>
                  </a:outerShdw>
                </a:effectLst>
                <a:cs typeface="B Titr" panose="00000700000000000000" pitchFamily="2" charset="-78"/>
              </a:rPr>
              <a:t>واکنشهای</a:t>
            </a:r>
            <a:r>
              <a:rPr lang="fa-IR" sz="2400" dirty="0" smtClean="0">
                <a:effectLst>
                  <a:outerShdw blurRad="38100" dist="38100" dir="2700000" algn="tl">
                    <a:srgbClr val="000000">
                      <a:alpha val="43137"/>
                    </a:srgbClr>
                  </a:outerShdw>
                </a:effectLst>
                <a:cs typeface="B Titr" panose="00000700000000000000" pitchFamily="2" charset="-78"/>
              </a:rPr>
              <a:t> مختلفی نشان دادند...</a:t>
            </a:r>
            <a:endParaRPr lang="en-US" sz="24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18086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67332"/>
            <a:ext cx="4741333" cy="266700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2667000" y="438150"/>
            <a:ext cx="3429000" cy="60960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واکنش جراید</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504" y="1553514"/>
            <a:ext cx="3644041" cy="269463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2489593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76350"/>
            <a:ext cx="4002829" cy="272192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9351"/>
          <a:stretch/>
        </p:blipFill>
        <p:spPr>
          <a:xfrm>
            <a:off x="4724400" y="1276350"/>
            <a:ext cx="4048237" cy="2721924"/>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2667000" y="438150"/>
            <a:ext cx="3429000" cy="609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3200" dirty="0">
                <a:effectLst>
                  <a:outerShdw blurRad="38100" dist="38100" dir="2700000" algn="tl">
                    <a:srgbClr val="000000">
                      <a:alpha val="43137"/>
                    </a:srgbClr>
                  </a:outerShdw>
                </a:effectLst>
                <a:cs typeface="B Titr" panose="00000700000000000000" pitchFamily="2" charset="-78"/>
              </a:rPr>
              <a:t>واکنش جراید</a:t>
            </a:r>
            <a:endParaRPr lang="en-US" sz="3200" dirty="0">
              <a:effectLst>
                <a:outerShdw blurRad="38100" dist="38100" dir="2700000" algn="tl">
                  <a:srgbClr val="000000">
                    <a:alpha val="43137"/>
                  </a:srgbClr>
                </a:outerShdw>
              </a:effectLst>
              <a:cs typeface="B Titr" panose="00000700000000000000" pitchFamily="2" charset="-78"/>
            </a:endParaRPr>
          </a:p>
        </p:txBody>
      </p:sp>
      <p:sp>
        <p:nvSpPr>
          <p:cNvPr id="7" name="Rectangle 6"/>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3797797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23950"/>
            <a:ext cx="3685924" cy="303846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2895600" y="361950"/>
            <a:ext cx="3200400" cy="60960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واکنش خبرگزاری ها</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123950"/>
            <a:ext cx="4396605" cy="303846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3657130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123949"/>
            <a:ext cx="4348415" cy="335280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2819400" y="361950"/>
            <a:ext cx="3657600" cy="68580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واکنش سایتهای خبری</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123949"/>
            <a:ext cx="2705844" cy="33528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285904220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99" y="1128170"/>
            <a:ext cx="2579608" cy="3374128"/>
          </a:xfrm>
          <a:prstGeom prst="rect">
            <a:avLst/>
          </a:prstGeom>
          <a:ln>
            <a:noFill/>
          </a:ln>
          <a:effectLst>
            <a:outerShdw blurRad="190500" algn="tl" rotWithShape="0">
              <a:srgbClr val="000000">
                <a:alpha val="70000"/>
              </a:srgbClr>
            </a:outerShdw>
          </a:effectLst>
        </p:spPr>
      </p:pic>
      <p:sp>
        <p:nvSpPr>
          <p:cNvPr id="5" name="Title 1"/>
          <p:cNvSpPr>
            <a:spLocks noGrp="1"/>
          </p:cNvSpPr>
          <p:nvPr>
            <p:ph type="title"/>
          </p:nvPr>
        </p:nvSpPr>
        <p:spPr>
          <a:xfrm>
            <a:off x="2133600" y="475821"/>
            <a:ext cx="3733800" cy="609600"/>
          </a:xfrm>
        </p:spPr>
        <p:txBody>
          <a:bodyPr>
            <a:normAutofit/>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واکنش کاریکاتوریست ها</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2495550"/>
            <a:ext cx="3049968" cy="203331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555629"/>
            <a:ext cx="2359404" cy="297323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999" y="475821"/>
            <a:ext cx="1355775" cy="1872844"/>
          </a:xfrm>
          <a:prstGeom prst="rect">
            <a:avLst/>
          </a:prstGeom>
          <a:ln>
            <a:noFill/>
          </a:ln>
          <a:effectLst>
            <a:outerShdw blurRad="190500" algn="tl" rotWithShape="0">
              <a:srgbClr val="000000">
                <a:alpha val="70000"/>
              </a:srgbClr>
            </a:outerShdw>
          </a:effectLst>
        </p:spPr>
      </p:pic>
      <p:sp>
        <p:nvSpPr>
          <p:cNvPr id="8" name="Rectangle 7"/>
          <p:cNvSpPr/>
          <p:nvPr/>
        </p:nvSpPr>
        <p:spPr>
          <a:xfrm>
            <a:off x="2502734" y="-92546"/>
            <a:ext cx="4062331" cy="369332"/>
          </a:xfrm>
          <a:prstGeom prst="rect">
            <a:avLst/>
          </a:prstGeom>
        </p:spPr>
        <p:txBody>
          <a:bodyPr wrap="non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نهم</a:t>
            </a:r>
            <a:endParaRPr lang="en-US" b="1" dirty="0">
              <a:solidFill>
                <a:srgbClr val="FFFF00"/>
              </a:solidFill>
              <a:cs typeface="B Mitra" panose="00000400000000000000" pitchFamily="2" charset="-78"/>
            </a:endParaRPr>
          </a:p>
        </p:txBody>
      </p:sp>
    </p:spTree>
    <p:extLst>
      <p:ext uri="{BB962C8B-B14F-4D97-AF65-F5344CB8AC3E}">
        <p14:creationId xmlns:p14="http://schemas.microsoft.com/office/powerpoint/2010/main" val="203618517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75">
      <a:dk1>
        <a:sysClr val="windowText" lastClr="000000"/>
      </a:dk1>
      <a:lt1>
        <a:sysClr val="window" lastClr="FFFFFF"/>
      </a:lt1>
      <a:dk2>
        <a:srgbClr val="303030"/>
      </a:dk2>
      <a:lt2>
        <a:srgbClr val="DEDEE0"/>
      </a:lt2>
      <a:accent1>
        <a:srgbClr val="00B0F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2</TotalTime>
  <Words>1866</Words>
  <Application>Microsoft Office PowerPoint</Application>
  <PresentationFormat>On-screen Show (16:9)</PresentationFormat>
  <Paragraphs>144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Times New Roman</vt:lpstr>
      <vt:lpstr>Arial</vt:lpstr>
      <vt:lpstr>B Titr</vt:lpstr>
      <vt:lpstr>Adob</vt:lpstr>
      <vt:lpstr>Impact</vt:lpstr>
      <vt:lpstr>B Yekan</vt:lpstr>
      <vt:lpstr>B Mitra</vt:lpstr>
      <vt:lpstr>NewsPrint</vt:lpstr>
      <vt:lpstr>PowerPoint Presentation</vt:lpstr>
      <vt:lpstr>ماجرای اسیدپاشی در اصفهان در مهر ماه 1393 به یکباره همه رسانه ها را در بر گرفت...</vt:lpstr>
      <vt:lpstr>به یکباره و بدون هیچ مدرکی روشن، گفته شد که انگیزه فرد اسیدپاش «امر به معروف و نهی از منکر» بوده است و قربانیان افرادی بدحجاب بوده اند!</vt:lpstr>
      <vt:lpstr>این ابتدای ناآرامی های اصفهان بود</vt:lpstr>
      <vt:lpstr>واکنش جراید</vt:lpstr>
      <vt:lpstr>PowerPoint Presentation</vt:lpstr>
      <vt:lpstr>واکنش خبرگزاری ها</vt:lpstr>
      <vt:lpstr>واکنش سایتهای خبری</vt:lpstr>
      <vt:lpstr>واکنش کاریکاتوریست ها</vt:lpstr>
      <vt:lpstr>واکنش شبکه ها</vt:lpstr>
      <vt:lpstr>واکنش فیلمسازان</vt:lpstr>
      <vt:lpstr>تفاوت هر یک از این متون رسانه ای در پوشش خبر اسیدپاشی چه بود؟</vt:lpstr>
      <vt:lpstr>ظرفیت رسانه ها با هم متفاوت است</vt:lpstr>
      <vt:lpstr>PowerPoint Presentation</vt:lpstr>
      <vt:lpstr>فعالیت گروهی: فرض کنید شما عضو گروه تولید پیامهای رسانه ایِ شرکتی هستید. برای سفارشهای روبرو چه رسانه ای را برای انتقال پیام پیشنهاد می کنید؟ چرا؟ جدول صفحه 61 کتاب را پر کنید.</vt:lpstr>
      <vt:lpstr>همانطور که می بینید فرستندگان پیام، حتی قالب رسانه شان را هم برای انتقال پیام انتخاب می کنند</vt:lpstr>
      <vt:lpstr>هر قالب رسانه ای از یک متن رسانه ای تشکیل شده است</vt:lpstr>
      <vt:lpstr>PowerPoint Presentation</vt:lpstr>
      <vt:lpstr>PowerPoint Presentation</vt:lpstr>
      <vt:lpstr>پایان درس نهم</vt:lpstr>
    </vt:vector>
  </TitlesOfParts>
  <Company>www.ziaossalehin.ir | ضیاءالصالحین;</Company>
  <LinksUpToDate>false</LinksUpToDate>
  <SharedDoc>false</SharedDoc>
  <HyperlinkBase>www.ziaossalehin.ir</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نهم تفکر و سواد رسانه ای</dc:title>
  <dc:subject>سواد رسانه ای</dc:subject>
  <dc:creator>www.ziaossalehin.ir | ضیاءالصالحین</dc:creator>
  <cp:keywords>ضیاءالصالحین;تفکر و سواد رسانه ای;پاورپوینت درس 9</cp:keywords>
  <dc:description>www.ziaossalehin.ir | ضیاءالصالحین;</dc:description>
  <cp:lastModifiedBy>ضیاءالصالحین | ziaossalehin.ir</cp:lastModifiedBy>
  <cp:revision>141</cp:revision>
  <dcterms:created xsi:type="dcterms:W3CDTF">2016-11-03T16:44:30Z</dcterms:created>
  <dcterms:modified xsi:type="dcterms:W3CDTF">2020-05-17T21:41:48Z</dcterms:modified>
  <cp:category>پاورپوینت درس نهم تفکر و سواد رسانه ای</cp:category>
  <cp:contentStatus>www.ziaossalehin.ir | ضیاءالصالحین;</cp:contentStatus>
</cp:coreProperties>
</file>