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7" r:id="rId1"/>
  </p:sldMasterIdLst>
  <p:notesMasterIdLst>
    <p:notesMasterId r:id="rId22"/>
  </p:notesMasterIdLst>
  <p:sldIdLst>
    <p:sldId id="256" r:id="rId2"/>
    <p:sldId id="257" r:id="rId3"/>
    <p:sldId id="258" r:id="rId4"/>
    <p:sldId id="276" r:id="rId5"/>
    <p:sldId id="274" r:id="rId6"/>
    <p:sldId id="259" r:id="rId7"/>
    <p:sldId id="282" r:id="rId8"/>
    <p:sldId id="264" r:id="rId9"/>
    <p:sldId id="265" r:id="rId10"/>
    <p:sldId id="279" r:id="rId11"/>
    <p:sldId id="275" r:id="rId12"/>
    <p:sldId id="266" r:id="rId13"/>
    <p:sldId id="267" r:id="rId14"/>
    <p:sldId id="268" r:id="rId15"/>
    <p:sldId id="269" r:id="rId16"/>
    <p:sldId id="277" r:id="rId17"/>
    <p:sldId id="280" r:id="rId18"/>
    <p:sldId id="278" r:id="rId19"/>
    <p:sldId id="273" r:id="rId20"/>
    <p:sldId id="281" r:id="rId21"/>
  </p:sldIdLst>
  <p:sldSz cx="9144000" cy="5143500" type="screen16x9"/>
  <p:notesSz cx="6858000" cy="9144000"/>
  <p:embeddedFontLst>
    <p:embeddedFont>
      <p:font typeface="B Mitra" panose="00000400000000000000" pitchFamily="2" charset="-78"/>
      <p:regular r:id="rId23"/>
      <p:bold r:id="rId24"/>
    </p:embeddedFont>
    <p:embeddedFont>
      <p:font typeface="Impact" panose="020B0806030902050204" pitchFamily="34" charset="0"/>
      <p:regular r:id="rId25"/>
    </p:embeddedFont>
    <p:embeddedFont>
      <p:font typeface="B Yekan" panose="00000400000000000000" pitchFamily="2" charset="-78"/>
      <p:regular r:id="rId26"/>
    </p:embeddedFont>
    <p:embeddedFont>
      <p:font typeface="B Titr" panose="00000700000000000000" pitchFamily="2" charset="-78"/>
      <p:bold r:id="rId27"/>
    </p:embeddedFont>
    <p:embeddedFont>
      <p:font typeface="Calibri" panose="020F0502020204030204" pitchFamily="34" charset="0"/>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AClh+/VBcXv7J+86flkQ==" hashData="0uWBWI+n9B+flZbyaUoo4RmfGPSqYtu9rRJKVftc2S0TyIeK7vQRuiTNcqTR2kURdPF88Bya7XzArGU6vCgMOg=="/>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39" autoAdjust="0"/>
  </p:normalViewPr>
  <p:slideViewPr>
    <p:cSldViewPr>
      <p:cViewPr varScale="1">
        <p:scale>
          <a:sx n="95" d="100"/>
          <a:sy n="95" d="100"/>
        </p:scale>
        <p:origin x="1090" y="53"/>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35CF4-7820-4205-8FBF-85199BD4A91E}" type="datetimeFigureOut">
              <a:rPr lang="en-US" smtClean="0"/>
              <a:t>10/28/2019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6E7D7-7C72-49D8-922F-D8F001813430}" type="slidenum">
              <a:rPr lang="en-US" smtClean="0"/>
              <a:t>‹#›</a:t>
            </a:fld>
            <a:endParaRPr lang="en-US"/>
          </a:p>
        </p:txBody>
      </p:sp>
    </p:spTree>
    <p:extLst>
      <p:ext uri="{BB962C8B-B14F-4D97-AF65-F5344CB8AC3E}">
        <p14:creationId xmlns:p14="http://schemas.microsoft.com/office/powerpoint/2010/main" val="54579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dirty="0" smtClean="0"/>
              <a:t>در این درس در راستای بحث کلیشه سازی، به یکی از پرکاربردترین کلیشه</a:t>
            </a:r>
            <a:r>
              <a:rPr lang="fa-IR" baseline="0" dirty="0" smtClean="0"/>
              <a:t> ها یعنی کلیشه بدن می پردازیم. به دلیل تفاوت شرایط و اقتضائات دختران و پسران این پاورپوینت ویژه پسران طراحی شده است.</a:t>
            </a:r>
            <a:endParaRPr lang="fa-IR" dirty="0" smtClean="0"/>
          </a:p>
          <a:p>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t>1</a:t>
            </a:fld>
            <a:endParaRPr lang="en-US"/>
          </a:p>
        </p:txBody>
      </p:sp>
    </p:spTree>
    <p:extLst>
      <p:ext uri="{BB962C8B-B14F-4D97-AF65-F5344CB8AC3E}">
        <p14:creationId xmlns:p14="http://schemas.microsoft.com/office/powerpoint/2010/main" val="395186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کلیشه سازی رسانه ها در ساختن</a:t>
            </a:r>
            <a:r>
              <a:rPr lang="fa-IR" baseline="0" dirty="0" smtClean="0"/>
              <a:t> الگویی از مردان که اصلی ترین ویژگی آنها قدرت جسمانی آنهاست و همین ویژگی می تواند می توانند در نقش منجی بشریت ظاهر شوند. یکی از راه های ترغیب مردان آمریکایی برای پیوستن به ارتش آمریکا استفاده از این الگوسازی هاست</a:t>
            </a:r>
          </a:p>
          <a:p>
            <a:pPr algn="just" rtl="1"/>
            <a:endParaRPr lang="fa-IR" baseline="0" dirty="0" smtClean="0"/>
          </a:p>
          <a:p>
            <a:pPr algn="just" rtl="1"/>
            <a:r>
              <a:rPr lang="fa-IR" baseline="0" dirty="0" smtClean="0"/>
              <a:t>القای این امر به مردم که نجات آمریکا تنها از طریق جنگ و قدرت تسلیحاتی ممکن است یکی دیگر از فرامتن های این قهرمان سازی هاست.</a:t>
            </a:r>
            <a:endParaRPr lang="fa-IR"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10</a:t>
            </a:fld>
            <a:endParaRPr lang="en-US"/>
          </a:p>
        </p:txBody>
      </p:sp>
    </p:spTree>
    <p:extLst>
      <p:ext uri="{BB962C8B-B14F-4D97-AF65-F5344CB8AC3E}">
        <p14:creationId xmlns:p14="http://schemas.microsoft.com/office/powerpoint/2010/main" val="3021860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sz="1200" b="0" i="0" kern="1200" dirty="0" smtClean="0">
                <a:solidFill>
                  <a:schemeClr val="tx1"/>
                </a:solidFill>
                <a:effectLst/>
                <a:latin typeface="+mn-lt"/>
                <a:ea typeface="+mn-ea"/>
                <a:cs typeface="+mn-cs"/>
              </a:rPr>
              <a:t>تیزر</a:t>
            </a:r>
            <a:r>
              <a:rPr lang="fa-IR" sz="1200" b="0" i="0" kern="1200" baseline="0" dirty="0" smtClean="0">
                <a:solidFill>
                  <a:schemeClr val="tx1"/>
                </a:solidFill>
                <a:effectLst/>
                <a:latin typeface="+mn-lt"/>
                <a:ea typeface="+mn-ea"/>
                <a:cs typeface="+mn-cs"/>
              </a:rPr>
              <a:t> یکی از قسمتهای برنامه آپاراتیِ فیت را مشاهده کنید (فیلم 3 پسران- قوی ترین مردان) و با بچه ها راجع به ارزشهای حاکم بر جماعتِ بدنساز صحبت کنید. در دنیای بدنسازی و مسابقات قوی ترین مردان، معیار قهرمان شدن و نفر اول شدن چیست؟ ارزشهای اخلاقی و دانشی یا ارزشهای جسمی؟</a:t>
            </a:r>
          </a:p>
          <a:p>
            <a:pPr algn="just" rtl="1"/>
            <a:r>
              <a:rPr lang="fa-IR" sz="1200" b="0" i="0" kern="1200" baseline="0" dirty="0" smtClean="0">
                <a:solidFill>
                  <a:schemeClr val="tx1"/>
                </a:solidFill>
                <a:effectLst/>
                <a:latin typeface="+mn-lt"/>
                <a:ea typeface="+mn-ea"/>
                <a:cs typeface="+mn-cs"/>
              </a:rPr>
              <a:t>کسی که اخلاق ندارد ولی بدن ورزیده ای دارد شایسته تر است یا کسی که بدنی ورزیده ندارد ولی اخلاق دارد؟</a:t>
            </a:r>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6E7D7-7C72-49D8-922F-D8F001813430}" type="slidenum">
              <a:rPr lang="en-US" smtClean="0"/>
              <a:t>11</a:t>
            </a:fld>
            <a:endParaRPr lang="en-US"/>
          </a:p>
        </p:txBody>
      </p:sp>
    </p:spTree>
    <p:extLst>
      <p:ext uri="{BB962C8B-B14F-4D97-AF65-F5344CB8AC3E}">
        <p14:creationId xmlns:p14="http://schemas.microsoft.com/office/powerpoint/2010/main" val="384660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6E7D7-7C72-49D8-922F-D8F001813430}" type="slidenum">
              <a:rPr lang="en-US" smtClean="0"/>
              <a:t>12</a:t>
            </a:fld>
            <a:endParaRPr lang="en-US"/>
          </a:p>
        </p:txBody>
      </p:sp>
    </p:spTree>
    <p:extLst>
      <p:ext uri="{BB962C8B-B14F-4D97-AF65-F5344CB8AC3E}">
        <p14:creationId xmlns:p14="http://schemas.microsoft.com/office/powerpoint/2010/main" val="412962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r" rtl="1"/>
            <a:r>
              <a:rPr lang="fa-IR" sz="1200" b="0" i="0" kern="1200" dirty="0" smtClean="0">
                <a:solidFill>
                  <a:schemeClr val="tx1"/>
                </a:solidFill>
                <a:effectLst/>
                <a:latin typeface="+mn-lt"/>
                <a:ea typeface="+mn-ea"/>
                <a:cs typeface="+mn-cs"/>
              </a:rPr>
              <a:t>سابقه شکل‌گیری بدنسازی به‌عنوان یک ورزش را می‌توان به اواخر دهه 1930، و شروع مسابقات «آقای آمریکا» بازگرداند، که در آن علاوه بر بدنسازی، بوکسورها و وزنه‌برداران و کشتی‌گیرها هم شرکت داشتند، اما شروع اوج‌گیری محبوبیت آن به اواخر دهه 1950، و راه‌اندازی مسابقات «قهرمانی بدنسازی آماتوری جهان» یا «آقای جهان» در درمونترال کانادا 1959، بازمی‌گردد.</a:t>
            </a:r>
          </a:p>
          <a:p>
            <a:pPr algn="r" rtl="1"/>
            <a:r>
              <a:rPr lang="fa-IR" sz="1200" b="0" i="0" kern="1200" dirty="0" smtClean="0">
                <a:solidFill>
                  <a:schemeClr val="tx1"/>
                </a:solidFill>
                <a:effectLst/>
                <a:latin typeface="+mn-lt"/>
                <a:ea typeface="+mn-ea"/>
                <a:cs typeface="+mn-cs"/>
              </a:rPr>
              <a:t>با پایه‌گذاری مسابقات «مستر المپیا» توسط «جو ویدر» پول و تبلیغات نظام بین‌المللی سرمایه‌داری وارد این رشته شد و شکوفایی بدنسازی حرفه‌ای رقم خورد. چهره‌ای که بدنسازی را به یک آیکن (نشانگان) بین‌المللی تبدیل کرد، ورزشکار اتریشی‌الاصل، «آرنولد شوارتزنگر» بود که در کل دهه 1970، با هفت بار قهرمانی در آقای المپیا، سلطان بلامنازع بدنسازی جهان بود.</a:t>
            </a:r>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6E7D7-7C72-49D8-922F-D8F001813430}" type="slidenum">
              <a:rPr lang="en-US" smtClean="0"/>
              <a:t>13</a:t>
            </a:fld>
            <a:endParaRPr lang="en-US"/>
          </a:p>
        </p:txBody>
      </p:sp>
    </p:spTree>
    <p:extLst>
      <p:ext uri="{BB962C8B-B14F-4D97-AF65-F5344CB8AC3E}">
        <p14:creationId xmlns:p14="http://schemas.microsoft.com/office/powerpoint/2010/main" val="246149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sz="1200" b="0" i="0" kern="1200" dirty="0" smtClean="0">
                <a:solidFill>
                  <a:schemeClr val="tx1"/>
                </a:solidFill>
                <a:effectLst/>
                <a:latin typeface="+mn-lt"/>
                <a:ea typeface="+mn-ea"/>
                <a:cs typeface="+mn-cs"/>
              </a:rPr>
              <a:t>در این بخش در رابطه با صنعت</a:t>
            </a:r>
            <a:r>
              <a:rPr lang="fa-IR" sz="1200" b="0" i="0" kern="1200" baseline="0" dirty="0" smtClean="0">
                <a:solidFill>
                  <a:schemeClr val="tx1"/>
                </a:solidFill>
                <a:effectLst/>
                <a:latin typeface="+mn-lt"/>
                <a:ea typeface="+mn-ea"/>
                <a:cs typeface="+mn-cs"/>
              </a:rPr>
              <a:t> گسترده ای که در حول محور ترغیب مردم (بویژه مردان) به بدنسازی و استفاده از داروهای هورمونی مکمل شکل گرفته است با دانش آموزان صحبت کنید و از چیزهایی که در این باره شنیده اند بپرسید.</a:t>
            </a:r>
          </a:p>
          <a:p>
            <a:pPr algn="just" rtl="1"/>
            <a:endParaRPr lang="fa-IR" sz="1200" b="0" i="0" kern="1200" baseline="0" dirty="0" smtClean="0">
              <a:solidFill>
                <a:schemeClr val="tx1"/>
              </a:solidFill>
              <a:effectLst/>
              <a:latin typeface="+mn-lt"/>
              <a:ea typeface="+mn-ea"/>
              <a:cs typeface="+mn-cs"/>
            </a:endParaRPr>
          </a:p>
          <a:p>
            <a:pPr algn="just" rtl="1"/>
            <a:r>
              <a:rPr lang="fa-IR" sz="1200" b="0" i="0" kern="1200" baseline="0" dirty="0" smtClean="0">
                <a:solidFill>
                  <a:schemeClr val="tx1"/>
                </a:solidFill>
                <a:effectLst/>
                <a:latin typeface="+mn-lt"/>
                <a:ea typeface="+mn-ea"/>
                <a:cs typeface="+mn-cs"/>
              </a:rPr>
              <a:t>در ادامه این سوال را مطرح کنید که چه رابطه ای میان نقش رسانه ها و ترغیب مردم برای رفتن به سمت بدنسازی وجود دارد؟</a:t>
            </a:r>
            <a:endParaRPr lang="fa-I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66E7D7-7C72-49D8-922F-D8F001813430}" type="slidenum">
              <a:rPr lang="en-US" smtClean="0"/>
              <a:t>14</a:t>
            </a:fld>
            <a:endParaRPr lang="en-US"/>
          </a:p>
        </p:txBody>
      </p:sp>
    </p:spTree>
    <p:extLst>
      <p:ext uri="{BB962C8B-B14F-4D97-AF65-F5344CB8AC3E}">
        <p14:creationId xmlns:p14="http://schemas.microsoft.com/office/powerpoint/2010/main" val="3846601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در این بخش با دانش آموزان در</a:t>
            </a:r>
            <a:r>
              <a:rPr lang="fa-IR" baseline="0" dirty="0" smtClean="0"/>
              <a:t> رابطه با مدلینگ و صنعت فشن و رابطه آن با تبلیغات و استفاده از انسان به جای مانکن فروشگاهی صحبت خواهیم کرد.</a:t>
            </a:r>
          </a:p>
          <a:p>
            <a:pPr algn="just" rtl="1"/>
            <a:endParaRPr lang="fa-IR" baseline="0" dirty="0" smtClean="0"/>
          </a:p>
          <a:p>
            <a:pPr algn="just" rtl="1"/>
            <a:r>
              <a:rPr lang="fa-IR" baseline="0" dirty="0" smtClean="0"/>
              <a:t>هدف این بخش توجه دادن ذهن دانش آموزان به مقوله اهمیت پیدا کردن اندام و بدن انسان به جای شخصیت روحانی او، تحت سلطه تبلیغات تجاری و نظام سرمایه داری است.</a:t>
            </a:r>
          </a:p>
          <a:p>
            <a:pPr algn="just" rtl="1"/>
            <a:endParaRPr lang="fa-IR" baseline="0" dirty="0" smtClean="0"/>
          </a:p>
          <a:p>
            <a:pPr algn="just" rtl="1"/>
            <a:endParaRPr lang="fa-IR"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15</a:t>
            </a:fld>
            <a:endParaRPr lang="en-US"/>
          </a:p>
        </p:txBody>
      </p:sp>
    </p:spTree>
    <p:extLst>
      <p:ext uri="{BB962C8B-B14F-4D97-AF65-F5344CB8AC3E}">
        <p14:creationId xmlns:p14="http://schemas.microsoft.com/office/powerpoint/2010/main" val="2675682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فشن به عنوان یک صنعت، به هدایت گری برای بازار پوشاک تبدیل شده است. </a:t>
            </a:r>
          </a:p>
          <a:p>
            <a:pPr algn="just" rtl="1"/>
            <a:r>
              <a:rPr lang="fa-IR" dirty="0" smtClean="0"/>
              <a:t>اندازه بازار جهانی فشن در حال حاضر سه هزار میلیارد دلار است و دو درصد از کل تولید ناخالص جهانی را تشکیل می دهد. ارزش صنعت مد زنانه ۶۲۱ میلیارد دلار است و مد مردانه نیز، ۴۰۲ میلیارد دلار ارزش دارد. بازار کالاهای لوکس مد ۳۳۹٫۴ میلیارد دلار و بازار لباس های بچگانه نیز ۱۸۶ میلیارد دلار در صنعت مد ارزش دارد.</a:t>
            </a:r>
          </a:p>
          <a:p>
            <a:pPr algn="just" rtl="1"/>
            <a:r>
              <a:rPr lang="fa-IR" dirty="0" smtClean="0"/>
              <a:t>این آمار و ارقام باعث شده طراحی لباس و فشن، جایگاه ویژه ای در صنعت بسیاری از کشورها پیدا کند. در بازار منسوجات و پوشاک نیز در سال ۲۰۰۰، ۲۶٫۵ میلیون نفر کار می کردند. تعداد آن ها ۱۴ سال بعد، به ۵۷٫۸ میلیون رسید.</a:t>
            </a:r>
          </a:p>
          <a:p>
            <a:pPr algn="just" rtl="1"/>
            <a:r>
              <a:rPr lang="fa-IR" dirty="0" smtClean="0"/>
              <a:t>پایگاه خبری فشن یونایتد درباره شرکت های فعال در صنعت مد چنین می نویسد: «برای تغذیه بازار بزرگ ۳ هزار میلیارد دلاری، هر روز شرکت های بیشتری به این بازار وارد می شوند. با این حال هنوز بیشتر کمپانی ها ناشناخته مانده اند. در سراسر جهان، تنها چند بازیگر بزرگ در صنعت مد بازی می کنند.»</a:t>
            </a:r>
          </a:p>
          <a:p>
            <a:pPr algn="just" rtl="1"/>
            <a:endParaRPr lang="fa-IR" dirty="0" smtClean="0"/>
          </a:p>
          <a:p>
            <a:pPr algn="just" rtl="1"/>
            <a:r>
              <a:rPr lang="fa-IR" b="1" dirty="0" smtClean="0"/>
              <a:t>بیان آمار می</a:t>
            </a:r>
            <a:r>
              <a:rPr lang="fa-IR" b="1" baseline="0" dirty="0" smtClean="0"/>
              <a:t> تواند به دانش آموزان کمک کند تا رابطه بین تجارت و تبلیغات و استفاده از ستاره ها را بهتر درک کند. در این بخش می توانید این سوال را مطرح کنید که چرا بهرام رادان حاضر شده است در قالب یک مدل ظاهر شود؟ او که نیاز مالی نداشته و فرد مشهوری هم بوده است؟</a:t>
            </a:r>
          </a:p>
          <a:p>
            <a:pPr algn="just" rtl="1"/>
            <a:r>
              <a:rPr lang="fa-IR" b="1" baseline="0" dirty="0" smtClean="0"/>
              <a:t>حضور بهرام رادان چه پیام های فرامتنی را با خود به همراه دارد؟ </a:t>
            </a:r>
            <a:endParaRPr lang="fa-IR" b="1"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07437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sz="1200" kern="1200" dirty="0" smtClean="0">
                <a:solidFill>
                  <a:schemeClr val="tx1"/>
                </a:solidFill>
                <a:effectLst/>
                <a:latin typeface="+mn-lt"/>
                <a:ea typeface="+mn-ea"/>
                <a:cs typeface="+mn-cs"/>
              </a:rPr>
              <a:t>خانم «آلیس واکر»، متولد سال 1944 در ایالت جورجیا، نویسنده ی مشهور امریکایی است که به خاطر کتاب «به رنگ ارغوانی» برنده  پولیتزر شد که از آن با عنوان نوبل ادبیات یاد می شود </a:t>
            </a:r>
            <a:endParaRPr lang="en-US" sz="1200" kern="1200" dirty="0" smtClean="0">
              <a:solidFill>
                <a:schemeClr val="tx1"/>
              </a:solidFill>
              <a:effectLst/>
              <a:latin typeface="+mn-lt"/>
              <a:ea typeface="+mn-ea"/>
              <a:cs typeface="+mn-cs"/>
            </a:endParaRPr>
          </a:p>
          <a:p>
            <a:pPr algn="just" rtl="1"/>
            <a:r>
              <a:rPr lang="fa-IR" sz="1200" kern="1200" dirty="0" smtClean="0">
                <a:solidFill>
                  <a:schemeClr val="tx1"/>
                </a:solidFill>
                <a:effectLst/>
                <a:latin typeface="+mn-lt"/>
                <a:ea typeface="+mn-ea"/>
                <a:cs typeface="+mn-cs"/>
              </a:rPr>
              <a:t>او در مورد بازنمایی تصویر مطلوب از دید ًاو نهایتا رسانه ها برای دختران و زنان چنین می گوید: دختران این پیام مهم و سرنوشت ساز را از سنین پایین کودکی می آموزند که هیچ چیزی برای آنان، جز ظاهر (قیافه و هیکل) مهم نیست و ارزش و دنیای  همین پیام را از رسانه ها می گیرند و با آن تربیت ًآنها به این موضوع بستگی دارد. پسـران نیز متقابلا می شوند که ظاهر دختران، مهم ترین چیز در ارتباط با آنان است</a:t>
            </a:r>
            <a:endParaRPr lang="en-US" sz="1200" kern="1200" dirty="0" smtClean="0">
              <a:solidFill>
                <a:schemeClr val="tx1"/>
              </a:solidFill>
              <a:effectLst/>
              <a:latin typeface="+mn-lt"/>
              <a:ea typeface="+mn-ea"/>
              <a:cs typeface="+mn-cs"/>
            </a:endParaRPr>
          </a:p>
          <a:p>
            <a:pPr algn="just" rtl="1"/>
            <a:endParaRPr lang="fa-IR" dirty="0" smtClean="0"/>
          </a:p>
          <a:p>
            <a:pPr algn="just" rtl="1"/>
            <a:r>
              <a:rPr lang="fa-IR" dirty="0" smtClean="0"/>
              <a:t>بیان این که سالهاست نوع</a:t>
            </a:r>
            <a:r>
              <a:rPr lang="fa-IR" baseline="0" dirty="0" smtClean="0"/>
              <a:t> پوشش و ویژگی های خاصی در بدن دختران و زنان سال هاست توسط رسانه ها القا می شود.</a:t>
            </a:r>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5491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نتیجه گیری این بحث این است که رسانه ها با ترسیم تصویری خیالی و کلیشه</a:t>
            </a:r>
            <a:r>
              <a:rPr lang="fa-IR" baseline="0" dirty="0" smtClean="0"/>
              <a:t> هایی توهمی</a:t>
            </a:r>
            <a:r>
              <a:rPr lang="fa-IR" dirty="0" smtClean="0"/>
              <a:t> از بدن ایده آل، به گردش مالی شرکتهای زیبایی و صنایع پیرامون آنها کمک می کنند.</a:t>
            </a:r>
          </a:p>
        </p:txBody>
      </p:sp>
      <p:sp>
        <p:nvSpPr>
          <p:cNvPr id="4" name="Slide Number Placeholder 3"/>
          <p:cNvSpPr>
            <a:spLocks noGrp="1"/>
          </p:cNvSpPr>
          <p:nvPr>
            <p:ph type="sldNum" sz="quarter" idx="10"/>
          </p:nvPr>
        </p:nvSpPr>
        <p:spPr/>
        <p:txBody>
          <a:bodyPr/>
          <a:lstStyle/>
          <a:p>
            <a:fld id="{6E66E7D7-7C72-49D8-922F-D8F001813430}"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49798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baseline="0" dirty="0" smtClean="0"/>
              <a:t>سوال فوق را در کلاس مطرح کنید و از دانش آموزان بپرسید که به نظر آنها </a:t>
            </a:r>
            <a:r>
              <a:rPr lang="fa-IR" sz="1200" dirty="0" smtClean="0">
                <a:cs typeface="B Titr" panose="00000700000000000000" pitchFamily="2" charset="-78"/>
              </a:rPr>
              <a:t>بدن استاندارد چه ویژگی هایی دارد؟</a:t>
            </a:r>
            <a:endParaRPr lang="fa-IR" sz="1200" baseline="0" dirty="0" smtClean="0">
              <a:cs typeface="+mn-cs"/>
            </a:endParaRPr>
          </a:p>
          <a:p>
            <a:pPr algn="just" rtl="1"/>
            <a:r>
              <a:rPr lang="fa-IR" sz="1200" baseline="0" dirty="0" smtClean="0">
                <a:cs typeface="+mn-cs"/>
              </a:rPr>
              <a:t>درباره تصوری که از بدن ایده آل دارند و اینکه استاندارد یا نرمال بودن به چه معناست با آنها گفت و گو کنید.</a:t>
            </a:r>
            <a:endParaRPr lang="fa-IR" baseline="0" dirty="0" smtClean="0"/>
          </a:p>
        </p:txBody>
      </p:sp>
      <p:sp>
        <p:nvSpPr>
          <p:cNvPr id="4" name="Slide Number Placeholder 3"/>
          <p:cNvSpPr>
            <a:spLocks noGrp="1"/>
          </p:cNvSpPr>
          <p:nvPr>
            <p:ph type="sldNum" sz="quarter" idx="10"/>
          </p:nvPr>
        </p:nvSpPr>
        <p:spPr/>
        <p:txBody>
          <a:bodyPr/>
          <a:lstStyle/>
          <a:p>
            <a:fld id="{6E66E7D7-7C72-49D8-922F-D8F001813430}" type="slidenum">
              <a:rPr lang="en-US" smtClean="0"/>
              <a:t>2</a:t>
            </a:fld>
            <a:endParaRPr lang="en-US"/>
          </a:p>
        </p:txBody>
      </p:sp>
    </p:spTree>
    <p:extLst>
      <p:ext uri="{BB962C8B-B14F-4D97-AF65-F5344CB8AC3E}">
        <p14:creationId xmlns:p14="http://schemas.microsoft.com/office/powerpoint/2010/main" val="220232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تصاویر از </a:t>
            </a:r>
            <a:r>
              <a:rPr lang="fa-IR" dirty="0" smtClean="0"/>
              <a:t>چپ بالا</a:t>
            </a:r>
            <a:r>
              <a:rPr lang="fa-IR" dirty="0" smtClean="0"/>
              <a:t>: آرنولد شوارتزنگر ستاره فیلم</a:t>
            </a:r>
            <a:r>
              <a:rPr lang="fa-IR" baseline="0" dirty="0" smtClean="0"/>
              <a:t> های آمریکایی دهه 80 و 90 میلادی</a:t>
            </a:r>
          </a:p>
          <a:p>
            <a:pPr algn="just" rtl="1"/>
            <a:r>
              <a:rPr lang="fa-IR" baseline="0" dirty="0" smtClean="0"/>
              <a:t>شهاب حسینی بازیگر</a:t>
            </a:r>
            <a:endParaRPr lang="fa-IR" baseline="0" dirty="0" smtClean="0"/>
          </a:p>
          <a:p>
            <a:pPr algn="just" rtl="1"/>
            <a:r>
              <a:rPr lang="fa-IR" baseline="0" dirty="0" smtClean="0"/>
              <a:t>راست پایین: فیل هیث ؛ قهرمان ۷ دوره متوالی مستر المپیا [مسابقات </a:t>
            </a:r>
            <a:r>
              <a:rPr lang="fa-IR" baseline="0" dirty="0" smtClean="0"/>
              <a:t>بدن سازی </a:t>
            </a:r>
            <a:r>
              <a:rPr lang="fa-IR" baseline="0" dirty="0" smtClean="0"/>
              <a:t>جهان]</a:t>
            </a:r>
            <a:endParaRPr lang="fa-IR" baseline="0" dirty="0" smtClean="0"/>
          </a:p>
          <a:p>
            <a:pPr algn="just" rtl="1"/>
            <a:r>
              <a:rPr lang="fa-IR" baseline="0" dirty="0" smtClean="0"/>
              <a:t>چپ پایین</a:t>
            </a:r>
            <a:r>
              <a:rPr lang="fa-IR" baseline="0" dirty="0" smtClean="0"/>
              <a:t>: لیونر مسی بهترین بازیکن </a:t>
            </a:r>
            <a:r>
              <a:rPr lang="fa-IR" baseline="0" dirty="0" smtClean="0"/>
              <a:t>جهان در حال حاضر</a:t>
            </a:r>
          </a:p>
          <a:p>
            <a:pPr algn="just" rtl="1"/>
            <a:r>
              <a:rPr lang="fa-IR" baseline="0" dirty="0" smtClean="0"/>
              <a:t>سیلوستر </a:t>
            </a:r>
            <a:r>
              <a:rPr lang="fa-IR" baseline="0" dirty="0" smtClean="0"/>
              <a:t>استالونه ستاره آمریکایی در سری فیلم های راکی در دهه 80 میلادی</a:t>
            </a:r>
          </a:p>
          <a:p>
            <a:pPr algn="just" rtl="1"/>
            <a:r>
              <a:rPr lang="fa-IR" baseline="0" dirty="0" smtClean="0"/>
              <a:t>راست بالا: بروس </a:t>
            </a:r>
            <a:r>
              <a:rPr lang="fa-IR" baseline="0" dirty="0" smtClean="0"/>
              <a:t>لی: ستاره مشهور سینما در هنرهای رزمی</a:t>
            </a:r>
          </a:p>
          <a:p>
            <a:pPr algn="just" rtl="1"/>
            <a:endParaRPr lang="fa-IR" baseline="0" dirty="0" smtClean="0"/>
          </a:p>
          <a:p>
            <a:pPr algn="just" rtl="1"/>
            <a:r>
              <a:rPr lang="fa-IR" sz="1400" b="1" baseline="0" dirty="0" smtClean="0"/>
              <a:t>سوال را در کلاس مطرح کنید و دلایل دانش آموزان برای انتخابشان را جویا شوید. از آنها بپرسید که دوست دارند شبیه کدام یک از این افراد باشند و چرا.</a:t>
            </a:r>
          </a:p>
        </p:txBody>
      </p:sp>
      <p:sp>
        <p:nvSpPr>
          <p:cNvPr id="4" name="Slide Number Placeholder 3"/>
          <p:cNvSpPr>
            <a:spLocks noGrp="1"/>
          </p:cNvSpPr>
          <p:nvPr>
            <p:ph type="sldNum" sz="quarter" idx="10"/>
          </p:nvPr>
        </p:nvSpPr>
        <p:spPr/>
        <p:txBody>
          <a:bodyPr/>
          <a:lstStyle/>
          <a:p>
            <a:fld id="{6E66E7D7-7C72-49D8-922F-D8F001813430}" type="slidenum">
              <a:rPr lang="en-US" smtClean="0"/>
              <a:t>3</a:t>
            </a:fld>
            <a:endParaRPr lang="en-US"/>
          </a:p>
        </p:txBody>
      </p:sp>
    </p:spTree>
    <p:extLst>
      <p:ext uri="{BB962C8B-B14F-4D97-AF65-F5344CB8AC3E}">
        <p14:creationId xmlns:p14="http://schemas.microsoft.com/office/powerpoint/2010/main" val="1002916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200" kern="1200" dirty="0" smtClean="0">
                <a:solidFill>
                  <a:schemeClr val="tx1"/>
                </a:solidFill>
                <a:effectLst/>
                <a:latin typeface="+mn-lt"/>
                <a:ea typeface="+mn-ea"/>
                <a:cs typeface="+mn-cs"/>
              </a:rPr>
              <a:t>همانطور که در درس قبل گفته بودیم،</a:t>
            </a:r>
            <a:r>
              <a:rPr lang="fa-IR" sz="1200" kern="1200" baseline="0" dirty="0" smtClean="0">
                <a:solidFill>
                  <a:schemeClr val="tx1"/>
                </a:solidFill>
                <a:effectLst/>
                <a:latin typeface="+mn-lt"/>
                <a:ea typeface="+mn-ea"/>
                <a:cs typeface="+mn-cs"/>
              </a:rPr>
              <a:t> کلیشه سازی به معنای تبدیل کردن یک مفهوم وسیع به یک تصویر قلیل و ساده سازی شده است.</a:t>
            </a:r>
          </a:p>
          <a:p>
            <a:pPr algn="just" rtl="1"/>
            <a:r>
              <a:rPr lang="fa-IR" sz="1200" kern="1200" baseline="0" dirty="0" smtClean="0">
                <a:solidFill>
                  <a:schemeClr val="tx1"/>
                </a:solidFill>
                <a:effectLst/>
                <a:latin typeface="+mn-lt"/>
                <a:ea typeface="+mn-ea"/>
                <a:cs typeface="+mn-cs"/>
              </a:rPr>
              <a:t>در بحث کلیشه بدن، به دنبال توضیح این مفهوم هستیم که رسانه ها چگونه با کلیشه سازی به دنبال ارائه تصویری یکسان از مردان و زنان هستند تا بتوانند از این طریق مصرفگرایی مطلوب خود را ترویج دهند.</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2911C2-D162-4784-8DBD-2B52EF5F866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6860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1"/>
            <a:r>
              <a:rPr lang="fa-IR" sz="1200" dirty="0" smtClean="0">
                <a:solidFill>
                  <a:srgbClr val="00B050"/>
                </a:solidFill>
                <a:cs typeface="B Titr" panose="00000700000000000000" pitchFamily="2" charset="-78"/>
              </a:rPr>
              <a:t>فیلم ابرقهرمانها (فیلم 1) را ببینید و قدری راجع به ویژگیهای ظاهری آنها صحبت کنید؟ آیا شما هم دوست دارید ابرقهرمان شوید؟ بین</a:t>
            </a:r>
            <a:r>
              <a:rPr lang="fa-IR" sz="1200" baseline="0" dirty="0" smtClean="0">
                <a:solidFill>
                  <a:srgbClr val="00B050"/>
                </a:solidFill>
                <a:cs typeface="B Titr" panose="00000700000000000000" pitchFamily="2" charset="-78"/>
              </a:rPr>
              <a:t> شما و ابرقهرمان شدن چقدر فاصله است؟ کارکرد ابرقهرمانها در سینمای امریکا و برای مردم امریکا چیست؟</a:t>
            </a:r>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t>5</a:t>
            </a:fld>
            <a:endParaRPr lang="en-US"/>
          </a:p>
        </p:txBody>
      </p:sp>
    </p:spTree>
    <p:extLst>
      <p:ext uri="{BB962C8B-B14F-4D97-AF65-F5344CB8AC3E}">
        <p14:creationId xmlns:p14="http://schemas.microsoft.com/office/powerpoint/2010/main" val="177685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از دانش</a:t>
            </a:r>
            <a:r>
              <a:rPr lang="fa-IR" baseline="0" dirty="0" smtClean="0"/>
              <a:t> آموزان بخواهید به تفاوت بین تصاویر قدیمی و جدید دقت کنند و تفاوتهایی که در طول زمان در طراحی کاراکترهای ابرقهرمانی ایجاد شده است را بیان کنند.</a:t>
            </a:r>
          </a:p>
          <a:p>
            <a:pPr algn="just" rtl="1"/>
            <a:endParaRPr lang="fa-IR" baseline="0" dirty="0" smtClean="0"/>
          </a:p>
          <a:p>
            <a:pPr algn="just" rtl="1"/>
            <a:r>
              <a:rPr lang="fa-IR" baseline="0" dirty="0" smtClean="0"/>
              <a:t>مهمترین تفاوت در کنار به روز شدن پوشش، تنومند شدن آنها و تغییراتی است که در هیکلشان به وجود آمده.</a:t>
            </a:r>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t>6</a:t>
            </a:fld>
            <a:endParaRPr lang="en-US"/>
          </a:p>
        </p:txBody>
      </p:sp>
    </p:spTree>
    <p:extLst>
      <p:ext uri="{BB962C8B-B14F-4D97-AF65-F5344CB8AC3E}">
        <p14:creationId xmlns:p14="http://schemas.microsoft.com/office/powerpoint/2010/main" val="3431789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از دانش</a:t>
            </a:r>
            <a:r>
              <a:rPr lang="fa-IR" baseline="0" dirty="0" smtClean="0"/>
              <a:t> آموزان بخواهید به تفاوت بین تصاویر قدیمی و جدید دقت کنند و تفاوتهایی که در طول زمان در طراحی کاراکترهای ابرقهرمانی ایجاد شده است را بیان کنند.</a:t>
            </a:r>
          </a:p>
          <a:p>
            <a:pPr algn="just" rtl="1"/>
            <a:endParaRPr lang="fa-IR" baseline="0" dirty="0" smtClean="0"/>
          </a:p>
          <a:p>
            <a:pPr algn="just" rtl="1"/>
            <a:r>
              <a:rPr lang="fa-IR" baseline="0" dirty="0" smtClean="0"/>
              <a:t>مهمترین تفاوت در کنار به روز شدن پوشش، تنومند شدن آنها و تغییراتی است که در هیکلشان به وجود آمده.</a:t>
            </a:r>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t>7</a:t>
            </a:fld>
            <a:endParaRPr lang="en-US"/>
          </a:p>
        </p:txBody>
      </p:sp>
    </p:spTree>
    <p:extLst>
      <p:ext uri="{BB962C8B-B14F-4D97-AF65-F5344CB8AC3E}">
        <p14:creationId xmlns:p14="http://schemas.microsoft.com/office/powerpoint/2010/main" val="238683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rtl="1"/>
            <a:r>
              <a:rPr lang="fa-IR" dirty="0" smtClean="0"/>
              <a:t>از دانش</a:t>
            </a:r>
            <a:r>
              <a:rPr lang="fa-IR" baseline="0" dirty="0" smtClean="0"/>
              <a:t> آموزان بخواهید به تفاوت بین تصاویر قدیمی و جدید دقت کنند و تفاوتهایی که در طول زمان در طراحی کاراکترهای ابرقهرمانی ایجاد شده است را بیان کنند.</a:t>
            </a:r>
          </a:p>
          <a:p>
            <a:pPr algn="just" rtl="1"/>
            <a:endParaRPr lang="fa-IR" baseline="0" dirty="0" smtClean="0"/>
          </a:p>
          <a:p>
            <a:pPr algn="just" rtl="1"/>
            <a:r>
              <a:rPr lang="fa-IR" baseline="0" dirty="0" smtClean="0"/>
              <a:t>مهمترین تفاوت در کنار به روز شدن پوشش، تنومند شدن آنها و تغییراتی است که در هیکلشان به وجود آمده.</a:t>
            </a:r>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t>8</a:t>
            </a:fld>
            <a:endParaRPr lang="en-US"/>
          </a:p>
        </p:txBody>
      </p:sp>
    </p:spTree>
    <p:extLst>
      <p:ext uri="{BB962C8B-B14F-4D97-AF65-F5344CB8AC3E}">
        <p14:creationId xmlns:p14="http://schemas.microsoft.com/office/powerpoint/2010/main" val="313611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fa-IR" dirty="0" smtClean="0"/>
              <a:t>هدف از نمایش این تصاویر کشف تفاوت های ظاهری در نوع پوشش و اندام این</a:t>
            </a:r>
            <a:r>
              <a:rPr lang="fa-IR" baseline="0" dirty="0" smtClean="0"/>
              <a:t> قهرمانان تخیلی است. با دقت در این تصاویر متوجه می شویم که تاکید بر بدن ورزیده و اندام های درشت تر و عضلات برجسته تر در طراحی اندام و لباس این شخصیت ها به مرور زمان بیشتر می شود.</a:t>
            </a:r>
          </a:p>
          <a:p>
            <a:pPr marL="0" marR="0" indent="0" algn="just" defTabSz="914400" rtl="1" eaLnBrk="1" fontAlgn="auto" latinLnBrk="0" hangingPunct="1">
              <a:lnSpc>
                <a:spcPct val="100000"/>
              </a:lnSpc>
              <a:spcBef>
                <a:spcPts val="0"/>
              </a:spcBef>
              <a:spcAft>
                <a:spcPts val="0"/>
              </a:spcAft>
              <a:buClrTx/>
              <a:buSzTx/>
              <a:buFontTx/>
              <a:buNone/>
              <a:tabLst/>
              <a:defRPr/>
            </a:pPr>
            <a:endParaRPr lang="fa-IR" baseline="0" dirty="0" smtClean="0"/>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از دانش آموزان بپرسید که اصلی ترین ویزگی این قهرمانان در فیلم هایشان چیست؟</a:t>
            </a:r>
          </a:p>
          <a:p>
            <a:pPr marL="0" marR="0" indent="0" algn="just" defTabSz="914400" rtl="1" eaLnBrk="1" fontAlgn="auto" latinLnBrk="0" hangingPunct="1">
              <a:lnSpc>
                <a:spcPct val="100000"/>
              </a:lnSpc>
              <a:spcBef>
                <a:spcPts val="0"/>
              </a:spcBef>
              <a:spcAft>
                <a:spcPts val="0"/>
              </a:spcAft>
              <a:buClrTx/>
              <a:buSzTx/>
              <a:buFontTx/>
              <a:buNone/>
              <a:tabLst/>
              <a:defRPr/>
            </a:pPr>
            <a:r>
              <a:rPr lang="fa-IR" baseline="0" dirty="0" smtClean="0"/>
              <a:t>آیا هوش بیشتری نسبت به بقیه مردم دارند یا صرفا قدرت جسمانیشان عامل تفاوت است؟</a:t>
            </a:r>
          </a:p>
          <a:p>
            <a:pPr algn="just" rtl="1"/>
            <a:endParaRPr lang="fa-IR" dirty="0" smtClean="0"/>
          </a:p>
          <a:p>
            <a:pPr algn="just" rtl="1"/>
            <a:r>
              <a:rPr lang="fa-IR" dirty="0" smtClean="0"/>
              <a:t>یک</a:t>
            </a:r>
            <a:r>
              <a:rPr lang="fa-IR" baseline="0" dirty="0" smtClean="0"/>
              <a:t> بار دیگر اسلایدها را قبلی را تکرار کنید و این بار از بچه ها بخواهید که به سوال های نوشته شده توجه کنند. سپس درباره رابطه زمانی درگیر شدن آمریکا در جنگ های بزرگ و وقوع بحران های اقتصادی و ظهور مجدد این قهرمان ها صحبت کنید.</a:t>
            </a:r>
          </a:p>
          <a:p>
            <a:pPr algn="just" rtl="1"/>
            <a:r>
              <a:rPr lang="fa-IR" baseline="0" dirty="0" smtClean="0"/>
              <a:t>هرچه بحرانهای امریکا بیشتر شده است، هیکل قهرمانهایشان هم تنومندتر شده است.</a:t>
            </a:r>
            <a:endParaRPr lang="en-US" dirty="0"/>
          </a:p>
        </p:txBody>
      </p:sp>
      <p:sp>
        <p:nvSpPr>
          <p:cNvPr id="4" name="Slide Number Placeholder 3"/>
          <p:cNvSpPr>
            <a:spLocks noGrp="1"/>
          </p:cNvSpPr>
          <p:nvPr>
            <p:ph type="sldNum" sz="quarter" idx="10"/>
          </p:nvPr>
        </p:nvSpPr>
        <p:spPr/>
        <p:txBody>
          <a:bodyPr/>
          <a:lstStyle/>
          <a:p>
            <a:fld id="{6E66E7D7-7C72-49D8-922F-D8F001813430}" type="slidenum">
              <a:rPr lang="en-US" smtClean="0"/>
              <a:t>9</a:t>
            </a:fld>
            <a:endParaRPr lang="en-US"/>
          </a:p>
        </p:txBody>
      </p:sp>
    </p:spTree>
    <p:extLst>
      <p:ext uri="{BB962C8B-B14F-4D97-AF65-F5344CB8AC3E}">
        <p14:creationId xmlns:p14="http://schemas.microsoft.com/office/powerpoint/2010/main" val="385891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2400300"/>
            <a:ext cx="7543800" cy="1143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3543300"/>
            <a:ext cx="6858000" cy="74295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78169D-DD6C-43AF-A837-3CDC4FB6046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5921298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514350"/>
            <a:ext cx="7239000" cy="291465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18989984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514351"/>
            <a:ext cx="1828800" cy="40576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514351"/>
            <a:ext cx="5715000" cy="3657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
        <p:nvSpPr>
          <p:cNvPr id="8" name="Rectangle 7"/>
          <p:cNvSpPr/>
          <p:nvPr userDrawn="1"/>
        </p:nvSpPr>
        <p:spPr>
          <a:xfrm>
            <a:off x="96340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041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267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8169D-DD6C-43AF-A837-3CDC4FB6046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7" name="Rectangle 6"/>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2694221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457450"/>
            <a:ext cx="7543800" cy="12573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3714750"/>
            <a:ext cx="6858000" cy="6858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8169D-DD6C-43AF-A837-3CDC4FB6046A}"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A897A-9589-4EA6-96C1-C5B219468E73}" type="slidenum">
              <a:rPr lang="en-US" smtClean="0"/>
              <a:t>‹#›</a:t>
            </a:fld>
            <a:endParaRPr lang="en-US"/>
          </a:p>
        </p:txBody>
      </p:sp>
      <p:sp>
        <p:nvSpPr>
          <p:cNvPr id="8" name="Rectangle 7"/>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93738" y="4629150"/>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8847758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457201"/>
            <a:ext cx="3657600" cy="28254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
        <p:nvSpPr>
          <p:cNvPr id="9" name="Rectangle 8"/>
          <p:cNvSpPr/>
          <p:nvPr userDrawn="1"/>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545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457200"/>
            <a:ext cx="3657600" cy="47982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996948"/>
            <a:ext cx="3657600" cy="2286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937022"/>
            <a:ext cx="36576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39722416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6" name="Rectangle 5"/>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
        <p:nvSpPr>
          <p:cNvPr id="7" name="Rectangle 6"/>
          <p:cNvSpPr/>
          <p:nvPr userDrawn="1"/>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5141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5" name="Rectangle 4"/>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
        <p:nvSpPr>
          <p:cNvPr id="6" name="Rectangle 5"/>
          <p:cNvSpPr/>
          <p:nvPr userDrawn="1"/>
        </p:nvSpPr>
        <p:spPr>
          <a:xfrm>
            <a:off x="77724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673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3429000"/>
            <a:ext cx="6784848" cy="120015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342900"/>
            <a:ext cx="4594934" cy="30860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2" y="342900"/>
            <a:ext cx="2673657" cy="30861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2153444" y="1885752"/>
            <a:ext cx="28575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
        <p:nvSpPr>
          <p:cNvPr id="11" name="Rectangle 10"/>
          <p:cNvSpPr/>
          <p:nvPr userDrawn="1"/>
        </p:nvSpPr>
        <p:spPr>
          <a:xfrm>
            <a:off x="963400" y="0"/>
            <a:ext cx="75438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1516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3429000"/>
            <a:ext cx="6784848" cy="120015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342900"/>
            <a:ext cx="7543800" cy="21717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2628900"/>
            <a:ext cx="7391400" cy="603647"/>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F409-B991-4548-A79B-C4EC4333EE15}" type="datetimeFigureOut">
              <a:rPr lang="en-US" smtClean="0">
                <a:solidFill>
                  <a:srgbClr val="303030">
                    <a:lumMod val="90000"/>
                    <a:lumOff val="10000"/>
                  </a:srgbClr>
                </a:solidFill>
              </a:rPr>
              <a:pPr/>
              <a:t>10/28/2019</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1AB02324-31C6-4CBB-B7A2-D48B390F4333}"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910970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429000"/>
            <a:ext cx="6781800" cy="120015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514350"/>
            <a:ext cx="7543800" cy="291465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4656582"/>
            <a:ext cx="2133600" cy="273844"/>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C78169D-DD6C-43AF-A837-3CDC4FB6046A}" type="datetimeFigureOut">
              <a:rPr lang="en-US" smtClean="0"/>
              <a:t>10/28/2019</a:t>
            </a:fld>
            <a:endParaRPr lang="en-US"/>
          </a:p>
        </p:txBody>
      </p:sp>
      <p:sp>
        <p:nvSpPr>
          <p:cNvPr id="5" name="Footer Placeholder 4"/>
          <p:cNvSpPr>
            <a:spLocks noGrp="1"/>
          </p:cNvSpPr>
          <p:nvPr>
            <p:ph type="ftr" sz="quarter" idx="3"/>
          </p:nvPr>
        </p:nvSpPr>
        <p:spPr>
          <a:xfrm>
            <a:off x="762000" y="4656582"/>
            <a:ext cx="4873869" cy="273844"/>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4265676"/>
            <a:ext cx="762000" cy="273844"/>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B6A897A-9589-4EA6-96C1-C5B219468E73}" type="slidenum">
              <a:rPr lang="en-US" smtClean="0"/>
              <a:t>‹#›</a:t>
            </a:fld>
            <a:endParaRPr lang="en-US"/>
          </a:p>
        </p:txBody>
      </p:sp>
      <p:sp>
        <p:nvSpPr>
          <p:cNvPr id="8" name="Rectangle 7"/>
          <p:cNvSpPr/>
          <p:nvPr/>
        </p:nvSpPr>
        <p:spPr>
          <a:xfrm>
            <a:off x="777240" y="0"/>
            <a:ext cx="7543800" cy="285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4629150"/>
            <a:ext cx="7543800" cy="2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707904" y="4608838"/>
            <a:ext cx="2054793" cy="369332"/>
          </a:xfrm>
          <a:prstGeom prst="rect">
            <a:avLst/>
          </a:prstGeom>
        </p:spPr>
        <p:txBody>
          <a:bodyPr wrap="none">
            <a:spAutoFit/>
          </a:bodyPr>
          <a:lstStyle/>
          <a:p>
            <a:r>
              <a:rPr lang="en-US" dirty="0" smtClean="0"/>
              <a:t>www.ziaossalehin.ir</a:t>
            </a:r>
            <a:endParaRPr lang="fa-IR" dirty="0"/>
          </a:p>
        </p:txBody>
      </p:sp>
    </p:spTree>
    <p:extLst>
      <p:ext uri="{BB962C8B-B14F-4D97-AF65-F5344CB8AC3E}">
        <p14:creationId xmlns:p14="http://schemas.microsoft.com/office/powerpoint/2010/main" val="26781434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iming>
    <p:tnLst>
      <p:par>
        <p:cTn id="1" dur="indefinite" restart="never" nodeType="tmRoot"/>
      </p:par>
    </p:tnLst>
  </p:timing>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hyperlink" Target="http://www.ziaossalehin.i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ziaossalehin.ir/" TargetMode="External"/><Relationship Id="rId5" Type="http://schemas.openxmlformats.org/officeDocument/2006/relationships/image" Target="../media/image33.jp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www.ziaossalehin.ir/" TargetMode="External"/><Relationship Id="rId5" Type="http://schemas.openxmlformats.org/officeDocument/2006/relationships/image" Target="../media/image38.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hyperlink" Target="http://www.ziaossalehin.i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ziaossalehin.i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www.ziaossalehin.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 Id="rId9" Type="http://schemas.openxmlformats.org/officeDocument/2006/relationships/hyperlink" Target="http://www.ziaossalehin.ir/"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image" Target="../media/image11.png"/><Relationship Id="rId9" Type="http://schemas.openxmlformats.org/officeDocument/2006/relationships/image" Target="../media/image16.jp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ziaossalehin.ir/" TargetMode="Externa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609600" y="0"/>
            <a:ext cx="7897600" cy="4803244"/>
          </a:xfrm>
          <a:prstGeom prst="rect">
            <a:avLst/>
          </a:prstGeom>
          <a:pattFill prst="pct90">
            <a:fgClr>
              <a:schemeClr val="accent1"/>
            </a:fgClr>
            <a:bgClr>
              <a:srgbClr val="0070C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829702"/>
            <a:ext cx="5925020" cy="646331"/>
          </a:xfrm>
          <a:prstGeom prst="rect">
            <a:avLst/>
          </a:prstGeom>
        </p:spPr>
        <p:txBody>
          <a:bodyPr wrap="none">
            <a:spAutoFit/>
          </a:bodyPr>
          <a:lstStyle/>
          <a:p>
            <a:r>
              <a:rPr lang="fa-IR" sz="3600" b="1" dirty="0" smtClean="0">
                <a:solidFill>
                  <a:srgbClr val="FFFF00"/>
                </a:solidFill>
                <a:cs typeface="B Titr" panose="00000700000000000000" pitchFamily="2" charset="-78"/>
              </a:rPr>
              <a:t>کتاب تفکر و سواد رسانه ای پایه دهم</a:t>
            </a:r>
            <a:endParaRPr lang="en-US" sz="3600" dirty="0">
              <a:cs typeface="B Titr" panose="00000700000000000000" pitchFamily="2" charset="-78"/>
            </a:endParaRPr>
          </a:p>
        </p:txBody>
      </p:sp>
      <p:sp>
        <p:nvSpPr>
          <p:cNvPr id="6" name="Rectangle 5"/>
          <p:cNvSpPr/>
          <p:nvPr/>
        </p:nvSpPr>
        <p:spPr>
          <a:xfrm>
            <a:off x="3814421" y="1684631"/>
            <a:ext cx="1515158" cy="584775"/>
          </a:xfrm>
          <a:prstGeom prst="rect">
            <a:avLst/>
          </a:prstGeom>
        </p:spPr>
        <p:txBody>
          <a:bodyPr wrap="none">
            <a:spAutoFit/>
          </a:bodyPr>
          <a:lstStyle/>
          <a:p>
            <a:pPr algn="ctr"/>
            <a:r>
              <a:rPr lang="fa-IR" sz="3200" b="1" dirty="0" smtClean="0">
                <a:solidFill>
                  <a:schemeClr val="bg1">
                    <a:lumMod val="85000"/>
                  </a:schemeClr>
                </a:solidFill>
                <a:cs typeface="B Titr" panose="00000700000000000000" pitchFamily="2" charset="-78"/>
              </a:rPr>
              <a:t>فصل دوم</a:t>
            </a:r>
            <a:endParaRPr lang="en-US" sz="3200" dirty="0">
              <a:solidFill>
                <a:schemeClr val="bg1">
                  <a:lumMod val="85000"/>
                </a:schemeClr>
              </a:solidFill>
            </a:endParaRPr>
          </a:p>
        </p:txBody>
      </p:sp>
      <p:sp>
        <p:nvSpPr>
          <p:cNvPr id="9" name="Title 1"/>
          <p:cNvSpPr txBox="1">
            <a:spLocks/>
          </p:cNvSpPr>
          <p:nvPr/>
        </p:nvSpPr>
        <p:spPr>
          <a:xfrm>
            <a:off x="1475656" y="2600936"/>
            <a:ext cx="6192688" cy="1875814"/>
          </a:xfrm>
          <a:prstGeom prst="rect">
            <a:avLst/>
          </a:prstGeom>
        </p:spPr>
        <p:txBody>
          <a:bodyPr vert="horz" lIns="68580" tIns="34290" rIns="68580" bIns="34290" rtlCol="0" anchor="t">
            <a:noAutofit/>
          </a:bodyPr>
          <a:lstStyle>
            <a:lvl1pPr algn="l" defTabSz="914400" rtl="0" eaLnBrk="1" latinLnBrk="0" hangingPunct="1">
              <a:lnSpc>
                <a:spcPct val="105000"/>
              </a:lnSpc>
              <a:spcBef>
                <a:spcPct val="0"/>
              </a:spcBef>
              <a:buNone/>
              <a:defRPr sz="3900" kern="1200" baseline="0">
                <a:solidFill>
                  <a:schemeClr val="accent1">
                    <a:lumMod val="40000"/>
                    <a:lumOff val="60000"/>
                  </a:schemeClr>
                </a:solidFill>
                <a:latin typeface="+mj-lt"/>
                <a:ea typeface="+mj-ea"/>
                <a:cs typeface="+mj-cs"/>
              </a:defRPr>
            </a:lvl1pPr>
          </a:lstStyle>
          <a:p>
            <a:pPr algn="ctr" rtl="1"/>
            <a:r>
              <a:rPr lang="fa-IR" sz="2800" b="1" dirty="0" smtClean="0">
                <a:solidFill>
                  <a:srgbClr val="0070C0"/>
                </a:solidFill>
                <a:effectLst>
                  <a:outerShdw blurRad="38100" dist="38100" dir="2700000" algn="tl">
                    <a:srgbClr val="000000">
                      <a:alpha val="43137"/>
                    </a:srgbClr>
                  </a:outerShdw>
                </a:effectLst>
                <a:cs typeface="B Titr" panose="00000700000000000000" pitchFamily="2" charset="-78"/>
              </a:rPr>
              <a:t>درس ششم</a:t>
            </a:r>
          </a:p>
          <a:p>
            <a:pPr algn="ctr" rtl="1"/>
            <a:r>
              <a:rPr lang="fa-IR" sz="5400" b="1" dirty="0" smtClean="0">
                <a:solidFill>
                  <a:srgbClr val="FFFF00"/>
                </a:solidFill>
                <a:effectLst>
                  <a:outerShdw blurRad="38100" dist="38100" dir="2700000" algn="tl">
                    <a:srgbClr val="000000">
                      <a:alpha val="43137"/>
                    </a:srgbClr>
                  </a:outerShdw>
                </a:effectLst>
                <a:cs typeface="B Titr" panose="00000700000000000000" pitchFamily="2" charset="-78"/>
              </a:rPr>
              <a:t>کلیشه بدن</a:t>
            </a:r>
          </a:p>
          <a:p>
            <a:pPr algn="ctr" rtl="1"/>
            <a:r>
              <a:rPr lang="fa-IR" sz="2400" b="1" dirty="0" smtClean="0">
                <a:solidFill>
                  <a:srgbClr val="0070C0"/>
                </a:solidFill>
                <a:effectLst>
                  <a:outerShdw blurRad="38100" dist="38100" dir="2700000" algn="tl">
                    <a:srgbClr val="000000">
                      <a:alpha val="43137"/>
                    </a:srgbClr>
                  </a:outerShdw>
                </a:effectLst>
                <a:cs typeface="B Titr" panose="00000700000000000000" pitchFamily="2" charset="-78"/>
              </a:rPr>
              <a:t>(ویژه پسران)</a:t>
            </a:r>
          </a:p>
        </p:txBody>
      </p:sp>
      <p:sp>
        <p:nvSpPr>
          <p:cNvPr id="2" name="TextBox 1">
            <a:hlinkClick r:id="rId3"/>
          </p:cNvPr>
          <p:cNvSpPr txBox="1"/>
          <p:nvPr/>
        </p:nvSpPr>
        <p:spPr>
          <a:xfrm>
            <a:off x="609600" y="4803244"/>
            <a:ext cx="78976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1">
            <a:spAutoFit/>
          </a:bodyPr>
          <a:lstStyle/>
          <a:p>
            <a:pPr algn="ctr"/>
            <a:r>
              <a:rPr lang="en-US" dirty="0" smtClean="0"/>
              <a:t>www.ziaossalehin.ir</a:t>
            </a:r>
            <a:endParaRPr lang="fa-IR" dirty="0"/>
          </a:p>
        </p:txBody>
      </p:sp>
      <p:sp>
        <p:nvSpPr>
          <p:cNvPr id="14" name="TextBox 13"/>
          <p:cNvSpPr txBox="1"/>
          <p:nvPr/>
        </p:nvSpPr>
        <p:spPr>
          <a:xfrm>
            <a:off x="2819400" y="143235"/>
            <a:ext cx="3505200" cy="523220"/>
          </a:xfrm>
          <a:prstGeom prst="rect">
            <a:avLst/>
          </a:prstGeom>
          <a:noFill/>
        </p:spPr>
        <p:txBody>
          <a:bodyPr wrap="square" rtlCol="1">
            <a:spAutoFit/>
          </a:bodyPr>
          <a:lstStyle/>
          <a:p>
            <a:pPr algn="ctr"/>
            <a:r>
              <a:rPr lang="fa-IR" sz="2800" dirty="0" smtClean="0">
                <a:solidFill>
                  <a:srgbClr val="D9D9D9"/>
                </a:solidFill>
                <a:cs typeface="B Titr" panose="00000700000000000000" pitchFamily="2" charset="-78"/>
              </a:rPr>
              <a:t>به نام خداوند دانا و حکیم</a:t>
            </a:r>
            <a:endParaRPr lang="fa-IR" sz="2800" dirty="0">
              <a:solidFill>
                <a:srgbClr val="D9D9D9"/>
              </a:solidFill>
              <a:cs typeface="B Titr" panose="00000700000000000000" pitchFamily="2" charset="-78"/>
            </a:endParaRPr>
          </a:p>
        </p:txBody>
      </p:sp>
    </p:spTree>
    <p:extLst>
      <p:ext uri="{BB962C8B-B14F-4D97-AF65-F5344CB8AC3E}">
        <p14:creationId xmlns:p14="http://schemas.microsoft.com/office/powerpoint/2010/main" val="4125152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761999" y="32595"/>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1999" y="447729"/>
            <a:ext cx="4371975" cy="2914650"/>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6259164" y="598989"/>
            <a:ext cx="2084986" cy="3881437"/>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lnSpc>
                <a:spcPct val="150000"/>
              </a:lnSpc>
            </a:pPr>
            <a:r>
              <a:rPr lang="fa-IR" sz="2400" dirty="0" smtClean="0">
                <a:solidFill>
                  <a:srgbClr val="FFC000"/>
                </a:solidFill>
                <a:cs typeface="B Titr" panose="00000700000000000000" pitchFamily="2" charset="-78"/>
              </a:rPr>
              <a:t>آیا رابطه ای بین منجیان قوی هیکل هالیوود و سیاست های جنگ طلبانه آمریکا وجود دارد؟</a:t>
            </a:r>
            <a:endParaRPr lang="en-US" sz="2400" dirty="0">
              <a:solidFill>
                <a:srgbClr val="FFC000"/>
              </a:solidFill>
              <a:cs typeface="B Titr" panose="00000700000000000000" pitchFamily="2"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962" y="2419351"/>
            <a:ext cx="4591202" cy="2383894"/>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95400" y="-7382"/>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7" name="TextBox 6"/>
          <p:cNvSpPr txBox="1"/>
          <p:nvPr/>
        </p:nvSpPr>
        <p:spPr>
          <a:xfrm>
            <a:off x="2048110" y="4803244"/>
            <a:ext cx="4876800" cy="369332"/>
          </a:xfrm>
          <a:prstGeom prst="rect">
            <a:avLst/>
          </a:prstGeom>
          <a:noFill/>
        </p:spPr>
        <p:txBody>
          <a:bodyPr wrap="square" rtlCol="1">
            <a:spAutoFit/>
          </a:bodyPr>
          <a:lstStyle/>
          <a:p>
            <a:pPr algn="ctr"/>
            <a:r>
              <a:rPr lang="en-US" dirty="0" smtClean="0">
                <a:hlinkClick r:id="rId5" tooltip="ضیاءالصالحین"/>
              </a:rPr>
              <a:t>www.ziaossalehin.ir</a:t>
            </a:r>
            <a:endParaRPr lang="fa-IR" dirty="0"/>
          </a:p>
        </p:txBody>
      </p:sp>
    </p:spTree>
    <p:extLst>
      <p:ext uri="{BB962C8B-B14F-4D97-AF65-F5344CB8AC3E}">
        <p14:creationId xmlns:p14="http://schemas.microsoft.com/office/powerpoint/2010/main" val="2097980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250"/>
                            </p:stCondLst>
                            <p:childTnLst>
                              <p:par>
                                <p:cTn id="13" presetID="42" presetClass="entr" presetSubtype="0"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9" y="0"/>
            <a:ext cx="9396577"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6858000" y="209550"/>
            <a:ext cx="2362200" cy="1714500"/>
          </a:xfrm>
          <a:prstGeom prst="ellipse">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3200" dirty="0">
                <a:solidFill>
                  <a:srgbClr val="0070C0"/>
                </a:solidFill>
                <a:cs typeface="B Titr" panose="00000700000000000000" pitchFamily="2" charset="-78"/>
              </a:rPr>
              <a:t>صنعت پرورش اندام</a:t>
            </a:r>
          </a:p>
        </p:txBody>
      </p:sp>
    </p:spTree>
    <p:extLst>
      <p:ext uri="{BB962C8B-B14F-4D97-AF65-F5344CB8AC3E}">
        <p14:creationId xmlns:p14="http://schemas.microsoft.com/office/powerpoint/2010/main" val="12409095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722400" y="2590468"/>
            <a:ext cx="3600000" cy="1800000"/>
          </a:xfrm>
          <a:prstGeom prst="rect">
            <a:avLst/>
          </a:prstGeom>
          <a:ln>
            <a:noFill/>
          </a:ln>
          <a:effectLst>
            <a:outerShdw blurRad="292100" dist="139700" dir="2700000" algn="tl" rotWithShape="0">
              <a:srgbClr val="333333">
                <a:alpha val="65000"/>
              </a:srgbClr>
            </a:outerShdw>
          </a:effectLst>
        </p:spPr>
      </p:pic>
      <p:pic>
        <p:nvPicPr>
          <p:cNvPr id="10" name="Picture 9"/>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876800" y="2590468"/>
            <a:ext cx="3600000" cy="1800000"/>
          </a:xfrm>
          <a:prstGeom prst="rect">
            <a:avLst/>
          </a:prstGeom>
          <a:ln>
            <a:noFill/>
          </a:ln>
          <a:effectLst>
            <a:outerShdw blurRad="292100" dist="139700" dir="2700000" algn="tl" rotWithShape="0">
              <a:srgbClr val="333333">
                <a:alpha val="65000"/>
              </a:srgbClr>
            </a:outerShdw>
          </a:effectLst>
        </p:spPr>
      </p:pic>
      <p:pic>
        <p:nvPicPr>
          <p:cNvPr id="4" name="Picture 3"/>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4880305" y="584080"/>
            <a:ext cx="3600000" cy="1800000"/>
          </a:xfrm>
          <a:prstGeom prst="rect">
            <a:avLst/>
          </a:prstGeom>
          <a:ln>
            <a:noFill/>
          </a:ln>
          <a:effectLst>
            <a:outerShdw blurRad="292100" dist="139700" dir="2700000" algn="tl" rotWithShape="0">
              <a:srgbClr val="333333">
                <a:alpha val="65000"/>
              </a:srgbClr>
            </a:outerShdw>
          </a:effectLst>
        </p:spPr>
      </p:pic>
      <p:pic>
        <p:nvPicPr>
          <p:cNvPr id="5" name="Picture 4"/>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22400" y="584080"/>
            <a:ext cx="3600000" cy="1800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048110" y="4803244"/>
            <a:ext cx="4876800" cy="369332"/>
          </a:xfrm>
          <a:prstGeom prst="rect">
            <a:avLst/>
          </a:prstGeom>
          <a:noFill/>
        </p:spPr>
        <p:txBody>
          <a:bodyPr wrap="square" rtlCol="1">
            <a:spAutoFit/>
          </a:bodyPr>
          <a:lstStyle/>
          <a:p>
            <a:pPr algn="ctr"/>
            <a:r>
              <a:rPr lang="en-US" dirty="0" smtClean="0">
                <a:hlinkClick r:id="rId7" tooltip="ضیاءالصالحین"/>
              </a:rPr>
              <a:t>www.ziaossalehin.ir</a:t>
            </a:r>
            <a:endParaRPr lang="fa-IR" dirty="0"/>
          </a:p>
        </p:txBody>
      </p:sp>
      <p:sp>
        <p:nvSpPr>
          <p:cNvPr id="11" name="Oval 10"/>
          <p:cNvSpPr/>
          <p:nvPr/>
        </p:nvSpPr>
        <p:spPr>
          <a:xfrm>
            <a:off x="3305410" y="1630024"/>
            <a:ext cx="2362200" cy="1714500"/>
          </a:xfrm>
          <a:prstGeom prst="ellipse">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3200" dirty="0">
                <a:solidFill>
                  <a:srgbClr val="0070C0"/>
                </a:solidFill>
                <a:cs typeface="B Titr" panose="00000700000000000000" pitchFamily="2" charset="-78"/>
              </a:rPr>
              <a:t>صنعت پرورش اندام</a:t>
            </a:r>
          </a:p>
        </p:txBody>
      </p:sp>
    </p:spTree>
    <p:extLst>
      <p:ext uri="{BB962C8B-B14F-4D97-AF65-F5344CB8AC3E}">
        <p14:creationId xmlns:p14="http://schemas.microsoft.com/office/powerpoint/2010/main" val="3042341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9600" y="857250"/>
            <a:ext cx="4191000" cy="830997"/>
          </a:xfrm>
          <a:prstGeom prst="rect">
            <a:avLst/>
          </a:prstGeom>
          <a:noFill/>
        </p:spPr>
        <p:txBody>
          <a:bodyPr wrap="square" rtlCol="1">
            <a:spAutoFit/>
          </a:bodyPr>
          <a:lstStyle/>
          <a:p>
            <a:pPr algn="ctr" rtl="1"/>
            <a:r>
              <a:rPr lang="fa-IR" sz="2400" dirty="0" smtClean="0">
                <a:cs typeface="B Titr" panose="00000700000000000000" pitchFamily="2" charset="-78"/>
              </a:rPr>
              <a:t>مسابقه آقای آمریکا (</a:t>
            </a:r>
            <a:r>
              <a:rPr lang="en-US" sz="2400" dirty="0">
                <a:cs typeface="B Titr" panose="00000700000000000000" pitchFamily="2" charset="-78"/>
              </a:rPr>
              <a:t>Mr. America</a:t>
            </a:r>
            <a:r>
              <a:rPr lang="fa-IR" sz="2400" dirty="0" smtClean="0">
                <a:cs typeface="B Titr" panose="00000700000000000000" pitchFamily="2" charset="-78"/>
              </a:rPr>
              <a:t>)</a:t>
            </a:r>
          </a:p>
          <a:p>
            <a:pPr algn="ctr" rtl="1"/>
            <a:r>
              <a:rPr lang="fa-IR" sz="2400" dirty="0" smtClean="0">
                <a:cs typeface="B Mitra" panose="00000400000000000000" pitchFamily="2" charset="-78"/>
              </a:rPr>
              <a:t>شروع مسابقات بدن سازی در جهان</a:t>
            </a:r>
            <a:endParaRPr lang="fa-IR" sz="2400" dirty="0">
              <a:cs typeface="B Mitra" panose="00000400000000000000" pitchFamily="2" charset="-78"/>
            </a:endParaRPr>
          </a:p>
        </p:txBody>
      </p:sp>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86005" y="1628362"/>
            <a:ext cx="2638190" cy="311499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2876550"/>
            <a:ext cx="3075668" cy="1691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00" y="435536"/>
            <a:ext cx="3075668" cy="1596981"/>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248010" y="67771"/>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9" name="TextBox 8"/>
          <p:cNvSpPr txBox="1"/>
          <p:nvPr/>
        </p:nvSpPr>
        <p:spPr>
          <a:xfrm>
            <a:off x="2048110" y="4803244"/>
            <a:ext cx="4876800" cy="369332"/>
          </a:xfrm>
          <a:prstGeom prst="rect">
            <a:avLst/>
          </a:prstGeom>
          <a:noFill/>
        </p:spPr>
        <p:txBody>
          <a:bodyPr wrap="square" rtlCol="1">
            <a:spAutoFit/>
          </a:bodyPr>
          <a:lstStyle/>
          <a:p>
            <a:pPr algn="ctr"/>
            <a:r>
              <a:rPr lang="en-US" dirty="0" smtClean="0">
                <a:hlinkClick r:id="rId6" tooltip="ضیاءالصالحین"/>
              </a:rPr>
              <a:t>www.ziaossalehin.ir</a:t>
            </a:r>
            <a:endParaRPr lang="fa-IR" dirty="0"/>
          </a:p>
        </p:txBody>
      </p:sp>
      <p:sp>
        <p:nvSpPr>
          <p:cNvPr id="12" name="TextBox 11"/>
          <p:cNvSpPr txBox="1"/>
          <p:nvPr/>
        </p:nvSpPr>
        <p:spPr>
          <a:xfrm>
            <a:off x="5181600" y="2092464"/>
            <a:ext cx="3075668" cy="707886"/>
          </a:xfrm>
          <a:prstGeom prst="rect">
            <a:avLst/>
          </a:prstGeom>
          <a:noFill/>
        </p:spPr>
        <p:txBody>
          <a:bodyPr wrap="square" rtlCol="1">
            <a:spAutoFit/>
          </a:bodyPr>
          <a:lstStyle/>
          <a:p>
            <a:pPr algn="ctr" rtl="1"/>
            <a:r>
              <a:rPr lang="fa-IR" sz="1600" dirty="0" smtClean="0">
                <a:cs typeface="B Titr" panose="00000700000000000000" pitchFamily="2" charset="-78"/>
              </a:rPr>
              <a:t>سری مسابقات قوی ترین مردان ایران</a:t>
            </a:r>
          </a:p>
          <a:p>
            <a:pPr algn="ctr" rtl="1"/>
            <a:r>
              <a:rPr lang="fa-IR" sz="2400" dirty="0" smtClean="0">
                <a:cs typeface="B Mitra" panose="00000400000000000000" pitchFamily="2" charset="-78"/>
              </a:rPr>
              <a:t>ورزش در خدمت سرگرمی</a:t>
            </a:r>
            <a:endParaRPr lang="fa-IR" sz="2400" dirty="0">
              <a:cs typeface="B Mitra" panose="00000400000000000000" pitchFamily="2" charset="-78"/>
            </a:endParaRPr>
          </a:p>
        </p:txBody>
      </p:sp>
    </p:spTree>
    <p:extLst>
      <p:ext uri="{BB962C8B-B14F-4D97-AF65-F5344CB8AC3E}">
        <p14:creationId xmlns:p14="http://schemas.microsoft.com/office/powerpoint/2010/main" val="166988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10" y="1483769"/>
            <a:ext cx="4524376" cy="2262188"/>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871" y="2419350"/>
            <a:ext cx="2676540" cy="17843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331" y="499800"/>
            <a:ext cx="2686079" cy="1502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957498" y="1787880"/>
            <a:ext cx="4038600" cy="1447799"/>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2400" b="1" dirty="0" smtClean="0">
                <a:cs typeface="B Mitra" panose="00000400000000000000" pitchFamily="2" charset="-78"/>
              </a:rPr>
              <a:t>تجارت پر سود باشگاه های بدن سازی و داروهای مکمل</a:t>
            </a:r>
            <a:endParaRPr lang="fa-IR" sz="2400" b="1" dirty="0">
              <a:cs typeface="B Mitra" panose="00000400000000000000" pitchFamily="2" charset="-78"/>
            </a:endParaRPr>
          </a:p>
        </p:txBody>
      </p:sp>
      <p:sp>
        <p:nvSpPr>
          <p:cNvPr id="6" name="Rectangle 5"/>
          <p:cNvSpPr/>
          <p:nvPr/>
        </p:nvSpPr>
        <p:spPr>
          <a:xfrm>
            <a:off x="1248010" y="57150"/>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7" name="TextBox 6"/>
          <p:cNvSpPr txBox="1"/>
          <p:nvPr/>
        </p:nvSpPr>
        <p:spPr>
          <a:xfrm>
            <a:off x="2048110" y="4803244"/>
            <a:ext cx="4876800" cy="369332"/>
          </a:xfrm>
          <a:prstGeom prst="rect">
            <a:avLst/>
          </a:prstGeom>
          <a:noFill/>
        </p:spPr>
        <p:txBody>
          <a:bodyPr wrap="square" rtlCol="1">
            <a:spAutoFit/>
          </a:bodyPr>
          <a:lstStyle/>
          <a:p>
            <a:pPr algn="ctr"/>
            <a:r>
              <a:rPr lang="en-US" dirty="0" smtClean="0">
                <a:hlinkClick r:id="rId6" tooltip="ضیاءالصالحین"/>
              </a:rPr>
              <a:t>www.ziaossalehin.ir</a:t>
            </a:r>
            <a:endParaRPr lang="fa-IR" dirty="0"/>
          </a:p>
        </p:txBody>
      </p:sp>
    </p:spTree>
    <p:extLst>
      <p:ext uri="{BB962C8B-B14F-4D97-AF65-F5344CB8AC3E}">
        <p14:creationId xmlns:p14="http://schemas.microsoft.com/office/powerpoint/2010/main" val="308369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1000"/>
                                        <p:tgtEl>
                                          <p:spTgt spid="3"/>
                                        </p:tgtEl>
                                      </p:cBhvr>
                                    </p:animEffect>
                                  </p:childTnLst>
                                </p:cTn>
                              </p:par>
                            </p:childTnLst>
                          </p:cTn>
                        </p:par>
                        <p:par>
                          <p:cTn id="20" fill="hold">
                            <p:stCondLst>
                              <p:cond delay="3500"/>
                            </p:stCondLst>
                            <p:childTnLst>
                              <p:par>
                                <p:cTn id="21" presetID="21" presetClass="entr" presetSubtype="1" fill="hold" grpId="0" nodeType="afterEffect">
                                  <p:stCondLst>
                                    <p:cond delay="50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181350"/>
            <a:ext cx="4790770" cy="1619250"/>
          </a:xfrm>
        </p:spPr>
        <p:style>
          <a:lnRef idx="1">
            <a:schemeClr val="accent4"/>
          </a:lnRef>
          <a:fillRef idx="2">
            <a:schemeClr val="accent4"/>
          </a:fillRef>
          <a:effectRef idx="1">
            <a:schemeClr val="accent4"/>
          </a:effectRef>
          <a:fontRef idx="minor">
            <a:schemeClr val="dk1"/>
          </a:fontRef>
        </p:style>
        <p:txBody>
          <a:bodyPr>
            <a:noAutofit/>
          </a:bodyPr>
          <a:lstStyle/>
          <a:p>
            <a:pPr algn="ctr" rtl="1"/>
            <a:r>
              <a:rPr lang="fa-IR" sz="4400" dirty="0" smtClean="0">
                <a:solidFill>
                  <a:srgbClr val="0070C0"/>
                </a:solidFill>
                <a:cs typeface="B Titr" panose="00000700000000000000" pitchFamily="2" charset="-78"/>
              </a:rPr>
              <a:t>مدلها یا</a:t>
            </a:r>
            <a:br>
              <a:rPr lang="fa-IR" sz="4400" dirty="0" smtClean="0">
                <a:solidFill>
                  <a:srgbClr val="0070C0"/>
                </a:solidFill>
                <a:cs typeface="B Titr" panose="00000700000000000000" pitchFamily="2" charset="-78"/>
              </a:rPr>
            </a:br>
            <a:r>
              <a:rPr lang="fa-IR" sz="4400" dirty="0" smtClean="0">
                <a:solidFill>
                  <a:srgbClr val="0070C0"/>
                </a:solidFill>
                <a:cs typeface="B Titr" panose="00000700000000000000" pitchFamily="2" charset="-78"/>
              </a:rPr>
              <a:t>مانکن های متحرک!</a:t>
            </a:r>
            <a:endParaRPr lang="en-US" sz="4400" dirty="0">
              <a:solidFill>
                <a:srgbClr val="0070C0"/>
              </a:solidFill>
              <a:cs typeface="B Titr" panose="00000700000000000000" pitchFamily="2" charset="-78"/>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1" y="209550"/>
            <a:ext cx="4790770" cy="3195444"/>
          </a:xfrm>
        </p:spPr>
      </p:pic>
      <p:sp>
        <p:nvSpPr>
          <p:cNvPr id="4" name="TextBox 3"/>
          <p:cNvSpPr txBox="1"/>
          <p:nvPr/>
        </p:nvSpPr>
        <p:spPr>
          <a:xfrm>
            <a:off x="2048110" y="4803244"/>
            <a:ext cx="4876800" cy="369332"/>
          </a:xfrm>
          <a:prstGeom prst="rect">
            <a:avLst/>
          </a:prstGeom>
          <a:noFill/>
        </p:spPr>
        <p:txBody>
          <a:bodyPr wrap="square" rtlCol="1">
            <a:spAutoFit/>
          </a:bodyPr>
          <a:lstStyle/>
          <a:p>
            <a:pPr algn="ctr"/>
            <a:r>
              <a:rPr lang="en-US" dirty="0" smtClean="0">
                <a:hlinkClick r:id="rId4" tooltip="ضیاءالصالحین"/>
              </a:rPr>
              <a:t>www.ziaossalehin.ir</a:t>
            </a:r>
            <a:endParaRPr lang="fa-IR" dirty="0"/>
          </a:p>
        </p:txBody>
      </p:sp>
    </p:spTree>
    <p:extLst>
      <p:ext uri="{BB962C8B-B14F-4D97-AF65-F5344CB8AC3E}">
        <p14:creationId xmlns:p14="http://schemas.microsoft.com/office/powerpoint/2010/main" val="13158120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86269" y="576470"/>
            <a:ext cx="2895600" cy="2171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333889" y="5013"/>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9" name="TextBox 8"/>
          <p:cNvSpPr txBox="1"/>
          <p:nvPr/>
        </p:nvSpPr>
        <p:spPr>
          <a:xfrm>
            <a:off x="2048110" y="4803244"/>
            <a:ext cx="4876800" cy="369332"/>
          </a:xfrm>
          <a:prstGeom prst="rect">
            <a:avLst/>
          </a:prstGeom>
          <a:noFill/>
        </p:spPr>
        <p:txBody>
          <a:bodyPr wrap="square" rtlCol="1">
            <a:spAutoFit/>
          </a:bodyPr>
          <a:lstStyle/>
          <a:p>
            <a:pPr algn="ctr"/>
            <a:r>
              <a:rPr lang="en-US" dirty="0" smtClean="0">
                <a:hlinkClick r:id="rId4" tooltip="ضیاءالصالحین"/>
              </a:rPr>
              <a:t>www.ziaossalehin.ir</a:t>
            </a:r>
            <a:endParaRPr lang="fa-IR" dirty="0"/>
          </a:p>
        </p:txBody>
      </p:sp>
      <p:sp>
        <p:nvSpPr>
          <p:cNvPr id="6" name="TextBox 5"/>
          <p:cNvSpPr txBox="1"/>
          <p:nvPr/>
        </p:nvSpPr>
        <p:spPr>
          <a:xfrm>
            <a:off x="533400" y="3528299"/>
            <a:ext cx="4548362"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1">
            <a:spAutoFit/>
          </a:bodyPr>
          <a:lstStyle/>
          <a:p>
            <a:pPr algn="just" rtl="1"/>
            <a:r>
              <a:rPr lang="fa-IR" dirty="0">
                <a:solidFill>
                  <a:prstClr val="black"/>
                </a:solidFill>
                <a:cs typeface="B Titr" panose="00000700000000000000" pitchFamily="2" charset="-78"/>
              </a:rPr>
              <a:t>اندازه بازار جهانی </a:t>
            </a:r>
            <a:r>
              <a:rPr lang="fa-IR" dirty="0">
                <a:solidFill>
                  <a:srgbClr val="FF0000"/>
                </a:solidFill>
                <a:cs typeface="B Titr" panose="00000700000000000000" pitchFamily="2" charset="-78"/>
              </a:rPr>
              <a:t>فشن</a:t>
            </a:r>
            <a:r>
              <a:rPr lang="fa-IR" dirty="0">
                <a:solidFill>
                  <a:prstClr val="black"/>
                </a:solidFill>
                <a:cs typeface="B Titr" panose="00000700000000000000" pitchFamily="2" charset="-78"/>
              </a:rPr>
              <a:t> در حال حاضر </a:t>
            </a:r>
            <a:r>
              <a:rPr lang="fa-IR" dirty="0">
                <a:solidFill>
                  <a:srgbClr val="0070C0"/>
                </a:solidFill>
                <a:cs typeface="B Titr" panose="00000700000000000000" pitchFamily="2" charset="-78"/>
              </a:rPr>
              <a:t>سه هزار میلیارد دلار</a:t>
            </a:r>
            <a:r>
              <a:rPr lang="fa-IR" dirty="0">
                <a:solidFill>
                  <a:prstClr val="black"/>
                </a:solidFill>
                <a:cs typeface="B Titr" panose="00000700000000000000" pitchFamily="2" charset="-78"/>
              </a:rPr>
              <a:t> است و دو درصد از کل تولید ناخالص جهانی را تشکیل می </a:t>
            </a:r>
            <a:r>
              <a:rPr lang="fa-IR" dirty="0" smtClean="0">
                <a:solidFill>
                  <a:prstClr val="black"/>
                </a:solidFill>
                <a:cs typeface="B Titr" panose="00000700000000000000" pitchFamily="2" charset="-78"/>
              </a:rPr>
              <a:t>دهد!</a:t>
            </a:r>
            <a:endParaRPr lang="fa-IR" dirty="0">
              <a:solidFill>
                <a:prstClr val="black"/>
              </a:solidFill>
              <a:cs typeface="B Titr" panose="00000700000000000000" pitchFamily="2" charset="-78"/>
            </a:endParaRPr>
          </a:p>
        </p:txBody>
      </p:sp>
      <p:pic>
        <p:nvPicPr>
          <p:cNvPr id="11"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662" y="537731"/>
            <a:ext cx="1703737" cy="2402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3596" y="537731"/>
            <a:ext cx="1534016" cy="2402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5890859" y="3528299"/>
            <a:ext cx="2391010" cy="923330"/>
          </a:xfrm>
        </p:spPr>
        <p:style>
          <a:lnRef idx="3">
            <a:schemeClr val="lt1"/>
          </a:lnRef>
          <a:fillRef idx="1">
            <a:schemeClr val="accent4"/>
          </a:fillRef>
          <a:effectRef idx="1">
            <a:schemeClr val="accent4"/>
          </a:effectRef>
          <a:fontRef idx="minor">
            <a:schemeClr val="lt1"/>
          </a:fontRef>
        </p:style>
        <p:txBody>
          <a:bodyPr anchor="ctr">
            <a:noAutofit/>
          </a:bodyPr>
          <a:lstStyle/>
          <a:p>
            <a:pPr algn="r" rtl="1"/>
            <a:r>
              <a:rPr lang="fa-IR" sz="2100" dirty="0" smtClean="0">
                <a:solidFill>
                  <a:srgbClr val="7030A0"/>
                </a:solidFill>
                <a:cs typeface="B Titr" panose="00000700000000000000" pitchFamily="2" charset="-78"/>
              </a:rPr>
              <a:t>چرا مدل بودن تبدیل به یک شغل شده است؟!</a:t>
            </a:r>
            <a:endParaRPr lang="en-US" sz="2100" dirty="0">
              <a:solidFill>
                <a:srgbClr val="7030A0"/>
              </a:solidFill>
              <a:cs typeface="B Titr" panose="00000700000000000000" pitchFamily="2" charset="-78"/>
            </a:endParaRPr>
          </a:p>
        </p:txBody>
      </p:sp>
      <p:sp>
        <p:nvSpPr>
          <p:cNvPr id="7" name="Up Arrow 6"/>
          <p:cNvSpPr/>
          <p:nvPr/>
        </p:nvSpPr>
        <p:spPr>
          <a:xfrm rot="16200000">
            <a:off x="5304533" y="3575227"/>
            <a:ext cx="299386" cy="81711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prstClr val="white"/>
              </a:solidFill>
            </a:endParaRPr>
          </a:p>
        </p:txBody>
      </p:sp>
    </p:spTree>
    <p:extLst>
      <p:ext uri="{BB962C8B-B14F-4D97-AF65-F5344CB8AC3E}">
        <p14:creationId xmlns:p14="http://schemas.microsoft.com/office/powerpoint/2010/main" val="1290731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2" presetClass="entr" presetSubtype="4"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0507" y="514813"/>
            <a:ext cx="3352184" cy="2514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295400" y="57150"/>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9" name="TextBox 8"/>
          <p:cNvSpPr txBox="1"/>
          <p:nvPr/>
        </p:nvSpPr>
        <p:spPr>
          <a:xfrm>
            <a:off x="2048110" y="4803244"/>
            <a:ext cx="4876800" cy="369332"/>
          </a:xfrm>
          <a:prstGeom prst="rect">
            <a:avLst/>
          </a:prstGeom>
          <a:noFill/>
        </p:spPr>
        <p:txBody>
          <a:bodyPr wrap="square" rtlCol="1">
            <a:spAutoFit/>
          </a:bodyPr>
          <a:lstStyle/>
          <a:p>
            <a:pPr algn="ctr"/>
            <a:r>
              <a:rPr lang="en-US" dirty="0" smtClean="0">
                <a:hlinkClick r:id="rId4" tooltip="ضیاءالصالحین"/>
              </a:rPr>
              <a:t>www.ziaossalehin.ir</a:t>
            </a:r>
            <a:endParaRPr lang="fa-IR" dirty="0"/>
          </a:p>
        </p:txBody>
      </p:sp>
      <p:sp>
        <p:nvSpPr>
          <p:cNvPr id="5" name="TextBox 4"/>
          <p:cNvSpPr txBox="1"/>
          <p:nvPr/>
        </p:nvSpPr>
        <p:spPr>
          <a:xfrm>
            <a:off x="1600202" y="3714750"/>
            <a:ext cx="6172198"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fa-IR" sz="2800" dirty="0" smtClean="0">
                <a:solidFill>
                  <a:srgbClr val="002060"/>
                </a:solidFill>
                <a:cs typeface="B Titr" panose="00000700000000000000" pitchFamily="2" charset="-78"/>
              </a:rPr>
              <a:t>زنان قربانیان اصلی این کلیشه سازی هستند!</a:t>
            </a:r>
            <a:endParaRPr lang="en-US" sz="2800" dirty="0">
              <a:solidFill>
                <a:srgbClr val="002060"/>
              </a:solidFill>
              <a:cs typeface="B Titr" panose="00000700000000000000" pitchFamily="2" charset="-78"/>
            </a:endParaRPr>
          </a:p>
        </p:txBody>
      </p:sp>
      <p:pic>
        <p:nvPicPr>
          <p:cNvPr id="1030" name="Picture 6" descr="ÙØªÛØ¬Ù ØªØµÙÛØ±Û Ø¨Ø±Ø§Û Ø®Ø§ÙÙ Ø¢ÙÛØ³ ÙØ§Ú©Ø±+Ø¨Ù Ø±ÙÚ¯ Ø§Ø±ØºÙØ§ÙÛ&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2711" y="448874"/>
            <a:ext cx="2009775" cy="30201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ÙØªÛØ¬Ù ØªØµÙÛØ±Û Ø¨Ø±Ø§Û Ø¢ÙÛØ³ ÙØ§Ú©Ø±+Ø¨Ù Ø±ÙÚ¯ Ø§Ø±ØºÙØ§ÙÛ&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610" y="448221"/>
            <a:ext cx="2088101" cy="299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40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childTnLst>
                          </p:cTn>
                        </p:par>
                        <p:par>
                          <p:cTn id="8" fill="hold">
                            <p:stCondLst>
                              <p:cond delay="1000"/>
                            </p:stCondLst>
                            <p:childTnLst>
                              <p:par>
                                <p:cTn id="9" presetID="16" presetClass="entr" presetSubtype="21"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14400" y="2952750"/>
            <a:ext cx="7391400" cy="914400"/>
          </a:xfrm>
        </p:spPr>
        <p:style>
          <a:lnRef idx="2">
            <a:schemeClr val="accent6"/>
          </a:lnRef>
          <a:fillRef idx="1">
            <a:schemeClr val="lt1"/>
          </a:fillRef>
          <a:effectRef idx="0">
            <a:schemeClr val="accent6"/>
          </a:effectRef>
          <a:fontRef idx="minor">
            <a:schemeClr val="dk1"/>
          </a:fontRef>
        </p:style>
        <p:txBody>
          <a:bodyPr anchor="ctr">
            <a:normAutofit/>
          </a:bodyPr>
          <a:lstStyle/>
          <a:p>
            <a:pPr algn="ctr" rtl="1"/>
            <a:r>
              <a:rPr lang="fa-IR" sz="2400" b="1" dirty="0" smtClean="0">
                <a:solidFill>
                  <a:srgbClr val="7030A0"/>
                </a:solidFill>
                <a:cs typeface="B Mitra" panose="00000400000000000000" pitchFamily="2" charset="-78"/>
              </a:rPr>
              <a:t>بخش عمده ای از سود صنایع پوشاک، ورزشی، آرایشی و ... با تصمیم شما برای بهتر نشان دادن بدنتان تامین می شود!</a:t>
            </a:r>
            <a:endParaRPr lang="en-US" sz="2400" b="1" dirty="0">
              <a:solidFill>
                <a:srgbClr val="7030A0"/>
              </a:solidFill>
              <a:cs typeface="B Mitra" panose="00000400000000000000" pitchFamily="2" charset="-78"/>
            </a:endParaRPr>
          </a:p>
        </p:txBody>
      </p:sp>
      <p:sp>
        <p:nvSpPr>
          <p:cNvPr id="8" name="Title 1"/>
          <p:cNvSpPr txBox="1">
            <a:spLocks/>
          </p:cNvSpPr>
          <p:nvPr/>
        </p:nvSpPr>
        <p:spPr>
          <a:xfrm>
            <a:off x="914400" y="4200525"/>
            <a:ext cx="7391400" cy="6674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رسانه ها چهره و اندام ایده آل را در ذهن ما ترسیم می کنند!</a:t>
            </a:r>
            <a:endParaRPr lang="en-US" sz="2400" b="1" dirty="0">
              <a:solidFill>
                <a:srgbClr val="002060"/>
              </a:solidFill>
              <a:effectLst>
                <a:outerShdw blurRad="38100" dist="38100" dir="2700000" algn="tl">
                  <a:srgbClr val="000000">
                    <a:alpha val="43137"/>
                  </a:srgbClr>
                </a:outerShdw>
              </a:effectLst>
              <a:cs typeface="B Mitra" panose="00000400000000000000" pitchFamily="2" charset="-78"/>
            </a:endParaRPr>
          </a:p>
        </p:txBody>
      </p:sp>
      <p:sp>
        <p:nvSpPr>
          <p:cNvPr id="9" name="Down Arrow 8"/>
          <p:cNvSpPr/>
          <p:nvPr/>
        </p:nvSpPr>
        <p:spPr>
          <a:xfrm>
            <a:off x="4353426" y="3867150"/>
            <a:ext cx="381000" cy="40005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prstClr val="white"/>
              </a:solidFill>
            </a:endParaRPr>
          </a:p>
        </p:txBody>
      </p:sp>
      <p:sp>
        <p:nvSpPr>
          <p:cNvPr id="6" name="Rectangle 5"/>
          <p:cNvSpPr/>
          <p:nvPr/>
        </p:nvSpPr>
        <p:spPr>
          <a:xfrm>
            <a:off x="1305426" y="0"/>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pic>
        <p:nvPicPr>
          <p:cNvPr id="10"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514350"/>
            <a:ext cx="6096000" cy="238397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048110" y="4803244"/>
            <a:ext cx="4876800" cy="369332"/>
          </a:xfrm>
          <a:prstGeom prst="rect">
            <a:avLst/>
          </a:prstGeom>
          <a:noFill/>
        </p:spPr>
        <p:txBody>
          <a:bodyPr wrap="square" rtlCol="1">
            <a:spAutoFit/>
          </a:bodyPr>
          <a:lstStyle/>
          <a:p>
            <a:pPr algn="ctr"/>
            <a:r>
              <a:rPr lang="en-US" dirty="0" smtClean="0">
                <a:hlinkClick r:id="rId4" tooltip="ضیاءالصالحین"/>
              </a:rPr>
              <a:t>www.ziaossalehin.ir</a:t>
            </a:r>
            <a:endParaRPr lang="fa-IR" dirty="0"/>
          </a:p>
        </p:txBody>
      </p:sp>
    </p:spTree>
    <p:extLst>
      <p:ext uri="{BB962C8B-B14F-4D97-AF65-F5344CB8AC3E}">
        <p14:creationId xmlns:p14="http://schemas.microsoft.com/office/powerpoint/2010/main" val="3639794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75" y="-33565"/>
            <a:ext cx="9287752" cy="52243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85931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08"/>
            <a:ext cx="9144000" cy="4650226"/>
          </a:xfrm>
          <a:prstGeom prst="rect">
            <a:avLst/>
          </a:prstGeom>
        </p:spPr>
      </p:pic>
      <p:sp>
        <p:nvSpPr>
          <p:cNvPr id="5" name="Title 1"/>
          <p:cNvSpPr>
            <a:spLocks noGrp="1"/>
          </p:cNvSpPr>
          <p:nvPr>
            <p:ph type="title"/>
          </p:nvPr>
        </p:nvSpPr>
        <p:spPr>
          <a:xfrm>
            <a:off x="1" y="4552950"/>
            <a:ext cx="9143999" cy="533400"/>
          </a:xfrm>
        </p:spPr>
        <p:style>
          <a:lnRef idx="3">
            <a:schemeClr val="lt1"/>
          </a:lnRef>
          <a:fillRef idx="1">
            <a:schemeClr val="accent2"/>
          </a:fillRef>
          <a:effectRef idx="1">
            <a:schemeClr val="accent2"/>
          </a:effectRef>
          <a:fontRef idx="minor">
            <a:schemeClr val="lt1"/>
          </a:fontRef>
        </p:style>
        <p:txBody>
          <a:bodyPr>
            <a:normAutofit fontScale="90000"/>
          </a:bodyPr>
          <a:lstStyle/>
          <a:p>
            <a:pPr algn="ctr" rtl="1"/>
            <a:r>
              <a:rPr lang="fa-IR" sz="3200" dirty="0" smtClean="0">
                <a:effectLst>
                  <a:outerShdw blurRad="38100" dist="38100" dir="2700000" algn="tl">
                    <a:srgbClr val="000000">
                      <a:alpha val="43137"/>
                    </a:srgbClr>
                  </a:outerShdw>
                </a:effectLst>
                <a:cs typeface="B Titr" panose="00000700000000000000" pitchFamily="2" charset="-78"/>
              </a:rPr>
              <a:t>آیا اندام شما استاندارد است؟!</a:t>
            </a:r>
            <a:endParaRPr lang="en-US" sz="3200" dirty="0">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4895932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2388"/>
            <a:ext cx="9144000" cy="5214938"/>
          </a:xfrm>
        </p:spPr>
      </p:pic>
      <p:sp>
        <p:nvSpPr>
          <p:cNvPr id="4" name="Title 1"/>
          <p:cNvSpPr txBox="1">
            <a:spLocks/>
          </p:cNvSpPr>
          <p:nvPr/>
        </p:nvSpPr>
        <p:spPr>
          <a:xfrm>
            <a:off x="1828800" y="971550"/>
            <a:ext cx="3657600" cy="6858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b" anchorCtr="0">
            <a:normAutofit lnSpcReduction="10000"/>
          </a:bodyPr>
          <a:lst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fa-IR" sz="4000" b="1" dirty="0" smtClean="0">
                <a:ln w="13462">
                  <a:solidFill>
                    <a:schemeClr val="bg1"/>
                  </a:solidFill>
                  <a:prstDash val="solid"/>
                </a:ln>
                <a:effectLst>
                  <a:outerShdw dist="38100" dir="2700000" algn="bl" rotWithShape="0">
                    <a:schemeClr val="accent5"/>
                  </a:outerShdw>
                </a:effectLst>
                <a:cs typeface="B Titr" panose="00000700000000000000" pitchFamily="2" charset="-78"/>
              </a:rPr>
              <a:t>پایان درس ششم</a:t>
            </a:r>
            <a:endParaRPr lang="fa-IR" sz="4000" b="1" dirty="0">
              <a:ln w="13462">
                <a:solidFill>
                  <a:schemeClr val="bg1"/>
                </a:solidFill>
                <a:prstDash val="solid"/>
              </a:ln>
              <a:effectLst>
                <a:outerShdw dist="38100" dir="2700000" algn="bl" rotWithShape="0">
                  <a:schemeClr val="accent5"/>
                </a:outerShdw>
              </a:effectLst>
              <a:cs typeface="B Titr" panose="00000700000000000000" pitchFamily="2" charset="-78"/>
            </a:endParaRPr>
          </a:p>
        </p:txBody>
      </p:sp>
      <p:sp>
        <p:nvSpPr>
          <p:cNvPr id="6" name="TextBox 5">
            <a:hlinkClick r:id="rId2"/>
          </p:cNvPr>
          <p:cNvSpPr txBox="1"/>
          <p:nvPr/>
        </p:nvSpPr>
        <p:spPr>
          <a:xfrm>
            <a:off x="2209800" y="3409950"/>
            <a:ext cx="3048000" cy="369332"/>
          </a:xfrm>
          <a:prstGeom prst="rect">
            <a:avLst/>
          </a:prstGeom>
          <a:noFill/>
        </p:spPr>
        <p:txBody>
          <a:bodyPr wrap="square" rtlCol="1">
            <a:spAutoFit/>
          </a:bodyPr>
          <a:lstStyle/>
          <a:p>
            <a:pPr algn="ctr"/>
            <a:r>
              <a:rPr lang="en-US" dirty="0" smtClean="0">
                <a:ln w="0"/>
                <a:effectLst>
                  <a:outerShdw blurRad="38100" dist="19050" dir="2700000" algn="tl" rotWithShape="0">
                    <a:schemeClr val="dk1">
                      <a:alpha val="40000"/>
                    </a:schemeClr>
                  </a:outerShdw>
                </a:effectLst>
              </a:rPr>
              <a:t>www.Ziaossalehin.ir</a:t>
            </a:r>
            <a:endParaRPr lang="fa-IR"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78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8" y="2916959"/>
            <a:ext cx="3352802" cy="2027676"/>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761999" y="32595"/>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606" y="2452151"/>
            <a:ext cx="1863193" cy="2492484"/>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479788"/>
            <a:ext cx="1420329" cy="190417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966" y="906176"/>
            <a:ext cx="3387927" cy="1978188"/>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967" y="2906292"/>
            <a:ext cx="3387927" cy="2027676"/>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514600" y="478958"/>
            <a:ext cx="4910319" cy="461665"/>
          </a:xfrm>
          <a:prstGeom prst="rect">
            <a:avLst/>
          </a:prstGeom>
        </p:spPr>
        <p:style>
          <a:lnRef idx="3">
            <a:schemeClr val="lt1"/>
          </a:lnRef>
          <a:fillRef idx="1">
            <a:schemeClr val="accent4"/>
          </a:fillRef>
          <a:effectRef idx="1">
            <a:schemeClr val="accent4"/>
          </a:effectRef>
          <a:fontRef idx="minor">
            <a:schemeClr val="lt1"/>
          </a:fontRef>
        </p:style>
        <p:txBody>
          <a:bodyPr wrap="none" rtlCol="1">
            <a:spAutoFit/>
          </a:bodyPr>
          <a:lstStyle/>
          <a:p>
            <a:r>
              <a:rPr lang="fa-IR" sz="2400" dirty="0" smtClean="0">
                <a:solidFill>
                  <a:srgbClr val="0070C0"/>
                </a:solidFill>
                <a:cs typeface="B Titr" panose="00000700000000000000" pitchFamily="2" charset="-78"/>
              </a:rPr>
              <a:t>کدام یک از این افراد بدن ایده آلی دارند؟ </a:t>
            </a:r>
            <a:endParaRPr lang="fa-IR" sz="2400" dirty="0">
              <a:solidFill>
                <a:srgbClr val="0070C0"/>
              </a:solidFill>
              <a:cs typeface="B Titr" panose="00000700000000000000" pitchFamily="2" charset="-78"/>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135" y="445385"/>
            <a:ext cx="1857724" cy="2536143"/>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1248010" y="45802"/>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10" name="TextBox 9"/>
          <p:cNvSpPr txBox="1"/>
          <p:nvPr/>
        </p:nvSpPr>
        <p:spPr>
          <a:xfrm>
            <a:off x="2762406" y="4619878"/>
            <a:ext cx="4876800" cy="369332"/>
          </a:xfrm>
          <a:prstGeom prst="rect">
            <a:avLst/>
          </a:prstGeom>
          <a:noFill/>
        </p:spPr>
        <p:txBody>
          <a:bodyPr wrap="square" rtlCol="1">
            <a:spAutoFit/>
          </a:bodyPr>
          <a:lstStyle/>
          <a:p>
            <a:pPr algn="ctr"/>
            <a:r>
              <a:rPr lang="en-US" dirty="0" smtClean="0">
                <a:hlinkClick r:id="rId9" tooltip="ضیاءالصالحین"/>
              </a:rPr>
              <a:t>www.ziaossalehin.ir</a:t>
            </a:r>
            <a:endParaRPr lang="fa-IR" dirty="0"/>
          </a:p>
        </p:txBody>
      </p:sp>
    </p:spTree>
    <p:extLst>
      <p:ext uri="{BB962C8B-B14F-4D97-AF65-F5344CB8AC3E}">
        <p14:creationId xmlns:p14="http://schemas.microsoft.com/office/powerpoint/2010/main" val="37359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500"/>
                            </p:stCondLst>
                            <p:childTnLst>
                              <p:par>
                                <p:cTn id="16" presetID="42" presetClass="entr" presetSubtype="0" fill="hold" nodeType="afterEffect">
                                  <p:stCondLst>
                                    <p:cond delay="5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par>
                          <p:cTn id="25" fill="hold">
                            <p:stCondLst>
                              <p:cond delay="3000"/>
                            </p:stCondLst>
                            <p:childTnLst>
                              <p:par>
                                <p:cTn id="26" presetID="10" presetClass="entr" presetSubtype="0"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750"/>
                                        <p:tgtEl>
                                          <p:spTgt spid="17"/>
                                        </p:tgtEl>
                                      </p:cBhvr>
                                    </p:animEffect>
                                  </p:childTnLst>
                                </p:cTn>
                              </p:par>
                            </p:childTnLst>
                          </p:cTn>
                        </p:par>
                        <p:par>
                          <p:cTn id="29" fill="hold">
                            <p:stCondLst>
                              <p:cond delay="4250"/>
                            </p:stCondLst>
                            <p:childTnLst>
                              <p:par>
                                <p:cTn id="30" presetID="16" presetClass="entr" presetSubtype="21" fill="hold" nodeType="after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750"/>
                                        <p:tgtEl>
                                          <p:spTgt spid="13"/>
                                        </p:tgtEl>
                                      </p:cBhvr>
                                    </p:animEffect>
                                  </p:childTnLst>
                                </p:cTn>
                              </p:par>
                            </p:childTnLst>
                          </p:cTn>
                        </p:par>
                        <p:par>
                          <p:cTn id="33" fill="hold">
                            <p:stCondLst>
                              <p:cond delay="5500"/>
                            </p:stCondLst>
                            <p:childTnLst>
                              <p:par>
                                <p:cTn id="34" presetID="22" presetClass="entr" presetSubtype="4" fill="hold"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4" name="Title 1"/>
          <p:cNvSpPr>
            <a:spLocks noGrp="1"/>
          </p:cNvSpPr>
          <p:nvPr>
            <p:ph type="title"/>
          </p:nvPr>
        </p:nvSpPr>
        <p:spPr>
          <a:xfrm>
            <a:off x="3429000" y="2001324"/>
            <a:ext cx="1661377" cy="646626"/>
          </a:xfrm>
        </p:spPr>
        <p:txBody>
          <a:bodyPr>
            <a:normAutofit/>
          </a:bodyPr>
          <a:lstStyle/>
          <a:p>
            <a:pPr algn="r" rtl="1"/>
            <a:r>
              <a:rPr lang="fa-IR" sz="2800" dirty="0" smtClean="0">
                <a:solidFill>
                  <a:schemeClr val="tx1"/>
                </a:solidFill>
                <a:cs typeface="B Titr" panose="00000700000000000000" pitchFamily="2" charset="-78"/>
              </a:rPr>
              <a:t>کلیشه بدن</a:t>
            </a:r>
            <a:endParaRPr lang="en-US" sz="2800" dirty="0">
              <a:solidFill>
                <a:schemeClr val="tx1"/>
              </a:solidFill>
              <a:cs typeface="B Titr" panose="00000700000000000000" pitchFamily="2" charset="-78"/>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382" y="817961"/>
            <a:ext cx="4032448" cy="3177550"/>
          </a:xfrm>
          <a:prstGeom prst="rect">
            <a:avLst/>
          </a:prstGeom>
          <a:ln>
            <a:noFill/>
          </a:ln>
          <a:effectLst>
            <a:softEdge rad="112500"/>
          </a:effectLst>
        </p:spPr>
      </p:pic>
      <p:pic>
        <p:nvPicPr>
          <p:cNvPr id="1027" name="Picture 3" descr="D:\آموزش\مدرسه هنر و رسانه آینه\باشگاه سواد رسانه ای\ملحقات کتاب تفکر و سواد رسانه ای\5- درس پنجم\پاورپوینت درس پنجم\عکس\red-arrow-left-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2596">
            <a:off x="5432302" y="2097986"/>
            <a:ext cx="1044575" cy="922338"/>
          </a:xfrm>
          <a:prstGeom prst="rect">
            <a:avLst/>
          </a:prstGeom>
          <a:noFill/>
          <a:extLst>
            <a:ext uri="{909E8E84-426E-40DD-AFC4-6F175D3DCCD1}">
              <a14:hiddenFill xmlns:a14="http://schemas.microsoft.com/office/drawing/2010/main">
                <a:solidFill>
                  <a:srgbClr val="FFFFFF"/>
                </a:solidFill>
              </a14:hiddenFill>
            </a:ext>
          </a:extLst>
        </p:spPr>
      </p:pic>
      <p:pic>
        <p:nvPicPr>
          <p:cNvPr id="19"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0"/>
            <a:ext cx="1567828" cy="2095063"/>
          </a:xfrm>
          <a:prstGeom prst="rect">
            <a:avLst/>
          </a:prstGeom>
          <a:ln>
            <a:noFill/>
          </a:ln>
          <a:effectLst>
            <a:softEdge rad="112500"/>
          </a:effec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3556" y="97154"/>
            <a:ext cx="1549929" cy="1968003"/>
          </a:xfrm>
          <a:prstGeom prst="rect">
            <a:avLst/>
          </a:prstGeom>
          <a:ln>
            <a:noFill/>
          </a:ln>
          <a:effectLst>
            <a:softEdge rad="112500"/>
          </a:effectLst>
        </p:spPr>
      </p:pic>
      <p:pic>
        <p:nvPicPr>
          <p:cNvPr id="1028" name="Picture 4" descr="D:\آموزش\مدرسه هنر و رسانه آینه\باشگاه سواد رسانه ای\ملحقات کتاب تفکر و سواد رسانه ای\5- درس پنجم\پاورپوینت درس پنجم\عکس\websi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2574" y="401609"/>
            <a:ext cx="1321434" cy="9382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آموزش\مدرسه هنر و رسانه آینه\باشگاه سواد رسانه ای\ملحقات کتاب تفکر و سواد رسانه ای\5- درس پنجم\پاورپوینت درس پنجم\عکس\red-arrow-left-m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33487" flipH="1">
            <a:off x="2084338" y="2157476"/>
            <a:ext cx="1093632" cy="9656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8885" y="3596369"/>
            <a:ext cx="2327721" cy="147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5380" y="415216"/>
            <a:ext cx="1419312" cy="1894855"/>
          </a:xfrm>
          <a:prstGeom prst="rect">
            <a:avLst/>
          </a:prstGeom>
          <a:ln>
            <a:noFill/>
          </a:ln>
          <a:effectLst>
            <a:softEdge rad="112500"/>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5380" y="1852328"/>
            <a:ext cx="1640018" cy="2064931"/>
          </a:xfrm>
          <a:prstGeom prst="rect">
            <a:avLst/>
          </a:prstGeom>
          <a:ln>
            <a:noFill/>
          </a:ln>
          <a:effectLst>
            <a:softEdge rad="112500"/>
          </a:effectLst>
        </p:spPr>
      </p:pic>
      <p:pic>
        <p:nvPicPr>
          <p:cNvPr id="14"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3400" y="742950"/>
            <a:ext cx="1439894" cy="2141844"/>
          </a:xfrm>
          <a:prstGeom prst="rect">
            <a:avLst/>
          </a:prstGeom>
          <a:ln>
            <a:noFill/>
          </a:ln>
          <a:effectLst>
            <a:softEdge rad="112500"/>
          </a:effectLst>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4800" y="2385023"/>
            <a:ext cx="1735051" cy="1710727"/>
          </a:xfrm>
          <a:prstGeom prst="rect">
            <a:avLst/>
          </a:prstGeom>
          <a:ln>
            <a:noFill/>
          </a:ln>
          <a:effectLst>
            <a:softEdge rad="112500"/>
          </a:effectLst>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67352" y="3589974"/>
            <a:ext cx="1272408" cy="147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2074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75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ppt_w</p:attrName>
                                        </p:attrNameLst>
                                      </p:cBhvr>
                                      <p:tavLst>
                                        <p:tav tm="0" fmla="#ppt_w*sin(2.5*pi*$)">
                                          <p:val>
                                            <p:fltVal val="0"/>
                                          </p:val>
                                        </p:tav>
                                        <p:tav tm="100000">
                                          <p:val>
                                            <p:fltVal val="1"/>
                                          </p:val>
                                        </p:tav>
                                      </p:tavLst>
                                    </p:anim>
                                    <p:anim calcmode="lin" valueType="num">
                                      <p:cBhvr>
                                        <p:cTn id="39" dur="2000" fill="hold"/>
                                        <p:tgtEl>
                                          <p:spTgt spid="23"/>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anim calcmode="lin" valueType="num">
                                      <p:cBhvr>
                                        <p:cTn id="43" dur="2000" fill="hold"/>
                                        <p:tgtEl>
                                          <p:spTgt spid="15"/>
                                        </p:tgtEl>
                                        <p:attrNameLst>
                                          <p:attrName>ppt_w</p:attrName>
                                        </p:attrNameLst>
                                      </p:cBhvr>
                                      <p:tavLst>
                                        <p:tav tm="0" fmla="#ppt_w*sin(2.5*pi*$)">
                                          <p:val>
                                            <p:fltVal val="0"/>
                                          </p:val>
                                        </p:tav>
                                        <p:tav tm="100000">
                                          <p:val>
                                            <p:fltVal val="1"/>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ÙØªÛØ¬Ù ØªØµÙÛØ±Û Ø¨Ø±Ø§Û first avengers movie cas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4042299"/>
            <a:ext cx="9144000" cy="1059401"/>
          </a:xfrm>
        </p:spPr>
        <p:style>
          <a:lnRef idx="3">
            <a:schemeClr val="lt1"/>
          </a:lnRef>
          <a:fillRef idx="1">
            <a:schemeClr val="accent4"/>
          </a:fillRef>
          <a:effectRef idx="1">
            <a:schemeClr val="accent4"/>
          </a:effectRef>
          <a:fontRef idx="minor">
            <a:schemeClr val="lt1"/>
          </a:fontRef>
        </p:style>
        <p:txBody>
          <a:bodyPr>
            <a:normAutofit/>
          </a:bodyPr>
          <a:lstStyle/>
          <a:p>
            <a:pPr algn="ctr" rtl="1"/>
            <a:r>
              <a:rPr lang="fa-IR" sz="2800" dirty="0" smtClean="0">
                <a:solidFill>
                  <a:srgbClr val="0070C0"/>
                </a:solidFill>
                <a:cs typeface="B Titr" panose="00000700000000000000" pitchFamily="2" charset="-78"/>
              </a:rPr>
              <a:t>فیلم ابرقهرمانها را ببینید و قدری راجع به ویژگیهای ظاهری آنها صحبت کنید؟ آیا شما هم دوست دارید ابرقهرمان شوید؟</a:t>
            </a:r>
            <a:endParaRPr lang="en-US" sz="2800" dirty="0">
              <a:solidFill>
                <a:srgbClr val="0070C0"/>
              </a:solidFill>
              <a:cs typeface="B Titr" panose="00000700000000000000" pitchFamily="2" charset="-78"/>
            </a:endParaRPr>
          </a:p>
        </p:txBody>
      </p:sp>
    </p:spTree>
    <p:extLst>
      <p:ext uri="{BB962C8B-B14F-4D97-AF65-F5344CB8AC3E}">
        <p14:creationId xmlns:p14="http://schemas.microsoft.com/office/powerpoint/2010/main" val="2038738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14610" y="542471"/>
            <a:ext cx="7543801" cy="514350"/>
          </a:xfrm>
          <a:prstGeom prst="rect">
            <a:avLst/>
          </a:prstGeom>
          <a:gradFill flip="none" rotWithShape="1">
            <a:gsLst>
              <a:gs pos="0">
                <a:schemeClr val="accent1"/>
              </a:gs>
              <a:gs pos="50000">
                <a:schemeClr val="accent1">
                  <a:lumMod val="75000"/>
                </a:schemeClr>
              </a:gs>
              <a:gs pos="100000">
                <a:schemeClr val="accent1">
                  <a:lumMod val="60000"/>
                  <a:lumOff val="40000"/>
                </a:schemeClr>
              </a:gs>
            </a:gsLst>
            <a:path path="circle">
              <a:fillToRect t="100000" r="100000"/>
            </a:path>
            <a:tileRect l="-100000" b="-100000"/>
          </a:gradFill>
        </p:spPr>
        <p:txBody>
          <a:bodyPr vert="horz" lIns="91440" tIns="45720" rIns="91440" bIns="45720" rtlCol="0" anchor="ctr"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800" b="1" dirty="0" smtClean="0">
                <a:solidFill>
                  <a:srgbClr val="FFFF00"/>
                </a:solidFill>
                <a:cs typeface="B Titr" panose="00000700000000000000" pitchFamily="2" charset="-78"/>
              </a:rPr>
              <a:t>مهمترین تفاوتی که ابرقهرمانها در گذر زمان کرده اند چیست؟</a:t>
            </a:r>
            <a:endParaRPr lang="en-US" sz="2800" b="1" dirty="0">
              <a:solidFill>
                <a:srgbClr val="FFFF00"/>
              </a:solidFill>
              <a:cs typeface="B Titr" panose="00000700000000000000" pitchFamily="2" charset="-78"/>
            </a:endParaRPr>
          </a:p>
        </p:txBody>
      </p:sp>
      <p:sp>
        <p:nvSpPr>
          <p:cNvPr id="8" name="TextBox 7"/>
          <p:cNvSpPr txBox="1"/>
          <p:nvPr/>
        </p:nvSpPr>
        <p:spPr>
          <a:xfrm>
            <a:off x="714610" y="4324350"/>
            <a:ext cx="75437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a:r>
              <a:rPr lang="fa-IR" dirty="0" smtClean="0">
                <a:cs typeface="B Yekan" panose="00000400000000000000" pitchFamily="2" charset="-78"/>
              </a:rPr>
              <a:t>بتمن                                                                                       </a:t>
            </a:r>
            <a:r>
              <a:rPr lang="en-US" dirty="0" smtClean="0">
                <a:cs typeface="B Yekan" panose="00000400000000000000" pitchFamily="2" charset="-78"/>
              </a:rPr>
              <a:t>Batman</a:t>
            </a:r>
            <a:endParaRPr lang="fa-IR" dirty="0">
              <a:cs typeface="B Yekan" panose="00000400000000000000" pitchFamily="2" charset="-78"/>
            </a:endParaRPr>
          </a:p>
        </p:txBody>
      </p:sp>
      <p:sp>
        <p:nvSpPr>
          <p:cNvPr id="9" name="Rectangle 8"/>
          <p:cNvSpPr/>
          <p:nvPr/>
        </p:nvSpPr>
        <p:spPr>
          <a:xfrm>
            <a:off x="1295400" y="68818"/>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14" name="TextBox 13"/>
          <p:cNvSpPr txBox="1"/>
          <p:nvPr/>
        </p:nvSpPr>
        <p:spPr>
          <a:xfrm>
            <a:off x="2048110" y="4803244"/>
            <a:ext cx="4876800" cy="369332"/>
          </a:xfrm>
          <a:prstGeom prst="rect">
            <a:avLst/>
          </a:prstGeom>
          <a:noFill/>
        </p:spPr>
        <p:txBody>
          <a:bodyPr wrap="square" rtlCol="1">
            <a:spAutoFit/>
          </a:bodyPr>
          <a:lstStyle/>
          <a:p>
            <a:pPr algn="ctr"/>
            <a:r>
              <a:rPr lang="en-US" dirty="0" smtClean="0">
                <a:hlinkClick r:id="rId3" tooltip="ضیاءالصالحین"/>
              </a:rPr>
              <a:t>www.ziaossalehin.ir</a:t>
            </a:r>
            <a:endParaRPr lang="fa-IR" dirty="0"/>
          </a:p>
        </p:txBody>
      </p:sp>
      <p:pic>
        <p:nvPicPr>
          <p:cNvPr id="3" name="Picture 2"/>
          <p:cNvPicPr>
            <a:picLocks noChangeAspect="1"/>
          </p:cNvPicPr>
          <p:nvPr/>
        </p:nvPicPr>
        <p:blipFill>
          <a:blip r:embed="rId4"/>
          <a:stretch>
            <a:fillRect/>
          </a:stretch>
        </p:blipFill>
        <p:spPr>
          <a:xfrm>
            <a:off x="714610" y="1056821"/>
            <a:ext cx="7543799" cy="3308326"/>
          </a:xfrm>
          <a:prstGeom prst="rect">
            <a:avLst/>
          </a:prstGeom>
        </p:spPr>
      </p:pic>
    </p:spTree>
    <p:extLst>
      <p:ext uri="{BB962C8B-B14F-4D97-AF65-F5344CB8AC3E}">
        <p14:creationId xmlns:p14="http://schemas.microsoft.com/office/powerpoint/2010/main" val="2670993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a:xfrm>
            <a:off x="714610" y="0"/>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14610" y="542471"/>
            <a:ext cx="7543801" cy="514350"/>
          </a:xfrm>
          <a:prstGeom prst="rect">
            <a:avLst/>
          </a:prstGeom>
          <a:gradFill flip="none" rotWithShape="1">
            <a:gsLst>
              <a:gs pos="0">
                <a:schemeClr val="accent1"/>
              </a:gs>
              <a:gs pos="50000">
                <a:schemeClr val="accent1">
                  <a:lumMod val="75000"/>
                </a:schemeClr>
              </a:gs>
              <a:gs pos="100000">
                <a:schemeClr val="accent1">
                  <a:lumMod val="60000"/>
                  <a:lumOff val="40000"/>
                </a:schemeClr>
              </a:gs>
            </a:gsLst>
            <a:path path="circle">
              <a:fillToRect t="100000" r="100000"/>
            </a:path>
            <a:tileRect l="-100000" b="-100000"/>
          </a:gradFill>
        </p:spPr>
        <p:txBody>
          <a:bodyPr vert="horz" lIns="91440" tIns="45720" rIns="91440" bIns="45720" rtlCol="0" anchor="ctr"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800" b="1" dirty="0" smtClean="0">
                <a:solidFill>
                  <a:srgbClr val="FFFF00"/>
                </a:solidFill>
                <a:cs typeface="B Titr" panose="00000700000000000000" pitchFamily="2" charset="-78"/>
              </a:rPr>
              <a:t>مهمترین تفاوتی که ابرقهرمانها در گذر زمان کرده اند چیست؟</a:t>
            </a:r>
            <a:endParaRPr lang="en-US" sz="2800" b="1" dirty="0">
              <a:solidFill>
                <a:srgbClr val="FFFF00"/>
              </a:solidFill>
              <a:cs typeface="B Titr" panose="00000700000000000000" pitchFamily="2" charset="-78"/>
            </a:endParaRPr>
          </a:p>
        </p:txBody>
      </p:sp>
      <p:sp>
        <p:nvSpPr>
          <p:cNvPr id="13" name="TextBox 12"/>
          <p:cNvSpPr txBox="1"/>
          <p:nvPr/>
        </p:nvSpPr>
        <p:spPr>
          <a:xfrm>
            <a:off x="750704" y="4377173"/>
            <a:ext cx="750770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rtl="1"/>
            <a:r>
              <a:rPr lang="fa-IR" sz="1600" dirty="0">
                <a:cs typeface="B Yekan" panose="00000400000000000000" pitchFamily="2" charset="-78"/>
              </a:rPr>
              <a:t>2016    </a:t>
            </a:r>
            <a:r>
              <a:rPr lang="fa-IR" sz="1600" dirty="0" smtClean="0">
                <a:cs typeface="B Yekan" panose="00000400000000000000" pitchFamily="2" charset="-78"/>
              </a:rPr>
              <a:t>                      </a:t>
            </a:r>
            <a:r>
              <a:rPr lang="fa-IR" sz="1600" dirty="0">
                <a:cs typeface="B Yekan" panose="00000400000000000000" pitchFamily="2" charset="-78"/>
              </a:rPr>
              <a:t>کاپیتان آمریکایی         </a:t>
            </a:r>
            <a:r>
              <a:rPr lang="fa-IR" sz="1600" dirty="0" smtClean="0">
                <a:cs typeface="B Yekan" panose="00000400000000000000" pitchFamily="2" charset="-78"/>
              </a:rPr>
              <a:t>              </a:t>
            </a:r>
            <a:r>
              <a:rPr lang="fa-IR" sz="1600" dirty="0">
                <a:cs typeface="B Yekan" panose="00000400000000000000" pitchFamily="2" charset="-78"/>
              </a:rPr>
              <a:t>1990</a:t>
            </a:r>
          </a:p>
        </p:txBody>
      </p:sp>
      <p:sp>
        <p:nvSpPr>
          <p:cNvPr id="9" name="Rectangle 8"/>
          <p:cNvSpPr/>
          <p:nvPr/>
        </p:nvSpPr>
        <p:spPr>
          <a:xfrm>
            <a:off x="1295400" y="68818"/>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14" name="TextBox 13"/>
          <p:cNvSpPr txBox="1"/>
          <p:nvPr/>
        </p:nvSpPr>
        <p:spPr>
          <a:xfrm>
            <a:off x="2048110" y="4803244"/>
            <a:ext cx="4876800" cy="369332"/>
          </a:xfrm>
          <a:prstGeom prst="rect">
            <a:avLst/>
          </a:prstGeom>
          <a:noFill/>
        </p:spPr>
        <p:txBody>
          <a:bodyPr wrap="square" rtlCol="1">
            <a:spAutoFit/>
          </a:bodyPr>
          <a:lstStyle/>
          <a:p>
            <a:pPr algn="ctr"/>
            <a:r>
              <a:rPr lang="en-US" dirty="0" smtClean="0">
                <a:hlinkClick r:id="rId3" tooltip="ضیاءالصالحین"/>
              </a:rPr>
              <a:t>www.ziaossalehin.ir</a:t>
            </a:r>
            <a:endParaRPr lang="fa-IR" dirty="0"/>
          </a:p>
        </p:txBody>
      </p:sp>
      <p:pic>
        <p:nvPicPr>
          <p:cNvPr id="4098" name="Picture 2" descr="ÙØªÛØ¬Ù ØªØµÙÛØ±Û Ø¨Ø±Ø§Û Superheroes In The Big Screen 1990-2016&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704" y="1109644"/>
            <a:ext cx="7507705" cy="321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04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243543"/>
            <a:ext cx="2667000" cy="273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4033" y="1260725"/>
            <a:ext cx="3573750" cy="2684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761999" y="32595"/>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73708" y="3915799"/>
            <a:ext cx="914400" cy="369332"/>
          </a:xfrm>
          <a:prstGeom prst="rect">
            <a:avLst/>
          </a:prstGeom>
          <a:noFill/>
        </p:spPr>
        <p:txBody>
          <a:bodyPr wrap="square" rtlCol="1">
            <a:spAutoFit/>
          </a:bodyPr>
          <a:lstStyle/>
          <a:p>
            <a:pPr algn="r" rtl="1"/>
            <a:r>
              <a:rPr lang="fa-IR" dirty="0" smtClean="0">
                <a:cs typeface="B Yekan" panose="00000400000000000000" pitchFamily="2" charset="-78"/>
              </a:rPr>
              <a:t>سوپرمن</a:t>
            </a:r>
            <a:endParaRPr lang="fa-IR" dirty="0">
              <a:cs typeface="B Yekan" panose="00000400000000000000" pitchFamily="2" charset="-78"/>
            </a:endParaRPr>
          </a:p>
        </p:txBody>
      </p:sp>
      <p:sp>
        <p:nvSpPr>
          <p:cNvPr id="10" name="TextBox 9"/>
          <p:cNvSpPr txBox="1"/>
          <p:nvPr/>
        </p:nvSpPr>
        <p:spPr>
          <a:xfrm>
            <a:off x="4962816" y="4140541"/>
            <a:ext cx="3136183" cy="369332"/>
          </a:xfrm>
          <a:prstGeom prst="rect">
            <a:avLst/>
          </a:prstGeom>
          <a:noFill/>
        </p:spPr>
        <p:txBody>
          <a:bodyPr wrap="square" rtlCol="1">
            <a:spAutoFit/>
          </a:bodyPr>
          <a:lstStyle/>
          <a:p>
            <a:pPr algn="ctr" rtl="1"/>
            <a:r>
              <a:rPr lang="fa-IR" u="sng" dirty="0" smtClean="0">
                <a:cs typeface="B Yekan" panose="00000400000000000000" pitchFamily="2" charset="-78"/>
              </a:rPr>
              <a:t>۲۰۱۶                     1948</a:t>
            </a:r>
            <a:endParaRPr lang="fa-IR" u="sng" dirty="0">
              <a:cs typeface="B Yekan" panose="00000400000000000000" pitchFamily="2" charset="-78"/>
            </a:endParaRPr>
          </a:p>
        </p:txBody>
      </p:sp>
      <p:sp>
        <p:nvSpPr>
          <p:cNvPr id="13" name="TextBox 12"/>
          <p:cNvSpPr txBox="1"/>
          <p:nvPr/>
        </p:nvSpPr>
        <p:spPr>
          <a:xfrm>
            <a:off x="761998" y="4171319"/>
            <a:ext cx="2667001" cy="338554"/>
          </a:xfrm>
          <a:prstGeom prst="rect">
            <a:avLst/>
          </a:prstGeom>
          <a:noFill/>
        </p:spPr>
        <p:txBody>
          <a:bodyPr wrap="square" rtlCol="1">
            <a:spAutoFit/>
          </a:bodyPr>
          <a:lstStyle/>
          <a:p>
            <a:pPr algn="ctr" rtl="1"/>
            <a:r>
              <a:rPr lang="fa-IR" sz="1600" dirty="0" smtClean="0">
                <a:cs typeface="B Yekan" panose="00000400000000000000" pitchFamily="2" charset="-78"/>
              </a:rPr>
              <a:t>مرد گرگی  (</a:t>
            </a:r>
            <a:r>
              <a:rPr lang="en-US" sz="1600" dirty="0">
                <a:cs typeface="B Yekan" panose="00000400000000000000" pitchFamily="2" charset="-78"/>
              </a:rPr>
              <a:t>The Wolverine</a:t>
            </a:r>
            <a:r>
              <a:rPr lang="fa-IR" sz="1600" dirty="0" smtClean="0">
                <a:cs typeface="B Yekan" panose="00000400000000000000" pitchFamily="2" charset="-78"/>
              </a:rPr>
              <a:t>)</a:t>
            </a:r>
            <a:endParaRPr lang="fa-IR" sz="1600" dirty="0">
              <a:cs typeface="B Yekan" panose="00000400000000000000" pitchFamily="2" charset="-78"/>
            </a:endParaRPr>
          </a:p>
        </p:txBody>
      </p:sp>
      <p:sp>
        <p:nvSpPr>
          <p:cNvPr id="9" name="Rectangle 8"/>
          <p:cNvSpPr/>
          <p:nvPr/>
        </p:nvSpPr>
        <p:spPr>
          <a:xfrm>
            <a:off x="1295401" y="55564"/>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14" name="Title 1"/>
          <p:cNvSpPr txBox="1">
            <a:spLocks/>
          </p:cNvSpPr>
          <p:nvPr/>
        </p:nvSpPr>
        <p:spPr>
          <a:xfrm>
            <a:off x="762000" y="542471"/>
            <a:ext cx="7555783" cy="514350"/>
          </a:xfrm>
          <a:prstGeom prst="rect">
            <a:avLst/>
          </a:prstGeom>
          <a:gradFill flip="none" rotWithShape="1">
            <a:gsLst>
              <a:gs pos="0">
                <a:schemeClr val="accent1"/>
              </a:gs>
              <a:gs pos="50000">
                <a:schemeClr val="accent1">
                  <a:lumMod val="75000"/>
                </a:schemeClr>
              </a:gs>
              <a:gs pos="100000">
                <a:schemeClr val="accent1">
                  <a:lumMod val="60000"/>
                  <a:lumOff val="40000"/>
                </a:schemeClr>
              </a:gs>
            </a:gsLst>
            <a:path path="circle">
              <a:fillToRect t="100000" r="100000"/>
            </a:path>
            <a:tileRect l="-100000" b="-100000"/>
          </a:gradFill>
        </p:spPr>
        <p:txBody>
          <a:bodyPr vert="horz" lIns="91440" tIns="45720" rIns="91440" bIns="45720" rtlCol="0" anchor="ctr" anchorCtr="0">
            <a:normAutofit fontScale="92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a-IR" sz="2800" b="1" dirty="0" smtClean="0">
                <a:solidFill>
                  <a:schemeClr val="bg1">
                    <a:lumMod val="95000"/>
                  </a:schemeClr>
                </a:solidFill>
                <a:cs typeface="B Titr" panose="00000700000000000000" pitchFamily="2" charset="-78"/>
              </a:rPr>
              <a:t>مهمترین تفاوتی که ابرقهرمانها در گذر زمان کرده اند چیست؟</a:t>
            </a:r>
            <a:endParaRPr lang="en-US" sz="2800" b="1" dirty="0">
              <a:solidFill>
                <a:schemeClr val="bg1">
                  <a:lumMod val="95000"/>
                </a:schemeClr>
              </a:solidFill>
              <a:cs typeface="B Titr" panose="00000700000000000000" pitchFamily="2" charset="-78"/>
            </a:endParaRPr>
          </a:p>
        </p:txBody>
      </p:sp>
      <p:sp>
        <p:nvSpPr>
          <p:cNvPr id="11" name="TextBox 10"/>
          <p:cNvSpPr txBox="1"/>
          <p:nvPr/>
        </p:nvSpPr>
        <p:spPr>
          <a:xfrm>
            <a:off x="2048110" y="4803244"/>
            <a:ext cx="4876800" cy="369332"/>
          </a:xfrm>
          <a:prstGeom prst="rect">
            <a:avLst/>
          </a:prstGeom>
          <a:noFill/>
        </p:spPr>
        <p:txBody>
          <a:bodyPr wrap="square" rtlCol="1">
            <a:spAutoFit/>
          </a:bodyPr>
          <a:lstStyle/>
          <a:p>
            <a:pPr algn="ctr"/>
            <a:r>
              <a:rPr lang="en-US" dirty="0" smtClean="0">
                <a:hlinkClick r:id="rId5" tooltip="ضیاءالصالحین"/>
              </a:rPr>
              <a:t>www.ziaossalehin.ir</a:t>
            </a:r>
            <a:endParaRPr lang="fa-IR" dirty="0"/>
          </a:p>
        </p:txBody>
      </p:sp>
    </p:spTree>
    <p:extLst>
      <p:ext uri="{BB962C8B-B14F-4D97-AF65-F5344CB8AC3E}">
        <p14:creationId xmlns:p14="http://schemas.microsoft.com/office/powerpoint/2010/main" val="20230322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750"/>
                            </p:stCondLst>
                            <p:childTnLst>
                              <p:par>
                                <p:cTn id="9" presetID="42"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childTnLst>
                                </p:cTn>
                              </p:par>
                            </p:childTnLst>
                          </p:cTn>
                        </p:par>
                        <p:par>
                          <p:cTn id="25" fill="hold">
                            <p:stCondLst>
                              <p:cond delay="750"/>
                            </p:stCondLst>
                            <p:childTnLst>
                              <p:par>
                                <p:cTn id="26" presetID="16" presetClass="entr" presetSubtype="21" fill="hold" grpId="0" nodeType="afterEffect">
                                  <p:stCondLst>
                                    <p:cond delay="25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761999" y="32595"/>
            <a:ext cx="7543800" cy="4151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512177"/>
            <a:ext cx="7543800" cy="26288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61998" y="3943350"/>
            <a:ext cx="7543801" cy="526001"/>
          </a:xfrm>
        </p:spPr>
        <p:style>
          <a:lnRef idx="3">
            <a:schemeClr val="lt1"/>
          </a:lnRef>
          <a:fillRef idx="1">
            <a:schemeClr val="accent4"/>
          </a:fillRef>
          <a:effectRef idx="1">
            <a:schemeClr val="accent4"/>
          </a:effectRef>
          <a:fontRef idx="minor">
            <a:schemeClr val="lt1"/>
          </a:fontRef>
        </p:style>
        <p:txBody>
          <a:bodyPr>
            <a:normAutofit/>
          </a:bodyPr>
          <a:lstStyle/>
          <a:p>
            <a:pPr algn="r" rtl="1"/>
            <a:r>
              <a:rPr lang="fa-IR" sz="2800" dirty="0" smtClean="0">
                <a:solidFill>
                  <a:srgbClr val="0070C0"/>
                </a:solidFill>
                <a:cs typeface="B Titr" panose="00000700000000000000" pitchFamily="2" charset="-78"/>
              </a:rPr>
              <a:t>چه تغییری در ظاهر این قهرمانان خیالی بوجود آمده است؟</a:t>
            </a:r>
            <a:endParaRPr lang="en-US" sz="2800" dirty="0">
              <a:solidFill>
                <a:srgbClr val="0070C0"/>
              </a:solidFill>
              <a:cs typeface="B Titr" panose="00000700000000000000" pitchFamily="2" charset="-78"/>
            </a:endParaRPr>
          </a:p>
        </p:txBody>
      </p:sp>
      <p:sp>
        <p:nvSpPr>
          <p:cNvPr id="6" name="TextBox 5"/>
          <p:cNvSpPr txBox="1"/>
          <p:nvPr/>
        </p:nvSpPr>
        <p:spPr>
          <a:xfrm>
            <a:off x="2908658" y="3508639"/>
            <a:ext cx="3136183" cy="369332"/>
          </a:xfrm>
          <a:prstGeom prst="rect">
            <a:avLst/>
          </a:prstGeom>
          <a:noFill/>
        </p:spPr>
        <p:txBody>
          <a:bodyPr wrap="square" rtlCol="1">
            <a:spAutoFit/>
          </a:bodyPr>
          <a:lstStyle/>
          <a:p>
            <a:pPr algn="ctr" rtl="1"/>
            <a:r>
              <a:rPr lang="fa-IR" u="sng" dirty="0" smtClean="0">
                <a:cs typeface="B Yekan" panose="00000400000000000000" pitchFamily="2" charset="-78"/>
              </a:rPr>
              <a:t>۲۰۱2                                1988</a:t>
            </a:r>
            <a:endParaRPr lang="fa-IR" u="sng" dirty="0">
              <a:cs typeface="B Yekan" panose="00000400000000000000" pitchFamily="2" charset="-78"/>
            </a:endParaRPr>
          </a:p>
        </p:txBody>
      </p:sp>
      <p:sp>
        <p:nvSpPr>
          <p:cNvPr id="7" name="TextBox 6"/>
          <p:cNvSpPr txBox="1"/>
          <p:nvPr/>
        </p:nvSpPr>
        <p:spPr>
          <a:xfrm>
            <a:off x="3657601" y="3205524"/>
            <a:ext cx="1638301" cy="338554"/>
          </a:xfrm>
          <a:prstGeom prst="rect">
            <a:avLst/>
          </a:prstGeom>
          <a:noFill/>
        </p:spPr>
        <p:txBody>
          <a:bodyPr wrap="square" rtlCol="1" anchor="ctr">
            <a:spAutoFit/>
          </a:bodyPr>
          <a:lstStyle/>
          <a:p>
            <a:pPr algn="ctr" rtl="1"/>
            <a:r>
              <a:rPr lang="fa-IR" sz="1600" dirty="0" smtClean="0">
                <a:cs typeface="B Yekan" panose="00000400000000000000" pitchFamily="2" charset="-78"/>
              </a:rPr>
              <a:t>تور و هالک</a:t>
            </a:r>
            <a:endParaRPr lang="fa-IR" sz="1600" dirty="0">
              <a:cs typeface="B Yekan" panose="00000400000000000000" pitchFamily="2" charset="-78"/>
            </a:endParaRPr>
          </a:p>
        </p:txBody>
      </p:sp>
      <p:sp>
        <p:nvSpPr>
          <p:cNvPr id="8" name="Rectangle 7"/>
          <p:cNvSpPr/>
          <p:nvPr/>
        </p:nvSpPr>
        <p:spPr>
          <a:xfrm>
            <a:off x="1238250" y="70435"/>
            <a:ext cx="6477000" cy="369332"/>
          </a:xfrm>
          <a:prstGeom prst="rect">
            <a:avLst/>
          </a:prstGeom>
        </p:spPr>
        <p:txBody>
          <a:bodyPr wrap="square">
            <a:spAutoFit/>
          </a:bodyPr>
          <a:lstStyle/>
          <a:p>
            <a:pPr algn="ctr" rtl="1"/>
            <a:r>
              <a:rPr lang="fa-IR" b="1" dirty="0">
                <a:solidFill>
                  <a:srgbClr val="FFFF00"/>
                </a:solidFill>
                <a:cs typeface="B Mitra" panose="00000400000000000000" pitchFamily="2" charset="-78"/>
              </a:rPr>
              <a:t>کتاب تفکر و سواد رسانه ای پایه دهم – درس </a:t>
            </a:r>
            <a:r>
              <a:rPr lang="fa-IR" b="1" dirty="0" smtClean="0">
                <a:solidFill>
                  <a:srgbClr val="FFFF00"/>
                </a:solidFill>
                <a:cs typeface="B Mitra" panose="00000400000000000000" pitchFamily="2" charset="-78"/>
              </a:rPr>
              <a:t>ششم</a:t>
            </a:r>
            <a:endParaRPr lang="en-US" b="1" dirty="0">
              <a:solidFill>
                <a:srgbClr val="FFFF00"/>
              </a:solidFill>
              <a:cs typeface="B Mitra" panose="00000400000000000000" pitchFamily="2" charset="-78"/>
            </a:endParaRPr>
          </a:p>
        </p:txBody>
      </p:sp>
      <p:sp>
        <p:nvSpPr>
          <p:cNvPr id="9" name="TextBox 8"/>
          <p:cNvSpPr txBox="1"/>
          <p:nvPr/>
        </p:nvSpPr>
        <p:spPr>
          <a:xfrm>
            <a:off x="2048110" y="4803244"/>
            <a:ext cx="4876800" cy="369332"/>
          </a:xfrm>
          <a:prstGeom prst="rect">
            <a:avLst/>
          </a:prstGeom>
          <a:noFill/>
        </p:spPr>
        <p:txBody>
          <a:bodyPr wrap="square" rtlCol="1">
            <a:spAutoFit/>
          </a:bodyPr>
          <a:lstStyle/>
          <a:p>
            <a:pPr algn="ctr"/>
            <a:r>
              <a:rPr lang="en-US" dirty="0" smtClean="0">
                <a:hlinkClick r:id="rId4" tooltip="ضیاءالصالحین"/>
              </a:rPr>
              <a:t>www.ziaossalehin.ir</a:t>
            </a:r>
            <a:endParaRPr lang="fa-IR" dirty="0"/>
          </a:p>
        </p:txBody>
      </p:sp>
    </p:spTree>
    <p:extLst>
      <p:ext uri="{BB962C8B-B14F-4D97-AF65-F5344CB8AC3E}">
        <p14:creationId xmlns:p14="http://schemas.microsoft.com/office/powerpoint/2010/main" val="18580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heme3" id="{2C4C5E10-8DCC-4C56-8184-7994B4496C82}" vid="{B725BD05-55C6-417D-9EC6-B7078AB08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2815</TotalTime>
  <Words>1925</Words>
  <Application>Microsoft Office PowerPoint</Application>
  <PresentationFormat>On-screen Show (16:9)</PresentationFormat>
  <Paragraphs>135</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B Mitra</vt:lpstr>
      <vt:lpstr>Arial</vt:lpstr>
      <vt:lpstr>Impact</vt:lpstr>
      <vt:lpstr>B Yekan</vt:lpstr>
      <vt:lpstr>B Titr</vt:lpstr>
      <vt:lpstr>Calibri</vt:lpstr>
      <vt:lpstr>Times New Roman</vt:lpstr>
      <vt:lpstr>Theme3</vt:lpstr>
      <vt:lpstr>PowerPoint Presentation</vt:lpstr>
      <vt:lpstr>آیا اندام شما استاندارد است؟!</vt:lpstr>
      <vt:lpstr>PowerPoint Presentation</vt:lpstr>
      <vt:lpstr>کلیشه بدن</vt:lpstr>
      <vt:lpstr>فیلم ابرقهرمانها را ببینید و قدری راجع به ویژگیهای ظاهری آنها صحبت کنید؟ آیا شما هم دوست دارید ابرقهرمان شوید؟</vt:lpstr>
      <vt:lpstr>PowerPoint Presentation</vt:lpstr>
      <vt:lpstr>PowerPoint Presentation</vt:lpstr>
      <vt:lpstr>PowerPoint Presentation</vt:lpstr>
      <vt:lpstr>چه تغییری در ظاهر این قهرمانان خیالی بوجود آمده است؟</vt:lpstr>
      <vt:lpstr>PowerPoint Presentation</vt:lpstr>
      <vt:lpstr>PowerPoint Presentation</vt:lpstr>
      <vt:lpstr>PowerPoint Presentation</vt:lpstr>
      <vt:lpstr>PowerPoint Presentation</vt:lpstr>
      <vt:lpstr>PowerPoint Presentation</vt:lpstr>
      <vt:lpstr>مدلها یا مانکن های متحرک!</vt:lpstr>
      <vt:lpstr>چرا مدل بودن تبدیل به یک شغل شده است؟!</vt:lpstr>
      <vt:lpstr>PowerPoint Presentation</vt:lpstr>
      <vt:lpstr>بخش عمده ای از سود صنایع پوشاک، ورزشی، آرایشی و ... با تصمیم شما برای بهتر نشان دادن بدنتان تامین می شود!</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پاورپوینت درس 6 سواد رسانه</dc:title>
  <dc:subject>کلیشه بدن</dc:subject>
  <dc:creator>ضیاءالصالحین | www.ziaossalehin.ir</dc:creator>
  <cp:keywords>ضیاءالصالحین | www.ziaossalehin.ir;تفکر و سواد رسانه ای</cp:keywords>
  <cp:lastModifiedBy>ضیاءالصالحین | www.ziaossalehin.ir</cp:lastModifiedBy>
  <cp:revision>130</cp:revision>
  <dcterms:created xsi:type="dcterms:W3CDTF">2016-11-03T16:44:30Z</dcterms:created>
  <dcterms:modified xsi:type="dcterms:W3CDTF">2019-10-28T18:41:26Z</dcterms:modified>
</cp:coreProperties>
</file>