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3" r:id="rId1"/>
    <p:sldMasterId id="2147483740" r:id="rId2"/>
    <p:sldMasterId id="2147483778" r:id="rId3"/>
  </p:sldMasterIdLst>
  <p:notesMasterIdLst>
    <p:notesMasterId r:id="rId32"/>
  </p:notesMasterIdLst>
  <p:sldIdLst>
    <p:sldId id="257" r:id="rId4"/>
    <p:sldId id="263" r:id="rId5"/>
    <p:sldId id="283" r:id="rId6"/>
    <p:sldId id="275" r:id="rId7"/>
    <p:sldId id="284" r:id="rId8"/>
    <p:sldId id="278" r:id="rId9"/>
    <p:sldId id="292" r:id="rId10"/>
    <p:sldId id="294" r:id="rId11"/>
    <p:sldId id="291" r:id="rId12"/>
    <p:sldId id="285" r:id="rId13"/>
    <p:sldId id="286" r:id="rId14"/>
    <p:sldId id="287" r:id="rId15"/>
    <p:sldId id="295" r:id="rId16"/>
    <p:sldId id="301" r:id="rId17"/>
    <p:sldId id="297" r:id="rId18"/>
    <p:sldId id="302" r:id="rId19"/>
    <p:sldId id="296" r:id="rId20"/>
    <p:sldId id="305" r:id="rId21"/>
    <p:sldId id="298" r:id="rId22"/>
    <p:sldId id="303" r:id="rId23"/>
    <p:sldId id="304" r:id="rId24"/>
    <p:sldId id="306" r:id="rId25"/>
    <p:sldId id="307" r:id="rId26"/>
    <p:sldId id="277" r:id="rId27"/>
    <p:sldId id="279" r:id="rId28"/>
    <p:sldId id="299" r:id="rId29"/>
    <p:sldId id="308" r:id="rId30"/>
    <p:sldId id="300" r:id="rId31"/>
  </p:sldIdLst>
  <p:sldSz cx="9144000" cy="5143500" type="screen16x9"/>
  <p:notesSz cx="6858000" cy="9144000"/>
  <p:embeddedFontLst>
    <p:embeddedFont>
      <p:font typeface="Impact" panose="020B0806030902050204" pitchFamily="34" charset="0"/>
      <p:regular r:id="rId33"/>
    </p:embeddedFont>
    <p:embeddedFont>
      <p:font typeface="B Zar" panose="00000400000000000000" pitchFamily="2" charset="-78"/>
      <p:regular r:id="rId34"/>
      <p:bold r:id="rId35"/>
    </p:embeddedFont>
    <p:embeddedFont>
      <p:font typeface="B Nazanin" panose="00000400000000000000" pitchFamily="2" charset="-78"/>
      <p:regular r:id="rId36"/>
      <p:bold r:id="rId37"/>
    </p:embeddedFont>
    <p:embeddedFont>
      <p:font typeface="Calibri" panose="020F0502020204030204" pitchFamily="34" charset="0"/>
      <p:regular r:id="rId38"/>
      <p:bold r:id="rId39"/>
    </p:embeddedFont>
    <p:embeddedFont>
      <p:font typeface="B Mitra" panose="00000400000000000000" pitchFamily="2" charset="-78"/>
      <p:regular r:id="rId40"/>
      <p:bold r:id="rId41"/>
    </p:embeddedFont>
    <p:embeddedFont>
      <p:font typeface="B Titr" panose="00000700000000000000" pitchFamily="2" charset="-78"/>
      <p:bold r:id="rId42"/>
    </p:embeddedFont>
    <p:embeddedFont>
      <p:font typeface="Calibri Light" panose="020F0302020204030204" pitchFamily="34" charset="0"/>
      <p:regular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U099ATuDLgSDW7Z9YF+H3Q==" hashData="LEBMc+ksxx5f3hwT9qUZ4eRuDEFSHXUwF33Dn0Ut7drZPVhnw8Atfst4Gmx7m1+y36l6eXuAXHkXj5Fqbg7exw=="/>
  <p:extLst>
    <p:ext uri="{521415D9-36F7-43E2-AB2F-B90AF26B5E84}">
      <p14:sectionLst xmlns:p14="http://schemas.microsoft.com/office/powerpoint/2010/main">
        <p14:section name="Default Section" id="{83979742-5179-4C17-AEFB-B96225198DC5}">
          <p14:sldIdLst>
            <p14:sldId id="257"/>
            <p14:sldId id="263"/>
            <p14:sldId id="283"/>
            <p14:sldId id="275"/>
            <p14:sldId id="284"/>
            <p14:sldId id="278"/>
            <p14:sldId id="292"/>
            <p14:sldId id="294"/>
            <p14:sldId id="291"/>
            <p14:sldId id="285"/>
            <p14:sldId id="286"/>
            <p14:sldId id="287"/>
            <p14:sldId id="295"/>
            <p14:sldId id="301"/>
            <p14:sldId id="297"/>
            <p14:sldId id="302"/>
            <p14:sldId id="296"/>
            <p14:sldId id="305"/>
            <p14:sldId id="298"/>
            <p14:sldId id="303"/>
            <p14:sldId id="304"/>
            <p14:sldId id="306"/>
            <p14:sldId id="307"/>
            <p14:sldId id="277"/>
            <p14:sldId id="279"/>
            <p14:sldId id="299"/>
            <p14:sldId id="308"/>
            <p14:sldId id="300"/>
          </p14:sldIdLst>
        </p14:section>
        <p14:section name="Untitled Section" id="{3356D0DF-D6B6-4A04-B53A-FC097ABE2E75}">
          <p14:sldIdLst/>
        </p14:section>
      </p14:sectionLst>
    </p:ex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A7D5"/>
    <a:srgbClr val="C94E3E"/>
    <a:srgbClr val="6DAAAB"/>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605" autoAdjust="0"/>
  </p:normalViewPr>
  <p:slideViewPr>
    <p:cSldViewPr>
      <p:cViewPr varScale="1">
        <p:scale>
          <a:sx n="95" d="100"/>
          <a:sy n="95" d="100"/>
        </p:scale>
        <p:origin x="226" y="53"/>
      </p:cViewPr>
      <p:guideLst>
        <p:guide orient="horz" pos="1620"/>
        <p:guide pos="2880"/>
      </p:guideLst>
    </p:cSldViewPr>
  </p:slideViewPr>
  <p:notesTextViewPr>
    <p:cViewPr>
      <p:scale>
        <a:sx n="1" d="1"/>
        <a:sy n="1" d="1"/>
      </p:scale>
      <p:origin x="0" y="0"/>
    </p:cViewPr>
  </p:notesTextViewPr>
  <p:notesViewPr>
    <p:cSldViewPr>
      <p:cViewPr varScale="1">
        <p:scale>
          <a:sx n="67" d="100"/>
          <a:sy n="67" d="100"/>
        </p:scale>
        <p:origin x="3120" y="7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7.fntdata"/><Relationship Id="rId21" Type="http://schemas.openxmlformats.org/officeDocument/2006/relationships/slide" Target="slides/slide18.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4.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font" Target="fonts/font3.fntdata"/><Relationship Id="rId43" Type="http://schemas.openxmlformats.org/officeDocument/2006/relationships/font" Target="fonts/font11.fntdata"/><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font" Target="fonts/font9.fntdata"/></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688347-1B0D-40B7-9358-9809811A8E90}" type="doc">
      <dgm:prSet loTypeId="urn:microsoft.com/office/officeart/2009/3/layout/StepUpProcess" loCatId="process" qsTypeId="urn:microsoft.com/office/officeart/2005/8/quickstyle/simple1" qsCatId="simple" csTypeId="urn:microsoft.com/office/officeart/2005/8/colors/colorful2" csCatId="colorful" phldr="1"/>
      <dgm:spPr/>
      <dgm:t>
        <a:bodyPr/>
        <a:lstStyle/>
        <a:p>
          <a:endParaRPr lang="en-US"/>
        </a:p>
      </dgm:t>
    </dgm:pt>
    <dgm:pt modelId="{B20EB9B2-F779-4B81-B30E-57F862B125AD}">
      <dgm:prSet phldrT="[Text]" custT="1"/>
      <dgm:spPr/>
      <dgm:t>
        <a:bodyPr/>
        <a:lstStyle/>
        <a:p>
          <a:r>
            <a:rPr lang="fa-IR" sz="3600" dirty="0" smtClean="0"/>
            <a:t>مخاطب منفعل</a:t>
          </a:r>
          <a:endParaRPr lang="en-US" sz="3600" dirty="0"/>
        </a:p>
      </dgm:t>
    </dgm:pt>
    <dgm:pt modelId="{7D414981-F0E0-4075-BD8F-8F97A046BBC7}" type="parTrans" cxnId="{6A41BBC5-4F12-42CC-B3E8-C05B990BA71B}">
      <dgm:prSet/>
      <dgm:spPr/>
      <dgm:t>
        <a:bodyPr/>
        <a:lstStyle/>
        <a:p>
          <a:endParaRPr lang="en-US" sz="3600"/>
        </a:p>
      </dgm:t>
    </dgm:pt>
    <dgm:pt modelId="{93DF3575-BFFC-47D7-82EF-B3812F4A1B0D}" type="sibTrans" cxnId="{6A41BBC5-4F12-42CC-B3E8-C05B990BA71B}">
      <dgm:prSet/>
      <dgm:spPr/>
      <dgm:t>
        <a:bodyPr/>
        <a:lstStyle/>
        <a:p>
          <a:endParaRPr lang="en-US" sz="3600"/>
        </a:p>
      </dgm:t>
    </dgm:pt>
    <dgm:pt modelId="{1415EFE3-A2AB-4929-AAE7-E7791CFF2695}">
      <dgm:prSet phldrT="[Text]" custT="1"/>
      <dgm:spPr/>
      <dgm:t>
        <a:bodyPr/>
        <a:lstStyle/>
        <a:p>
          <a:r>
            <a:rPr lang="fa-IR" sz="3600" dirty="0" smtClean="0"/>
            <a:t>مخاطب فعال</a:t>
          </a:r>
          <a:endParaRPr lang="en-US" sz="3600" dirty="0"/>
        </a:p>
      </dgm:t>
    </dgm:pt>
    <dgm:pt modelId="{84C22245-6438-4E2E-ACFC-C51B3272EEB6}" type="parTrans" cxnId="{00F2CEBF-AA1F-4A6E-9EE5-23A74909387E}">
      <dgm:prSet/>
      <dgm:spPr/>
      <dgm:t>
        <a:bodyPr/>
        <a:lstStyle/>
        <a:p>
          <a:endParaRPr lang="en-US" sz="3600"/>
        </a:p>
      </dgm:t>
    </dgm:pt>
    <dgm:pt modelId="{7DC3934B-883E-48C9-A266-EEBAC2DEF824}" type="sibTrans" cxnId="{00F2CEBF-AA1F-4A6E-9EE5-23A74909387E}">
      <dgm:prSet/>
      <dgm:spPr/>
      <dgm:t>
        <a:bodyPr/>
        <a:lstStyle/>
        <a:p>
          <a:endParaRPr lang="en-US" sz="3600"/>
        </a:p>
      </dgm:t>
    </dgm:pt>
    <dgm:pt modelId="{0E0C07E3-F741-4F99-B202-CD2C420852F2}">
      <dgm:prSet phldrT="[Text]" custT="1"/>
      <dgm:spPr/>
      <dgm:t>
        <a:bodyPr/>
        <a:lstStyle/>
        <a:p>
          <a:r>
            <a:rPr lang="fa-IR" sz="3600" dirty="0" smtClean="0"/>
            <a:t>مخاطب هوشمند</a:t>
          </a:r>
          <a:endParaRPr lang="en-US" sz="3600" dirty="0"/>
        </a:p>
      </dgm:t>
    </dgm:pt>
    <dgm:pt modelId="{ADC0C402-3FFB-45F3-B83B-4DAB51975BB0}" type="parTrans" cxnId="{DCC06B01-C619-4DCB-85B6-1B091AEA8670}">
      <dgm:prSet/>
      <dgm:spPr/>
      <dgm:t>
        <a:bodyPr/>
        <a:lstStyle/>
        <a:p>
          <a:endParaRPr lang="en-US" sz="3600"/>
        </a:p>
      </dgm:t>
    </dgm:pt>
    <dgm:pt modelId="{9F5402CC-C8CB-4848-AE80-F61975FAECDE}" type="sibTrans" cxnId="{DCC06B01-C619-4DCB-85B6-1B091AEA8670}">
      <dgm:prSet/>
      <dgm:spPr/>
      <dgm:t>
        <a:bodyPr/>
        <a:lstStyle/>
        <a:p>
          <a:endParaRPr lang="en-US" sz="3600"/>
        </a:p>
      </dgm:t>
    </dgm:pt>
    <dgm:pt modelId="{B7ED89DC-5C92-4235-9778-50D9B661EC39}">
      <dgm:prSet custT="1"/>
      <dgm:spPr/>
      <dgm:t>
        <a:bodyPr/>
        <a:lstStyle/>
        <a:p>
          <a:r>
            <a:rPr lang="fa-IR" sz="3600" dirty="0" smtClean="0"/>
            <a:t>تولیدکننده خلاق</a:t>
          </a:r>
          <a:endParaRPr lang="en-US" sz="3600" dirty="0"/>
        </a:p>
      </dgm:t>
    </dgm:pt>
    <dgm:pt modelId="{64E9E66F-9405-4993-B7CC-ABB29E0B1972}" type="parTrans" cxnId="{4A003493-88F8-4818-9E9E-CE8CA2D4C724}">
      <dgm:prSet/>
      <dgm:spPr/>
      <dgm:t>
        <a:bodyPr/>
        <a:lstStyle/>
        <a:p>
          <a:endParaRPr lang="en-US" sz="3600"/>
        </a:p>
      </dgm:t>
    </dgm:pt>
    <dgm:pt modelId="{07C3B754-F616-474B-8CBB-C812EDED9A0B}" type="sibTrans" cxnId="{4A003493-88F8-4818-9E9E-CE8CA2D4C724}">
      <dgm:prSet/>
      <dgm:spPr/>
      <dgm:t>
        <a:bodyPr/>
        <a:lstStyle/>
        <a:p>
          <a:endParaRPr lang="en-US" sz="3600"/>
        </a:p>
      </dgm:t>
    </dgm:pt>
    <dgm:pt modelId="{EE1199E3-5846-4F37-943D-7B522B995EDF}" type="pres">
      <dgm:prSet presAssocID="{F1688347-1B0D-40B7-9358-9809811A8E90}" presName="rootnode" presStyleCnt="0">
        <dgm:presLayoutVars>
          <dgm:chMax/>
          <dgm:chPref/>
          <dgm:dir/>
          <dgm:animLvl val="lvl"/>
        </dgm:presLayoutVars>
      </dgm:prSet>
      <dgm:spPr/>
      <dgm:t>
        <a:bodyPr/>
        <a:lstStyle/>
        <a:p>
          <a:endParaRPr lang="en-US"/>
        </a:p>
      </dgm:t>
    </dgm:pt>
    <dgm:pt modelId="{D9831C97-5D61-45B0-8214-3253B03221DE}" type="pres">
      <dgm:prSet presAssocID="{B20EB9B2-F779-4B81-B30E-57F862B125AD}" presName="composite" presStyleCnt="0"/>
      <dgm:spPr/>
    </dgm:pt>
    <dgm:pt modelId="{497805EA-C696-4759-B363-24DF7505D06C}" type="pres">
      <dgm:prSet presAssocID="{B20EB9B2-F779-4B81-B30E-57F862B125AD}" presName="LShape" presStyleLbl="alignNode1" presStyleIdx="0" presStyleCnt="7"/>
      <dgm:spPr>
        <a:solidFill>
          <a:schemeClr val="accent1">
            <a:lumMod val="60000"/>
            <a:lumOff val="40000"/>
          </a:schemeClr>
        </a:solidFill>
        <a:ln>
          <a:solidFill>
            <a:schemeClr val="accent1">
              <a:lumMod val="60000"/>
              <a:lumOff val="40000"/>
            </a:schemeClr>
          </a:solidFill>
        </a:ln>
      </dgm:spPr>
    </dgm:pt>
    <dgm:pt modelId="{63577A35-2CCA-420B-8022-2966EFBB2FE5}" type="pres">
      <dgm:prSet presAssocID="{B20EB9B2-F779-4B81-B30E-57F862B125AD}" presName="ParentText" presStyleLbl="revTx" presStyleIdx="0" presStyleCnt="4">
        <dgm:presLayoutVars>
          <dgm:chMax val="0"/>
          <dgm:chPref val="0"/>
          <dgm:bulletEnabled val="1"/>
        </dgm:presLayoutVars>
      </dgm:prSet>
      <dgm:spPr/>
      <dgm:t>
        <a:bodyPr/>
        <a:lstStyle/>
        <a:p>
          <a:endParaRPr lang="en-US"/>
        </a:p>
      </dgm:t>
    </dgm:pt>
    <dgm:pt modelId="{A6E5308F-3E01-45B3-B3A7-79DB07ED738A}" type="pres">
      <dgm:prSet presAssocID="{B20EB9B2-F779-4B81-B30E-57F862B125AD}" presName="Triangle" presStyleLbl="alignNode1" presStyleIdx="1" presStyleCnt="7"/>
      <dgm:spPr>
        <a:solidFill>
          <a:schemeClr val="accent1">
            <a:lumMod val="60000"/>
            <a:lumOff val="40000"/>
          </a:schemeClr>
        </a:solidFill>
        <a:ln>
          <a:solidFill>
            <a:schemeClr val="accent1">
              <a:lumMod val="60000"/>
              <a:lumOff val="40000"/>
            </a:schemeClr>
          </a:solidFill>
        </a:ln>
      </dgm:spPr>
    </dgm:pt>
    <dgm:pt modelId="{2A600DC9-2E05-4DC7-AEF0-13EE65AB8DF0}" type="pres">
      <dgm:prSet presAssocID="{93DF3575-BFFC-47D7-82EF-B3812F4A1B0D}" presName="sibTrans" presStyleCnt="0"/>
      <dgm:spPr/>
    </dgm:pt>
    <dgm:pt modelId="{90E58EA9-CE50-474C-8952-2CBD2ADB9B09}" type="pres">
      <dgm:prSet presAssocID="{93DF3575-BFFC-47D7-82EF-B3812F4A1B0D}" presName="space" presStyleCnt="0"/>
      <dgm:spPr/>
    </dgm:pt>
    <dgm:pt modelId="{08C6A63A-278D-435D-A0D3-F6C7E278A93F}" type="pres">
      <dgm:prSet presAssocID="{1415EFE3-A2AB-4929-AAE7-E7791CFF2695}" presName="composite" presStyleCnt="0"/>
      <dgm:spPr/>
    </dgm:pt>
    <dgm:pt modelId="{BFF9DD66-F720-4464-8E3F-83AEBBB370E1}" type="pres">
      <dgm:prSet presAssocID="{1415EFE3-A2AB-4929-AAE7-E7791CFF2695}" presName="LShape" presStyleLbl="alignNode1" presStyleIdx="2" presStyleCnt="7"/>
      <dgm:spPr>
        <a:solidFill>
          <a:srgbClr val="7030A0"/>
        </a:solidFill>
        <a:ln>
          <a:solidFill>
            <a:srgbClr val="7030A0"/>
          </a:solidFill>
        </a:ln>
      </dgm:spPr>
    </dgm:pt>
    <dgm:pt modelId="{2686EC0C-4A81-462A-93AC-8881D8D1DD13}" type="pres">
      <dgm:prSet presAssocID="{1415EFE3-A2AB-4929-AAE7-E7791CFF2695}" presName="ParentText" presStyleLbl="revTx" presStyleIdx="1" presStyleCnt="4">
        <dgm:presLayoutVars>
          <dgm:chMax val="0"/>
          <dgm:chPref val="0"/>
          <dgm:bulletEnabled val="1"/>
        </dgm:presLayoutVars>
      </dgm:prSet>
      <dgm:spPr/>
      <dgm:t>
        <a:bodyPr/>
        <a:lstStyle/>
        <a:p>
          <a:endParaRPr lang="en-US"/>
        </a:p>
      </dgm:t>
    </dgm:pt>
    <dgm:pt modelId="{9EDFBC9D-C5DE-4013-A7D5-88EF44665037}" type="pres">
      <dgm:prSet presAssocID="{1415EFE3-A2AB-4929-AAE7-E7791CFF2695}" presName="Triangle" presStyleLbl="alignNode1" presStyleIdx="3" presStyleCnt="7"/>
      <dgm:spPr>
        <a:solidFill>
          <a:srgbClr val="7030A0"/>
        </a:solidFill>
        <a:ln>
          <a:solidFill>
            <a:srgbClr val="7030A0"/>
          </a:solidFill>
        </a:ln>
      </dgm:spPr>
    </dgm:pt>
    <dgm:pt modelId="{914D19F0-2287-4BC9-BFCD-7A457CDA5D4C}" type="pres">
      <dgm:prSet presAssocID="{7DC3934B-883E-48C9-A266-EEBAC2DEF824}" presName="sibTrans" presStyleCnt="0"/>
      <dgm:spPr/>
    </dgm:pt>
    <dgm:pt modelId="{CF45E27A-2553-404A-98E6-B20CD1622E0A}" type="pres">
      <dgm:prSet presAssocID="{7DC3934B-883E-48C9-A266-EEBAC2DEF824}" presName="space" presStyleCnt="0"/>
      <dgm:spPr/>
    </dgm:pt>
    <dgm:pt modelId="{2E34517D-09D0-4573-925E-D195F0E0A965}" type="pres">
      <dgm:prSet presAssocID="{0E0C07E3-F741-4F99-B202-CD2C420852F2}" presName="composite" presStyleCnt="0"/>
      <dgm:spPr/>
    </dgm:pt>
    <dgm:pt modelId="{62A2D25E-D37D-4F60-B30E-DEE2996B210F}" type="pres">
      <dgm:prSet presAssocID="{0E0C07E3-F741-4F99-B202-CD2C420852F2}" presName="LShape" presStyleLbl="alignNode1" presStyleIdx="4" presStyleCnt="7"/>
      <dgm:spPr>
        <a:solidFill>
          <a:srgbClr val="00B0F0"/>
        </a:solidFill>
        <a:ln>
          <a:solidFill>
            <a:srgbClr val="00B0F0"/>
          </a:solidFill>
        </a:ln>
      </dgm:spPr>
    </dgm:pt>
    <dgm:pt modelId="{1DA6535C-AAD3-4713-9B9D-0B2AA020CE75}" type="pres">
      <dgm:prSet presAssocID="{0E0C07E3-F741-4F99-B202-CD2C420852F2}" presName="ParentText" presStyleLbl="revTx" presStyleIdx="2" presStyleCnt="4">
        <dgm:presLayoutVars>
          <dgm:chMax val="0"/>
          <dgm:chPref val="0"/>
          <dgm:bulletEnabled val="1"/>
        </dgm:presLayoutVars>
      </dgm:prSet>
      <dgm:spPr/>
      <dgm:t>
        <a:bodyPr/>
        <a:lstStyle/>
        <a:p>
          <a:endParaRPr lang="en-US"/>
        </a:p>
      </dgm:t>
    </dgm:pt>
    <dgm:pt modelId="{9CC0CA94-7230-4F7B-B96E-295346DC7550}" type="pres">
      <dgm:prSet presAssocID="{0E0C07E3-F741-4F99-B202-CD2C420852F2}" presName="Triangle" presStyleLbl="alignNode1" presStyleIdx="5" presStyleCnt="7"/>
      <dgm:spPr>
        <a:solidFill>
          <a:srgbClr val="00B0F0"/>
        </a:solidFill>
        <a:ln>
          <a:solidFill>
            <a:srgbClr val="00B0F0"/>
          </a:solidFill>
        </a:ln>
      </dgm:spPr>
    </dgm:pt>
    <dgm:pt modelId="{6EDC5C54-F3DF-4E54-BE44-58B3C2249F72}" type="pres">
      <dgm:prSet presAssocID="{9F5402CC-C8CB-4848-AE80-F61975FAECDE}" presName="sibTrans" presStyleCnt="0"/>
      <dgm:spPr/>
    </dgm:pt>
    <dgm:pt modelId="{0B1329CF-43B0-480D-B118-E4B5094FB501}" type="pres">
      <dgm:prSet presAssocID="{9F5402CC-C8CB-4848-AE80-F61975FAECDE}" presName="space" presStyleCnt="0"/>
      <dgm:spPr/>
    </dgm:pt>
    <dgm:pt modelId="{FC4CD2EC-2706-47F5-8C62-3C96AF81F767}" type="pres">
      <dgm:prSet presAssocID="{B7ED89DC-5C92-4235-9778-50D9B661EC39}" presName="composite" presStyleCnt="0"/>
      <dgm:spPr/>
    </dgm:pt>
    <dgm:pt modelId="{82407A5C-8E76-4175-ADBE-ED3DE3472256}" type="pres">
      <dgm:prSet presAssocID="{B7ED89DC-5C92-4235-9778-50D9B661EC39}" presName="LShape" presStyleLbl="alignNode1" presStyleIdx="6" presStyleCnt="7"/>
      <dgm:spPr>
        <a:solidFill>
          <a:srgbClr val="00B050"/>
        </a:solidFill>
        <a:ln>
          <a:solidFill>
            <a:srgbClr val="00B050"/>
          </a:solidFill>
        </a:ln>
      </dgm:spPr>
    </dgm:pt>
    <dgm:pt modelId="{BF62E541-B5AB-4E8A-B11E-2CE85B2F44AD}" type="pres">
      <dgm:prSet presAssocID="{B7ED89DC-5C92-4235-9778-50D9B661EC39}" presName="ParentText" presStyleLbl="revTx" presStyleIdx="3" presStyleCnt="4">
        <dgm:presLayoutVars>
          <dgm:chMax val="0"/>
          <dgm:chPref val="0"/>
          <dgm:bulletEnabled val="1"/>
        </dgm:presLayoutVars>
      </dgm:prSet>
      <dgm:spPr/>
      <dgm:t>
        <a:bodyPr/>
        <a:lstStyle/>
        <a:p>
          <a:endParaRPr lang="en-US"/>
        </a:p>
      </dgm:t>
    </dgm:pt>
  </dgm:ptLst>
  <dgm:cxnLst>
    <dgm:cxn modelId="{6A41BBC5-4F12-42CC-B3E8-C05B990BA71B}" srcId="{F1688347-1B0D-40B7-9358-9809811A8E90}" destId="{B20EB9B2-F779-4B81-B30E-57F862B125AD}" srcOrd="0" destOrd="0" parTransId="{7D414981-F0E0-4075-BD8F-8F97A046BBC7}" sibTransId="{93DF3575-BFFC-47D7-82EF-B3812F4A1B0D}"/>
    <dgm:cxn modelId="{4A003493-88F8-4818-9E9E-CE8CA2D4C724}" srcId="{F1688347-1B0D-40B7-9358-9809811A8E90}" destId="{B7ED89DC-5C92-4235-9778-50D9B661EC39}" srcOrd="3" destOrd="0" parTransId="{64E9E66F-9405-4993-B7CC-ABB29E0B1972}" sibTransId="{07C3B754-F616-474B-8CBB-C812EDED9A0B}"/>
    <dgm:cxn modelId="{E5C923A2-4AD3-4999-8F17-95EDB8720D47}" type="presOf" srcId="{B20EB9B2-F779-4B81-B30E-57F862B125AD}" destId="{63577A35-2CCA-420B-8022-2966EFBB2FE5}" srcOrd="0" destOrd="0" presId="urn:microsoft.com/office/officeart/2009/3/layout/StepUpProcess"/>
    <dgm:cxn modelId="{C6E231BD-BA76-44A4-A159-7C9D5B911B67}" type="presOf" srcId="{1415EFE3-A2AB-4929-AAE7-E7791CFF2695}" destId="{2686EC0C-4A81-462A-93AC-8881D8D1DD13}" srcOrd="0" destOrd="0" presId="urn:microsoft.com/office/officeart/2009/3/layout/StepUpProcess"/>
    <dgm:cxn modelId="{00F2CEBF-AA1F-4A6E-9EE5-23A74909387E}" srcId="{F1688347-1B0D-40B7-9358-9809811A8E90}" destId="{1415EFE3-A2AB-4929-AAE7-E7791CFF2695}" srcOrd="1" destOrd="0" parTransId="{84C22245-6438-4E2E-ACFC-C51B3272EEB6}" sibTransId="{7DC3934B-883E-48C9-A266-EEBAC2DEF824}"/>
    <dgm:cxn modelId="{C088931E-C23E-4A90-895D-41B138408B08}" type="presOf" srcId="{B7ED89DC-5C92-4235-9778-50D9B661EC39}" destId="{BF62E541-B5AB-4E8A-B11E-2CE85B2F44AD}" srcOrd="0" destOrd="0" presId="urn:microsoft.com/office/officeart/2009/3/layout/StepUpProcess"/>
    <dgm:cxn modelId="{6A725B31-D469-4A81-94AE-5BF75CD38C9E}" type="presOf" srcId="{F1688347-1B0D-40B7-9358-9809811A8E90}" destId="{EE1199E3-5846-4F37-943D-7B522B995EDF}" srcOrd="0" destOrd="0" presId="urn:microsoft.com/office/officeart/2009/3/layout/StepUpProcess"/>
    <dgm:cxn modelId="{3A48D805-3237-4899-A60E-7FF09724A02D}" type="presOf" srcId="{0E0C07E3-F741-4F99-B202-CD2C420852F2}" destId="{1DA6535C-AAD3-4713-9B9D-0B2AA020CE75}" srcOrd="0" destOrd="0" presId="urn:microsoft.com/office/officeart/2009/3/layout/StepUpProcess"/>
    <dgm:cxn modelId="{DCC06B01-C619-4DCB-85B6-1B091AEA8670}" srcId="{F1688347-1B0D-40B7-9358-9809811A8E90}" destId="{0E0C07E3-F741-4F99-B202-CD2C420852F2}" srcOrd="2" destOrd="0" parTransId="{ADC0C402-3FFB-45F3-B83B-4DAB51975BB0}" sibTransId="{9F5402CC-C8CB-4848-AE80-F61975FAECDE}"/>
    <dgm:cxn modelId="{8BD0966E-64EA-4EF4-B6C6-33DB7676FECF}" type="presParOf" srcId="{EE1199E3-5846-4F37-943D-7B522B995EDF}" destId="{D9831C97-5D61-45B0-8214-3253B03221DE}" srcOrd="0" destOrd="0" presId="urn:microsoft.com/office/officeart/2009/3/layout/StepUpProcess"/>
    <dgm:cxn modelId="{E27FBBC4-0FB1-4FB3-B7EE-E863C976C58A}" type="presParOf" srcId="{D9831C97-5D61-45B0-8214-3253B03221DE}" destId="{497805EA-C696-4759-B363-24DF7505D06C}" srcOrd="0" destOrd="0" presId="urn:microsoft.com/office/officeart/2009/3/layout/StepUpProcess"/>
    <dgm:cxn modelId="{6EBDB82A-D80A-4085-82E6-56249F24C523}" type="presParOf" srcId="{D9831C97-5D61-45B0-8214-3253B03221DE}" destId="{63577A35-2CCA-420B-8022-2966EFBB2FE5}" srcOrd="1" destOrd="0" presId="urn:microsoft.com/office/officeart/2009/3/layout/StepUpProcess"/>
    <dgm:cxn modelId="{73FAA0E3-28C6-4D8B-87B3-BE36F563B5E5}" type="presParOf" srcId="{D9831C97-5D61-45B0-8214-3253B03221DE}" destId="{A6E5308F-3E01-45B3-B3A7-79DB07ED738A}" srcOrd="2" destOrd="0" presId="urn:microsoft.com/office/officeart/2009/3/layout/StepUpProcess"/>
    <dgm:cxn modelId="{00771BA0-6206-45FD-9CF7-86A68B268EFE}" type="presParOf" srcId="{EE1199E3-5846-4F37-943D-7B522B995EDF}" destId="{2A600DC9-2E05-4DC7-AEF0-13EE65AB8DF0}" srcOrd="1" destOrd="0" presId="urn:microsoft.com/office/officeart/2009/3/layout/StepUpProcess"/>
    <dgm:cxn modelId="{3BFD090A-A02D-4AA4-A92D-289A9A90E068}" type="presParOf" srcId="{2A600DC9-2E05-4DC7-AEF0-13EE65AB8DF0}" destId="{90E58EA9-CE50-474C-8952-2CBD2ADB9B09}" srcOrd="0" destOrd="0" presId="urn:microsoft.com/office/officeart/2009/3/layout/StepUpProcess"/>
    <dgm:cxn modelId="{B6FD914A-981A-490F-B12A-0BBF2E72436F}" type="presParOf" srcId="{EE1199E3-5846-4F37-943D-7B522B995EDF}" destId="{08C6A63A-278D-435D-A0D3-F6C7E278A93F}" srcOrd="2" destOrd="0" presId="urn:microsoft.com/office/officeart/2009/3/layout/StepUpProcess"/>
    <dgm:cxn modelId="{2A18364F-DE10-47C6-B36F-538F389EC14F}" type="presParOf" srcId="{08C6A63A-278D-435D-A0D3-F6C7E278A93F}" destId="{BFF9DD66-F720-4464-8E3F-83AEBBB370E1}" srcOrd="0" destOrd="0" presId="urn:microsoft.com/office/officeart/2009/3/layout/StepUpProcess"/>
    <dgm:cxn modelId="{4DA7192D-058D-4C09-B252-65BB93EFF9DC}" type="presParOf" srcId="{08C6A63A-278D-435D-A0D3-F6C7E278A93F}" destId="{2686EC0C-4A81-462A-93AC-8881D8D1DD13}" srcOrd="1" destOrd="0" presId="urn:microsoft.com/office/officeart/2009/3/layout/StepUpProcess"/>
    <dgm:cxn modelId="{54089F7F-1B11-4D6C-A4D2-430B1FFF852F}" type="presParOf" srcId="{08C6A63A-278D-435D-A0D3-F6C7E278A93F}" destId="{9EDFBC9D-C5DE-4013-A7D5-88EF44665037}" srcOrd="2" destOrd="0" presId="urn:microsoft.com/office/officeart/2009/3/layout/StepUpProcess"/>
    <dgm:cxn modelId="{8B434B8E-4986-479C-A3D4-0437E4AE66F5}" type="presParOf" srcId="{EE1199E3-5846-4F37-943D-7B522B995EDF}" destId="{914D19F0-2287-4BC9-BFCD-7A457CDA5D4C}" srcOrd="3" destOrd="0" presId="urn:microsoft.com/office/officeart/2009/3/layout/StepUpProcess"/>
    <dgm:cxn modelId="{F9EF4DE3-1FA6-4199-B79C-51C8EAC64CFC}" type="presParOf" srcId="{914D19F0-2287-4BC9-BFCD-7A457CDA5D4C}" destId="{CF45E27A-2553-404A-98E6-B20CD1622E0A}" srcOrd="0" destOrd="0" presId="urn:microsoft.com/office/officeart/2009/3/layout/StepUpProcess"/>
    <dgm:cxn modelId="{1D5636C4-ADB0-4ECB-9E24-FA74E867804D}" type="presParOf" srcId="{EE1199E3-5846-4F37-943D-7B522B995EDF}" destId="{2E34517D-09D0-4573-925E-D195F0E0A965}" srcOrd="4" destOrd="0" presId="urn:microsoft.com/office/officeart/2009/3/layout/StepUpProcess"/>
    <dgm:cxn modelId="{0DC9446C-8288-4DA4-A51C-22425767ED93}" type="presParOf" srcId="{2E34517D-09D0-4573-925E-D195F0E0A965}" destId="{62A2D25E-D37D-4F60-B30E-DEE2996B210F}" srcOrd="0" destOrd="0" presId="urn:microsoft.com/office/officeart/2009/3/layout/StepUpProcess"/>
    <dgm:cxn modelId="{2BF347B1-45E3-4F52-A921-2806599C8122}" type="presParOf" srcId="{2E34517D-09D0-4573-925E-D195F0E0A965}" destId="{1DA6535C-AAD3-4713-9B9D-0B2AA020CE75}" srcOrd="1" destOrd="0" presId="urn:microsoft.com/office/officeart/2009/3/layout/StepUpProcess"/>
    <dgm:cxn modelId="{C69EBDBE-51C5-4855-930E-A63FC609FECB}" type="presParOf" srcId="{2E34517D-09D0-4573-925E-D195F0E0A965}" destId="{9CC0CA94-7230-4F7B-B96E-295346DC7550}" srcOrd="2" destOrd="0" presId="urn:microsoft.com/office/officeart/2009/3/layout/StepUpProcess"/>
    <dgm:cxn modelId="{A7B576D1-7CC8-4662-8377-FE3DB7C8F8E5}" type="presParOf" srcId="{EE1199E3-5846-4F37-943D-7B522B995EDF}" destId="{6EDC5C54-F3DF-4E54-BE44-58B3C2249F72}" srcOrd="5" destOrd="0" presId="urn:microsoft.com/office/officeart/2009/3/layout/StepUpProcess"/>
    <dgm:cxn modelId="{AC02B350-1AB0-4DBD-925E-A23534F33DDF}" type="presParOf" srcId="{6EDC5C54-F3DF-4E54-BE44-58B3C2249F72}" destId="{0B1329CF-43B0-480D-B118-E4B5094FB501}" srcOrd="0" destOrd="0" presId="urn:microsoft.com/office/officeart/2009/3/layout/StepUpProcess"/>
    <dgm:cxn modelId="{0CB055CA-C561-4AB3-ABB0-9ED1D3832130}" type="presParOf" srcId="{EE1199E3-5846-4F37-943D-7B522B995EDF}" destId="{FC4CD2EC-2706-47F5-8C62-3C96AF81F767}" srcOrd="6" destOrd="0" presId="urn:microsoft.com/office/officeart/2009/3/layout/StepUpProcess"/>
    <dgm:cxn modelId="{DC0FDD57-C522-4AA7-B861-722EBEACF2D4}" type="presParOf" srcId="{FC4CD2EC-2706-47F5-8C62-3C96AF81F767}" destId="{82407A5C-8E76-4175-ADBE-ED3DE3472256}" srcOrd="0" destOrd="0" presId="urn:microsoft.com/office/officeart/2009/3/layout/StepUpProcess"/>
    <dgm:cxn modelId="{C6A4D17D-7731-4150-A14F-3BFB2B416C6F}" type="presParOf" srcId="{FC4CD2EC-2706-47F5-8C62-3C96AF81F767}" destId="{BF62E541-B5AB-4E8A-B11E-2CE85B2F44AD}"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3F30BA7D-8F3D-4A74-8CAA-7705AB448568}" type="doc">
      <dgm:prSet loTypeId="urn:microsoft.com/office/officeart/2005/8/layout/vList6" loCatId="list" qsTypeId="urn:microsoft.com/office/officeart/2005/8/quickstyle/simple5" qsCatId="simple" csTypeId="urn:microsoft.com/office/officeart/2005/8/colors/accent3_5" csCatId="accent3" phldr="1"/>
      <dgm:spPr/>
      <dgm:t>
        <a:bodyPr/>
        <a:lstStyle/>
        <a:p>
          <a:endParaRPr lang="en-US"/>
        </a:p>
      </dgm:t>
    </dgm:pt>
    <dgm:pt modelId="{BEE44673-4728-416F-89C9-436316EDD1B3}">
      <dgm:prSet phldrT="[Text]" custT="1"/>
      <dgm:spPr/>
      <dgm:t>
        <a:bodyPr/>
        <a:lstStyle/>
        <a:p>
          <a:r>
            <a:rPr lang="fa-IR" sz="2200" b="1" dirty="0" smtClean="0"/>
            <a:t>فرستنده و هدف</a:t>
          </a:r>
          <a:endParaRPr lang="en-US" sz="2200" b="1" dirty="0"/>
        </a:p>
      </dgm:t>
    </dgm:pt>
    <dgm:pt modelId="{25FB8131-90AB-4C55-B172-1DD1705A93DC}" type="parTrans" cxnId="{50CDC0A1-2BFA-434F-9119-2D33B9307CA3}">
      <dgm:prSet/>
      <dgm:spPr/>
      <dgm:t>
        <a:bodyPr/>
        <a:lstStyle/>
        <a:p>
          <a:endParaRPr lang="en-US" sz="2200"/>
        </a:p>
      </dgm:t>
    </dgm:pt>
    <dgm:pt modelId="{EC54190A-4467-47CF-9FB6-CE968850D75E}" type="sibTrans" cxnId="{50CDC0A1-2BFA-434F-9119-2D33B9307CA3}">
      <dgm:prSet/>
      <dgm:spPr/>
      <dgm:t>
        <a:bodyPr/>
        <a:lstStyle/>
        <a:p>
          <a:endParaRPr lang="en-US" sz="2200"/>
        </a:p>
      </dgm:t>
    </dgm:pt>
    <dgm:pt modelId="{CD7D6005-9ECE-44D1-8792-43FE3B297C97}">
      <dgm:prSet phldrT="[Text]" custT="1"/>
      <dgm:spPr/>
      <dgm:t>
        <a:bodyPr/>
        <a:lstStyle/>
        <a:p>
          <a:pPr rtl="1"/>
          <a:r>
            <a:rPr lang="fa-IR" sz="1600" b="1" dirty="0" smtClean="0">
              <a:effectLst/>
              <a:cs typeface="B Zar" panose="00000400000000000000" pitchFamily="2" charset="-78"/>
            </a:rPr>
            <a:t>چه کسی این پیام را تولید کرده است؟ چرا این پیام استفاده شده است؟</a:t>
          </a:r>
          <a:endParaRPr lang="en-US" sz="1600" b="1" dirty="0">
            <a:effectLst/>
            <a:cs typeface="B Zar" panose="00000400000000000000" pitchFamily="2" charset="-78"/>
          </a:endParaRPr>
        </a:p>
      </dgm:t>
    </dgm:pt>
    <dgm:pt modelId="{A167ED6C-DAAB-42A9-955A-07CBCBB01840}" type="parTrans" cxnId="{0E3719E3-6ED3-40B8-AF91-7228F56A910E}">
      <dgm:prSet/>
      <dgm:spPr/>
      <dgm:t>
        <a:bodyPr/>
        <a:lstStyle/>
        <a:p>
          <a:endParaRPr lang="en-US" sz="2200"/>
        </a:p>
      </dgm:t>
    </dgm:pt>
    <dgm:pt modelId="{C31447B9-5C3F-4A48-B2C9-244B9569A576}" type="sibTrans" cxnId="{0E3719E3-6ED3-40B8-AF91-7228F56A910E}">
      <dgm:prSet/>
      <dgm:spPr/>
      <dgm:t>
        <a:bodyPr/>
        <a:lstStyle/>
        <a:p>
          <a:endParaRPr lang="en-US" sz="2200"/>
        </a:p>
      </dgm:t>
    </dgm:pt>
    <dgm:pt modelId="{6EFEA4A7-36B6-4FC9-ABF6-CEB8ABAB0A99}">
      <dgm:prSet phldrT="[Text]" custT="1"/>
      <dgm:spPr/>
      <dgm:t>
        <a:bodyPr/>
        <a:lstStyle/>
        <a:p>
          <a:r>
            <a:rPr lang="fa-IR" sz="2200" b="1" dirty="0" smtClean="0"/>
            <a:t>فرهنگ</a:t>
          </a:r>
          <a:endParaRPr lang="en-US" sz="2200" b="1" dirty="0"/>
        </a:p>
      </dgm:t>
    </dgm:pt>
    <dgm:pt modelId="{03A08CBB-18B3-4F78-B1A1-9DDB0FD84CB5}" type="parTrans" cxnId="{F4538B71-2162-48B0-9302-0388EDC8C014}">
      <dgm:prSet/>
      <dgm:spPr/>
      <dgm:t>
        <a:bodyPr/>
        <a:lstStyle/>
        <a:p>
          <a:endParaRPr lang="en-US" sz="2200"/>
        </a:p>
      </dgm:t>
    </dgm:pt>
    <dgm:pt modelId="{DF7EF512-8952-4A44-B85B-863555FA4945}" type="sibTrans" cxnId="{F4538B71-2162-48B0-9302-0388EDC8C014}">
      <dgm:prSet/>
      <dgm:spPr/>
      <dgm:t>
        <a:bodyPr/>
        <a:lstStyle/>
        <a:p>
          <a:endParaRPr lang="en-US" sz="2200"/>
        </a:p>
      </dgm:t>
    </dgm:pt>
    <dgm:pt modelId="{F03738D7-B2E1-4EAC-ACCE-FC6BC56CED80}">
      <dgm:prSet phldrT="[Text]" custT="1"/>
      <dgm:spPr/>
      <dgm:t>
        <a:bodyPr/>
        <a:lstStyle/>
        <a:p>
          <a:pPr rtl="1"/>
          <a:r>
            <a:rPr lang="fa-IR" sz="2200" b="1" dirty="0" smtClean="0">
              <a:cs typeface="B Zar" panose="00000400000000000000" pitchFamily="2" charset="-78"/>
            </a:rPr>
            <a:t>این پیام در چه بستر و فرهنگی تولید شده است؟</a:t>
          </a:r>
          <a:endParaRPr lang="en-US" sz="2200" b="1" dirty="0">
            <a:cs typeface="B Zar" panose="00000400000000000000" pitchFamily="2" charset="-78"/>
          </a:endParaRPr>
        </a:p>
      </dgm:t>
    </dgm:pt>
    <dgm:pt modelId="{862533D5-CB19-4505-BC12-4606D20481A6}" type="parTrans" cxnId="{A8FF03E3-90A7-48A9-9F8A-036D5467C0C3}">
      <dgm:prSet/>
      <dgm:spPr/>
      <dgm:t>
        <a:bodyPr/>
        <a:lstStyle/>
        <a:p>
          <a:endParaRPr lang="en-US" sz="2200"/>
        </a:p>
      </dgm:t>
    </dgm:pt>
    <dgm:pt modelId="{8991817D-158C-4D37-8D2E-631EE0161AFD}" type="sibTrans" cxnId="{A8FF03E3-90A7-48A9-9F8A-036D5467C0C3}">
      <dgm:prSet/>
      <dgm:spPr/>
      <dgm:t>
        <a:bodyPr/>
        <a:lstStyle/>
        <a:p>
          <a:endParaRPr lang="en-US" sz="2200"/>
        </a:p>
      </dgm:t>
    </dgm:pt>
    <dgm:pt modelId="{EE8ED47C-B1C4-4EAF-98DE-87DA35C3808D}">
      <dgm:prSet custT="1"/>
      <dgm:spPr/>
      <dgm:t>
        <a:bodyPr/>
        <a:lstStyle/>
        <a:p>
          <a:r>
            <a:rPr lang="fa-IR" sz="2200" b="1" dirty="0" smtClean="0"/>
            <a:t>پیام</a:t>
          </a:r>
          <a:endParaRPr lang="en-US" sz="2200" b="1" dirty="0"/>
        </a:p>
      </dgm:t>
    </dgm:pt>
    <dgm:pt modelId="{C177B180-ECBD-4037-8AE7-C4D736CAC19F}" type="parTrans" cxnId="{117649B3-DEFB-46B0-91E4-33600A0076BC}">
      <dgm:prSet/>
      <dgm:spPr/>
      <dgm:t>
        <a:bodyPr/>
        <a:lstStyle/>
        <a:p>
          <a:endParaRPr lang="en-US" sz="2200"/>
        </a:p>
      </dgm:t>
    </dgm:pt>
    <dgm:pt modelId="{3FAD3913-9C69-4D53-817D-868523D133E7}" type="sibTrans" cxnId="{117649B3-DEFB-46B0-91E4-33600A0076BC}">
      <dgm:prSet/>
      <dgm:spPr/>
      <dgm:t>
        <a:bodyPr/>
        <a:lstStyle/>
        <a:p>
          <a:endParaRPr lang="en-US" sz="2200"/>
        </a:p>
      </dgm:t>
    </dgm:pt>
    <dgm:pt modelId="{F5F4C853-9AA5-4DA4-A2F8-3D4B8925D996}">
      <dgm:prSet custT="1"/>
      <dgm:spPr/>
      <dgm:t>
        <a:bodyPr/>
        <a:lstStyle/>
        <a:p>
          <a:r>
            <a:rPr lang="fa-IR" sz="2000" b="1" dirty="0" smtClean="0"/>
            <a:t>رسانه و رمزگان</a:t>
          </a:r>
          <a:endParaRPr lang="en-US" sz="2000" b="1" dirty="0"/>
        </a:p>
      </dgm:t>
    </dgm:pt>
    <dgm:pt modelId="{6720CDBA-5B3A-4B6D-B61F-8103B7113CCE}" type="parTrans" cxnId="{0EDA94B4-3CDA-4DF3-BE00-AE266FA8D5F3}">
      <dgm:prSet/>
      <dgm:spPr/>
      <dgm:t>
        <a:bodyPr/>
        <a:lstStyle/>
        <a:p>
          <a:endParaRPr lang="en-US" sz="2200"/>
        </a:p>
      </dgm:t>
    </dgm:pt>
    <dgm:pt modelId="{DCF760CC-C839-49BA-B26D-3569310A08AC}" type="sibTrans" cxnId="{0EDA94B4-3CDA-4DF3-BE00-AE266FA8D5F3}">
      <dgm:prSet/>
      <dgm:spPr/>
      <dgm:t>
        <a:bodyPr/>
        <a:lstStyle/>
        <a:p>
          <a:endParaRPr lang="en-US" sz="2200"/>
        </a:p>
      </dgm:t>
    </dgm:pt>
    <dgm:pt modelId="{7956EFE2-37AA-4328-94F8-9DFE166EFA48}">
      <dgm:prSet custT="1"/>
      <dgm:spPr/>
      <dgm:t>
        <a:bodyPr/>
        <a:lstStyle/>
        <a:p>
          <a:r>
            <a:rPr lang="fa-IR" sz="2200" b="1" dirty="0" smtClean="0"/>
            <a:t>گیرنده</a:t>
          </a:r>
          <a:endParaRPr lang="en-US" sz="2200" b="1" dirty="0"/>
        </a:p>
      </dgm:t>
    </dgm:pt>
    <dgm:pt modelId="{8912531E-1A67-45A8-A59A-9680FE6C85FC}" type="parTrans" cxnId="{08557CF1-DE95-44DA-9EA0-6385B2CAF5D3}">
      <dgm:prSet/>
      <dgm:spPr/>
      <dgm:t>
        <a:bodyPr/>
        <a:lstStyle/>
        <a:p>
          <a:endParaRPr lang="en-US" sz="2200"/>
        </a:p>
      </dgm:t>
    </dgm:pt>
    <dgm:pt modelId="{E15A4DED-B81A-405E-A718-C5CF8DA998AD}" type="sibTrans" cxnId="{08557CF1-DE95-44DA-9EA0-6385B2CAF5D3}">
      <dgm:prSet/>
      <dgm:spPr/>
      <dgm:t>
        <a:bodyPr/>
        <a:lstStyle/>
        <a:p>
          <a:endParaRPr lang="en-US" sz="2200"/>
        </a:p>
      </dgm:t>
    </dgm:pt>
    <dgm:pt modelId="{080EBFEB-FDF6-4D3D-A372-32742FFA90C9}">
      <dgm:prSet custT="1"/>
      <dgm:spPr/>
      <dgm:t>
        <a:bodyPr/>
        <a:lstStyle/>
        <a:p>
          <a:pPr rtl="1"/>
          <a:r>
            <a:rPr lang="fa-IR" sz="1400" b="1" dirty="0" smtClean="0">
              <a:cs typeface="B Zar" panose="00000400000000000000" pitchFamily="2" charset="-78"/>
            </a:rPr>
            <a:t>چه سبک زندگی، ارزشها و نظریاتی در این پیام ارائه شده یا از آن حذف شده است؟</a:t>
          </a:r>
          <a:endParaRPr lang="en-US" sz="1400" b="1" dirty="0">
            <a:cs typeface="B Zar" panose="00000400000000000000" pitchFamily="2" charset="-78"/>
          </a:endParaRPr>
        </a:p>
      </dgm:t>
    </dgm:pt>
    <dgm:pt modelId="{FEE79251-0C6A-41E9-972B-C87FD77422EA}" type="parTrans" cxnId="{B5271482-F408-48CC-9D6A-980C3421B494}">
      <dgm:prSet/>
      <dgm:spPr/>
      <dgm:t>
        <a:bodyPr/>
        <a:lstStyle/>
        <a:p>
          <a:endParaRPr lang="en-US" sz="2200"/>
        </a:p>
      </dgm:t>
    </dgm:pt>
    <dgm:pt modelId="{17041305-252A-489D-96D5-DE29B3EA021D}" type="sibTrans" cxnId="{B5271482-F408-48CC-9D6A-980C3421B494}">
      <dgm:prSet/>
      <dgm:spPr/>
      <dgm:t>
        <a:bodyPr/>
        <a:lstStyle/>
        <a:p>
          <a:endParaRPr lang="en-US" sz="2200"/>
        </a:p>
      </dgm:t>
    </dgm:pt>
    <dgm:pt modelId="{5B39F940-0BB8-4D63-9129-C01890987331}">
      <dgm:prSet custT="1"/>
      <dgm:spPr/>
      <dgm:t>
        <a:bodyPr/>
        <a:lstStyle/>
        <a:p>
          <a:pPr rtl="1"/>
          <a:r>
            <a:rPr lang="fa-IR" sz="1600" b="1" dirty="0" smtClean="0">
              <a:cs typeface="B Zar" panose="00000400000000000000" pitchFamily="2" charset="-78"/>
            </a:rPr>
            <a:t>از چه قالب و فنونی برای جلب توجه مخاطب استفاده شده است؟</a:t>
          </a:r>
          <a:endParaRPr lang="en-US" sz="1600" b="1" dirty="0">
            <a:cs typeface="B Zar" panose="00000400000000000000" pitchFamily="2" charset="-78"/>
          </a:endParaRPr>
        </a:p>
      </dgm:t>
    </dgm:pt>
    <dgm:pt modelId="{DB5AAF5B-5270-4BA8-AB67-A1AB0E05E0B0}" type="parTrans" cxnId="{50D966B7-68D8-433D-BB45-8AAC8222B2D0}">
      <dgm:prSet/>
      <dgm:spPr/>
      <dgm:t>
        <a:bodyPr/>
        <a:lstStyle/>
        <a:p>
          <a:endParaRPr lang="en-US" sz="2200"/>
        </a:p>
      </dgm:t>
    </dgm:pt>
    <dgm:pt modelId="{0FC1CAD0-8311-4624-8D63-F0795F28ABE8}" type="sibTrans" cxnId="{50D966B7-68D8-433D-BB45-8AAC8222B2D0}">
      <dgm:prSet/>
      <dgm:spPr/>
      <dgm:t>
        <a:bodyPr/>
        <a:lstStyle/>
        <a:p>
          <a:endParaRPr lang="en-US" sz="2200"/>
        </a:p>
      </dgm:t>
    </dgm:pt>
    <dgm:pt modelId="{2424F836-591B-4BFB-A37F-98504B4023F2}">
      <dgm:prSet custT="1"/>
      <dgm:spPr/>
      <dgm:t>
        <a:bodyPr/>
        <a:lstStyle/>
        <a:p>
          <a:pPr rtl="1"/>
          <a:r>
            <a:rPr lang="fa-IR" sz="2000" b="1" dirty="0" smtClean="0">
              <a:cs typeface="B Zar" panose="00000400000000000000" pitchFamily="2" charset="-78"/>
            </a:rPr>
            <a:t>چطور افراد مختلف این پیام را متفاوت دریافت می کنند؟</a:t>
          </a:r>
          <a:endParaRPr lang="en-US" sz="2000" b="1" dirty="0">
            <a:cs typeface="B Zar" panose="00000400000000000000" pitchFamily="2" charset="-78"/>
          </a:endParaRPr>
        </a:p>
      </dgm:t>
    </dgm:pt>
    <dgm:pt modelId="{9828DBF5-083D-4590-A56F-69EE498B1B1D}" type="parTrans" cxnId="{3186FF88-BFF0-48D7-9DA8-B525BE77B6F5}">
      <dgm:prSet/>
      <dgm:spPr/>
      <dgm:t>
        <a:bodyPr/>
        <a:lstStyle/>
        <a:p>
          <a:endParaRPr lang="en-US" sz="2200"/>
        </a:p>
      </dgm:t>
    </dgm:pt>
    <dgm:pt modelId="{95E0DA10-EAA6-4AB9-9A16-82064B5EA964}" type="sibTrans" cxnId="{3186FF88-BFF0-48D7-9DA8-B525BE77B6F5}">
      <dgm:prSet/>
      <dgm:spPr/>
      <dgm:t>
        <a:bodyPr/>
        <a:lstStyle/>
        <a:p>
          <a:endParaRPr lang="en-US" sz="2200"/>
        </a:p>
      </dgm:t>
    </dgm:pt>
    <dgm:pt modelId="{0B69C88C-6490-49BC-A833-630CBA05B9DF}" type="pres">
      <dgm:prSet presAssocID="{3F30BA7D-8F3D-4A74-8CAA-7705AB448568}" presName="Name0" presStyleCnt="0">
        <dgm:presLayoutVars>
          <dgm:dir val="rev"/>
          <dgm:animLvl val="lvl"/>
          <dgm:resizeHandles/>
        </dgm:presLayoutVars>
      </dgm:prSet>
      <dgm:spPr/>
      <dgm:t>
        <a:bodyPr/>
        <a:lstStyle/>
        <a:p>
          <a:endParaRPr lang="en-US"/>
        </a:p>
      </dgm:t>
    </dgm:pt>
    <dgm:pt modelId="{48D76B0C-6736-4046-8A41-ACA2994C583A}" type="pres">
      <dgm:prSet presAssocID="{BEE44673-4728-416F-89C9-436316EDD1B3}" presName="linNode" presStyleCnt="0"/>
      <dgm:spPr/>
    </dgm:pt>
    <dgm:pt modelId="{CCCFAED4-D7C0-4B3D-A66B-4F71A90FACFC}" type="pres">
      <dgm:prSet presAssocID="{BEE44673-4728-416F-89C9-436316EDD1B3}" presName="parentShp" presStyleLbl="node1" presStyleIdx="0" presStyleCnt="5" custScaleX="47527">
        <dgm:presLayoutVars>
          <dgm:bulletEnabled val="1"/>
        </dgm:presLayoutVars>
      </dgm:prSet>
      <dgm:spPr/>
      <dgm:t>
        <a:bodyPr/>
        <a:lstStyle/>
        <a:p>
          <a:endParaRPr lang="en-US"/>
        </a:p>
      </dgm:t>
    </dgm:pt>
    <dgm:pt modelId="{A8E83DC5-E662-42DE-9FC6-9B981A725561}" type="pres">
      <dgm:prSet presAssocID="{BEE44673-4728-416F-89C9-436316EDD1B3}" presName="childShp" presStyleLbl="bgAccFollowNode1" presStyleIdx="0" presStyleCnt="5" custScaleX="125906">
        <dgm:presLayoutVars>
          <dgm:bulletEnabled val="1"/>
        </dgm:presLayoutVars>
      </dgm:prSet>
      <dgm:spPr/>
      <dgm:t>
        <a:bodyPr/>
        <a:lstStyle/>
        <a:p>
          <a:endParaRPr lang="en-US"/>
        </a:p>
      </dgm:t>
    </dgm:pt>
    <dgm:pt modelId="{A0D8CD57-58C2-4CB1-B21B-055DCD966B1F}" type="pres">
      <dgm:prSet presAssocID="{EC54190A-4467-47CF-9FB6-CE968850D75E}" presName="spacing" presStyleCnt="0"/>
      <dgm:spPr/>
    </dgm:pt>
    <dgm:pt modelId="{D41AF748-7331-463E-ADF9-6979A3408C64}" type="pres">
      <dgm:prSet presAssocID="{EE8ED47C-B1C4-4EAF-98DE-87DA35C3808D}" presName="linNode" presStyleCnt="0"/>
      <dgm:spPr/>
    </dgm:pt>
    <dgm:pt modelId="{ABC77D28-F95F-425E-8970-13D941623738}" type="pres">
      <dgm:prSet presAssocID="{EE8ED47C-B1C4-4EAF-98DE-87DA35C3808D}" presName="parentShp" presStyleLbl="node1" presStyleIdx="1" presStyleCnt="5" custScaleX="47527">
        <dgm:presLayoutVars>
          <dgm:bulletEnabled val="1"/>
        </dgm:presLayoutVars>
      </dgm:prSet>
      <dgm:spPr/>
      <dgm:t>
        <a:bodyPr/>
        <a:lstStyle/>
        <a:p>
          <a:endParaRPr lang="en-US"/>
        </a:p>
      </dgm:t>
    </dgm:pt>
    <dgm:pt modelId="{BD68EBA2-62AF-4960-AA04-7713EA6D759F}" type="pres">
      <dgm:prSet presAssocID="{EE8ED47C-B1C4-4EAF-98DE-87DA35C3808D}" presName="childShp" presStyleLbl="bgAccFollowNode1" presStyleIdx="1" presStyleCnt="5" custScaleX="125906">
        <dgm:presLayoutVars>
          <dgm:bulletEnabled val="1"/>
        </dgm:presLayoutVars>
      </dgm:prSet>
      <dgm:spPr/>
      <dgm:t>
        <a:bodyPr/>
        <a:lstStyle/>
        <a:p>
          <a:endParaRPr lang="en-US"/>
        </a:p>
      </dgm:t>
    </dgm:pt>
    <dgm:pt modelId="{D4FD9EE6-5D6F-4CC7-88A9-2437DB042B37}" type="pres">
      <dgm:prSet presAssocID="{3FAD3913-9C69-4D53-817D-868523D133E7}" presName="spacing" presStyleCnt="0"/>
      <dgm:spPr/>
    </dgm:pt>
    <dgm:pt modelId="{106E1493-D52F-44E2-A8AB-ECA8C05BBAE3}" type="pres">
      <dgm:prSet presAssocID="{F5F4C853-9AA5-4DA4-A2F8-3D4B8925D996}" presName="linNode" presStyleCnt="0"/>
      <dgm:spPr/>
    </dgm:pt>
    <dgm:pt modelId="{7C8B0880-C43D-4DB8-914F-AC5557DA619B}" type="pres">
      <dgm:prSet presAssocID="{F5F4C853-9AA5-4DA4-A2F8-3D4B8925D996}" presName="parentShp" presStyleLbl="node1" presStyleIdx="2" presStyleCnt="5" custScaleX="47527">
        <dgm:presLayoutVars>
          <dgm:bulletEnabled val="1"/>
        </dgm:presLayoutVars>
      </dgm:prSet>
      <dgm:spPr/>
      <dgm:t>
        <a:bodyPr/>
        <a:lstStyle/>
        <a:p>
          <a:endParaRPr lang="en-US"/>
        </a:p>
      </dgm:t>
    </dgm:pt>
    <dgm:pt modelId="{E8D47F97-93C2-479F-A39F-FA3C24A36C5F}" type="pres">
      <dgm:prSet presAssocID="{F5F4C853-9AA5-4DA4-A2F8-3D4B8925D996}" presName="childShp" presStyleLbl="bgAccFollowNode1" presStyleIdx="2" presStyleCnt="5" custScaleX="125906">
        <dgm:presLayoutVars>
          <dgm:bulletEnabled val="1"/>
        </dgm:presLayoutVars>
      </dgm:prSet>
      <dgm:spPr/>
      <dgm:t>
        <a:bodyPr/>
        <a:lstStyle/>
        <a:p>
          <a:endParaRPr lang="en-US"/>
        </a:p>
      </dgm:t>
    </dgm:pt>
    <dgm:pt modelId="{CEA2C4F8-C9A6-4531-977F-234059042A25}" type="pres">
      <dgm:prSet presAssocID="{DCF760CC-C839-49BA-B26D-3569310A08AC}" presName="spacing" presStyleCnt="0"/>
      <dgm:spPr/>
    </dgm:pt>
    <dgm:pt modelId="{6DAAE4E1-A974-4CF4-9F1C-5A006B29381D}" type="pres">
      <dgm:prSet presAssocID="{7956EFE2-37AA-4328-94F8-9DFE166EFA48}" presName="linNode" presStyleCnt="0"/>
      <dgm:spPr/>
    </dgm:pt>
    <dgm:pt modelId="{18AFBCD6-31B5-410F-9FD2-CF1E01296338}" type="pres">
      <dgm:prSet presAssocID="{7956EFE2-37AA-4328-94F8-9DFE166EFA48}" presName="parentShp" presStyleLbl="node1" presStyleIdx="3" presStyleCnt="5" custScaleX="47527">
        <dgm:presLayoutVars>
          <dgm:bulletEnabled val="1"/>
        </dgm:presLayoutVars>
      </dgm:prSet>
      <dgm:spPr/>
      <dgm:t>
        <a:bodyPr/>
        <a:lstStyle/>
        <a:p>
          <a:endParaRPr lang="en-US"/>
        </a:p>
      </dgm:t>
    </dgm:pt>
    <dgm:pt modelId="{27BF3A33-31B5-4598-AF73-D095568828A6}" type="pres">
      <dgm:prSet presAssocID="{7956EFE2-37AA-4328-94F8-9DFE166EFA48}" presName="childShp" presStyleLbl="bgAccFollowNode1" presStyleIdx="3" presStyleCnt="5" custScaleX="125906">
        <dgm:presLayoutVars>
          <dgm:bulletEnabled val="1"/>
        </dgm:presLayoutVars>
      </dgm:prSet>
      <dgm:spPr/>
      <dgm:t>
        <a:bodyPr/>
        <a:lstStyle/>
        <a:p>
          <a:endParaRPr lang="en-US"/>
        </a:p>
      </dgm:t>
    </dgm:pt>
    <dgm:pt modelId="{B75B1046-9FEB-44D2-8675-DA0031AC3F42}" type="pres">
      <dgm:prSet presAssocID="{E15A4DED-B81A-405E-A718-C5CF8DA998AD}" presName="spacing" presStyleCnt="0"/>
      <dgm:spPr/>
    </dgm:pt>
    <dgm:pt modelId="{E3311845-1620-4A74-9EDD-F637B5A0EF0B}" type="pres">
      <dgm:prSet presAssocID="{6EFEA4A7-36B6-4FC9-ABF6-CEB8ABAB0A99}" presName="linNode" presStyleCnt="0"/>
      <dgm:spPr/>
    </dgm:pt>
    <dgm:pt modelId="{CF195204-4331-4C29-ACE9-D2397FA680B4}" type="pres">
      <dgm:prSet presAssocID="{6EFEA4A7-36B6-4FC9-ABF6-CEB8ABAB0A99}" presName="parentShp" presStyleLbl="node1" presStyleIdx="4" presStyleCnt="5" custScaleX="47527">
        <dgm:presLayoutVars>
          <dgm:bulletEnabled val="1"/>
        </dgm:presLayoutVars>
      </dgm:prSet>
      <dgm:spPr/>
      <dgm:t>
        <a:bodyPr/>
        <a:lstStyle/>
        <a:p>
          <a:endParaRPr lang="en-US"/>
        </a:p>
      </dgm:t>
    </dgm:pt>
    <dgm:pt modelId="{8986E2A3-A7B2-4D7C-83DC-8966F085D759}" type="pres">
      <dgm:prSet presAssocID="{6EFEA4A7-36B6-4FC9-ABF6-CEB8ABAB0A99}" presName="childShp" presStyleLbl="bgAccFollowNode1" presStyleIdx="4" presStyleCnt="5" custScaleX="125906">
        <dgm:presLayoutVars>
          <dgm:bulletEnabled val="1"/>
        </dgm:presLayoutVars>
      </dgm:prSet>
      <dgm:spPr/>
      <dgm:t>
        <a:bodyPr/>
        <a:lstStyle/>
        <a:p>
          <a:endParaRPr lang="en-US"/>
        </a:p>
      </dgm:t>
    </dgm:pt>
  </dgm:ptLst>
  <dgm:cxnLst>
    <dgm:cxn modelId="{50CDC0A1-2BFA-434F-9119-2D33B9307CA3}" srcId="{3F30BA7D-8F3D-4A74-8CAA-7705AB448568}" destId="{BEE44673-4728-416F-89C9-436316EDD1B3}" srcOrd="0" destOrd="0" parTransId="{25FB8131-90AB-4C55-B172-1DD1705A93DC}" sibTransId="{EC54190A-4467-47CF-9FB6-CE968850D75E}"/>
    <dgm:cxn modelId="{B5271482-F408-48CC-9D6A-980C3421B494}" srcId="{EE8ED47C-B1C4-4EAF-98DE-87DA35C3808D}" destId="{080EBFEB-FDF6-4D3D-A372-32742FFA90C9}" srcOrd="0" destOrd="0" parTransId="{FEE79251-0C6A-41E9-972B-C87FD77422EA}" sibTransId="{17041305-252A-489D-96D5-DE29B3EA021D}"/>
    <dgm:cxn modelId="{3A2A9A5A-698B-477D-84E8-E94530507015}" type="presOf" srcId="{7956EFE2-37AA-4328-94F8-9DFE166EFA48}" destId="{18AFBCD6-31B5-410F-9FD2-CF1E01296338}" srcOrd="0" destOrd="0" presId="urn:microsoft.com/office/officeart/2005/8/layout/vList6"/>
    <dgm:cxn modelId="{71EB72F0-D49B-4EA1-B2B4-99054A8488C0}" type="presOf" srcId="{6EFEA4A7-36B6-4FC9-ABF6-CEB8ABAB0A99}" destId="{CF195204-4331-4C29-ACE9-D2397FA680B4}" srcOrd="0" destOrd="0" presId="urn:microsoft.com/office/officeart/2005/8/layout/vList6"/>
    <dgm:cxn modelId="{1439332B-6F2B-46C5-8A3F-956BEBE1B7F4}" type="presOf" srcId="{EE8ED47C-B1C4-4EAF-98DE-87DA35C3808D}" destId="{ABC77D28-F95F-425E-8970-13D941623738}" srcOrd="0" destOrd="0" presId="urn:microsoft.com/office/officeart/2005/8/layout/vList6"/>
    <dgm:cxn modelId="{08557CF1-DE95-44DA-9EA0-6385B2CAF5D3}" srcId="{3F30BA7D-8F3D-4A74-8CAA-7705AB448568}" destId="{7956EFE2-37AA-4328-94F8-9DFE166EFA48}" srcOrd="3" destOrd="0" parTransId="{8912531E-1A67-45A8-A59A-9680FE6C85FC}" sibTransId="{E15A4DED-B81A-405E-A718-C5CF8DA998AD}"/>
    <dgm:cxn modelId="{E9322778-9986-47E0-BBE4-D74223B937C3}" type="presOf" srcId="{2424F836-591B-4BFB-A37F-98504B4023F2}" destId="{27BF3A33-31B5-4598-AF73-D095568828A6}" srcOrd="0" destOrd="0" presId="urn:microsoft.com/office/officeart/2005/8/layout/vList6"/>
    <dgm:cxn modelId="{5BC2F297-9B50-4440-9EEF-48694A9F5120}" type="presOf" srcId="{3F30BA7D-8F3D-4A74-8CAA-7705AB448568}" destId="{0B69C88C-6490-49BC-A833-630CBA05B9DF}" srcOrd="0" destOrd="0" presId="urn:microsoft.com/office/officeart/2005/8/layout/vList6"/>
    <dgm:cxn modelId="{F4538B71-2162-48B0-9302-0388EDC8C014}" srcId="{3F30BA7D-8F3D-4A74-8CAA-7705AB448568}" destId="{6EFEA4A7-36B6-4FC9-ABF6-CEB8ABAB0A99}" srcOrd="4" destOrd="0" parTransId="{03A08CBB-18B3-4F78-B1A1-9DDB0FD84CB5}" sibTransId="{DF7EF512-8952-4A44-B85B-863555FA4945}"/>
    <dgm:cxn modelId="{1F7C9299-60F5-47F5-8C9F-22E1EDF968A0}" type="presOf" srcId="{080EBFEB-FDF6-4D3D-A372-32742FFA90C9}" destId="{BD68EBA2-62AF-4960-AA04-7713EA6D759F}" srcOrd="0" destOrd="0" presId="urn:microsoft.com/office/officeart/2005/8/layout/vList6"/>
    <dgm:cxn modelId="{117649B3-DEFB-46B0-91E4-33600A0076BC}" srcId="{3F30BA7D-8F3D-4A74-8CAA-7705AB448568}" destId="{EE8ED47C-B1C4-4EAF-98DE-87DA35C3808D}" srcOrd="1" destOrd="0" parTransId="{C177B180-ECBD-4037-8AE7-C4D736CAC19F}" sibTransId="{3FAD3913-9C69-4D53-817D-868523D133E7}"/>
    <dgm:cxn modelId="{A87E1962-1663-4F71-AEEF-94EE337E0CDF}" type="presOf" srcId="{CD7D6005-9ECE-44D1-8792-43FE3B297C97}" destId="{A8E83DC5-E662-42DE-9FC6-9B981A725561}" srcOrd="0" destOrd="0" presId="urn:microsoft.com/office/officeart/2005/8/layout/vList6"/>
    <dgm:cxn modelId="{A8FF03E3-90A7-48A9-9F8A-036D5467C0C3}" srcId="{6EFEA4A7-36B6-4FC9-ABF6-CEB8ABAB0A99}" destId="{F03738D7-B2E1-4EAC-ACCE-FC6BC56CED80}" srcOrd="0" destOrd="0" parTransId="{862533D5-CB19-4505-BC12-4606D20481A6}" sibTransId="{8991817D-158C-4D37-8D2E-631EE0161AFD}"/>
    <dgm:cxn modelId="{0E3719E3-6ED3-40B8-AF91-7228F56A910E}" srcId="{BEE44673-4728-416F-89C9-436316EDD1B3}" destId="{CD7D6005-9ECE-44D1-8792-43FE3B297C97}" srcOrd="0" destOrd="0" parTransId="{A167ED6C-DAAB-42A9-955A-07CBCBB01840}" sibTransId="{C31447B9-5C3F-4A48-B2C9-244B9569A576}"/>
    <dgm:cxn modelId="{3186FF88-BFF0-48D7-9DA8-B525BE77B6F5}" srcId="{7956EFE2-37AA-4328-94F8-9DFE166EFA48}" destId="{2424F836-591B-4BFB-A37F-98504B4023F2}" srcOrd="0" destOrd="0" parTransId="{9828DBF5-083D-4590-A56F-69EE498B1B1D}" sibTransId="{95E0DA10-EAA6-4AB9-9A16-82064B5EA964}"/>
    <dgm:cxn modelId="{E53A36C0-0172-4A8F-9E91-A5D755CE1648}" type="presOf" srcId="{BEE44673-4728-416F-89C9-436316EDD1B3}" destId="{CCCFAED4-D7C0-4B3D-A66B-4F71A90FACFC}" srcOrd="0" destOrd="0" presId="urn:microsoft.com/office/officeart/2005/8/layout/vList6"/>
    <dgm:cxn modelId="{50D966B7-68D8-433D-BB45-8AAC8222B2D0}" srcId="{F5F4C853-9AA5-4DA4-A2F8-3D4B8925D996}" destId="{5B39F940-0BB8-4D63-9129-C01890987331}" srcOrd="0" destOrd="0" parTransId="{DB5AAF5B-5270-4BA8-AB67-A1AB0E05E0B0}" sibTransId="{0FC1CAD0-8311-4624-8D63-F0795F28ABE8}"/>
    <dgm:cxn modelId="{BEBB69C9-73AA-46B4-9DA2-D7DED9C2687B}" type="presOf" srcId="{5B39F940-0BB8-4D63-9129-C01890987331}" destId="{E8D47F97-93C2-479F-A39F-FA3C24A36C5F}" srcOrd="0" destOrd="0" presId="urn:microsoft.com/office/officeart/2005/8/layout/vList6"/>
    <dgm:cxn modelId="{64949217-BF5B-427B-BD2E-F1B57CF49EFB}" type="presOf" srcId="{F03738D7-B2E1-4EAC-ACCE-FC6BC56CED80}" destId="{8986E2A3-A7B2-4D7C-83DC-8966F085D759}" srcOrd="0" destOrd="0" presId="urn:microsoft.com/office/officeart/2005/8/layout/vList6"/>
    <dgm:cxn modelId="{03BC185C-8930-48B8-B2D3-EDFF904CAB8A}" type="presOf" srcId="{F5F4C853-9AA5-4DA4-A2F8-3D4B8925D996}" destId="{7C8B0880-C43D-4DB8-914F-AC5557DA619B}" srcOrd="0" destOrd="0" presId="urn:microsoft.com/office/officeart/2005/8/layout/vList6"/>
    <dgm:cxn modelId="{0EDA94B4-3CDA-4DF3-BE00-AE266FA8D5F3}" srcId="{3F30BA7D-8F3D-4A74-8CAA-7705AB448568}" destId="{F5F4C853-9AA5-4DA4-A2F8-3D4B8925D996}" srcOrd="2" destOrd="0" parTransId="{6720CDBA-5B3A-4B6D-B61F-8103B7113CCE}" sibTransId="{DCF760CC-C839-49BA-B26D-3569310A08AC}"/>
    <dgm:cxn modelId="{B0CD4647-D7E2-4E5A-824C-26D5A89FE232}" type="presParOf" srcId="{0B69C88C-6490-49BC-A833-630CBA05B9DF}" destId="{48D76B0C-6736-4046-8A41-ACA2994C583A}" srcOrd="0" destOrd="0" presId="urn:microsoft.com/office/officeart/2005/8/layout/vList6"/>
    <dgm:cxn modelId="{A0D944A9-A5CF-4914-8D88-7C5691FBA1BF}" type="presParOf" srcId="{48D76B0C-6736-4046-8A41-ACA2994C583A}" destId="{CCCFAED4-D7C0-4B3D-A66B-4F71A90FACFC}" srcOrd="0" destOrd="0" presId="urn:microsoft.com/office/officeart/2005/8/layout/vList6"/>
    <dgm:cxn modelId="{639B47C9-E13D-4AE6-98F6-AD923BF3CD4B}" type="presParOf" srcId="{48D76B0C-6736-4046-8A41-ACA2994C583A}" destId="{A8E83DC5-E662-42DE-9FC6-9B981A725561}" srcOrd="1" destOrd="0" presId="urn:microsoft.com/office/officeart/2005/8/layout/vList6"/>
    <dgm:cxn modelId="{EDB2DD92-ECBE-4900-A441-64DE12EABA21}" type="presParOf" srcId="{0B69C88C-6490-49BC-A833-630CBA05B9DF}" destId="{A0D8CD57-58C2-4CB1-B21B-055DCD966B1F}" srcOrd="1" destOrd="0" presId="urn:microsoft.com/office/officeart/2005/8/layout/vList6"/>
    <dgm:cxn modelId="{F0823AC9-DCF3-4DD9-A834-061DF56B1235}" type="presParOf" srcId="{0B69C88C-6490-49BC-A833-630CBA05B9DF}" destId="{D41AF748-7331-463E-ADF9-6979A3408C64}" srcOrd="2" destOrd="0" presId="urn:microsoft.com/office/officeart/2005/8/layout/vList6"/>
    <dgm:cxn modelId="{0D78BBC6-16C2-4E45-94B8-0CFADDDEF4C2}" type="presParOf" srcId="{D41AF748-7331-463E-ADF9-6979A3408C64}" destId="{ABC77D28-F95F-425E-8970-13D941623738}" srcOrd="0" destOrd="0" presId="urn:microsoft.com/office/officeart/2005/8/layout/vList6"/>
    <dgm:cxn modelId="{B2ABEB60-C2E7-4179-89A2-A4C710212847}" type="presParOf" srcId="{D41AF748-7331-463E-ADF9-6979A3408C64}" destId="{BD68EBA2-62AF-4960-AA04-7713EA6D759F}" srcOrd="1" destOrd="0" presId="urn:microsoft.com/office/officeart/2005/8/layout/vList6"/>
    <dgm:cxn modelId="{5C2F6B79-B445-4CFF-AC4D-D43808ECF8ED}" type="presParOf" srcId="{0B69C88C-6490-49BC-A833-630CBA05B9DF}" destId="{D4FD9EE6-5D6F-4CC7-88A9-2437DB042B37}" srcOrd="3" destOrd="0" presId="urn:microsoft.com/office/officeart/2005/8/layout/vList6"/>
    <dgm:cxn modelId="{8F4E4B40-589C-4B4D-81BB-CCE35FD8B562}" type="presParOf" srcId="{0B69C88C-6490-49BC-A833-630CBA05B9DF}" destId="{106E1493-D52F-44E2-A8AB-ECA8C05BBAE3}" srcOrd="4" destOrd="0" presId="urn:microsoft.com/office/officeart/2005/8/layout/vList6"/>
    <dgm:cxn modelId="{F6048020-40D2-4D1D-9F43-4C1DD35A168F}" type="presParOf" srcId="{106E1493-D52F-44E2-A8AB-ECA8C05BBAE3}" destId="{7C8B0880-C43D-4DB8-914F-AC5557DA619B}" srcOrd="0" destOrd="0" presId="urn:microsoft.com/office/officeart/2005/8/layout/vList6"/>
    <dgm:cxn modelId="{8AF83A67-044B-47C8-9B19-81479037033D}" type="presParOf" srcId="{106E1493-D52F-44E2-A8AB-ECA8C05BBAE3}" destId="{E8D47F97-93C2-479F-A39F-FA3C24A36C5F}" srcOrd="1" destOrd="0" presId="urn:microsoft.com/office/officeart/2005/8/layout/vList6"/>
    <dgm:cxn modelId="{AB681EDB-0610-4C1A-8C66-916C3EEC899C}" type="presParOf" srcId="{0B69C88C-6490-49BC-A833-630CBA05B9DF}" destId="{CEA2C4F8-C9A6-4531-977F-234059042A25}" srcOrd="5" destOrd="0" presId="urn:microsoft.com/office/officeart/2005/8/layout/vList6"/>
    <dgm:cxn modelId="{143EBBA1-CD80-41CC-90EC-BCE0FAA8E620}" type="presParOf" srcId="{0B69C88C-6490-49BC-A833-630CBA05B9DF}" destId="{6DAAE4E1-A974-4CF4-9F1C-5A006B29381D}" srcOrd="6" destOrd="0" presId="urn:microsoft.com/office/officeart/2005/8/layout/vList6"/>
    <dgm:cxn modelId="{CEEFAA55-1E42-45E5-BC96-CE6899FC78C7}" type="presParOf" srcId="{6DAAE4E1-A974-4CF4-9F1C-5A006B29381D}" destId="{18AFBCD6-31B5-410F-9FD2-CF1E01296338}" srcOrd="0" destOrd="0" presId="urn:microsoft.com/office/officeart/2005/8/layout/vList6"/>
    <dgm:cxn modelId="{114232A7-2296-41F6-A5F9-1278D63F4E6E}" type="presParOf" srcId="{6DAAE4E1-A974-4CF4-9F1C-5A006B29381D}" destId="{27BF3A33-31B5-4598-AF73-D095568828A6}" srcOrd="1" destOrd="0" presId="urn:microsoft.com/office/officeart/2005/8/layout/vList6"/>
    <dgm:cxn modelId="{12F91C3C-E380-4F73-AB44-E9D9B2909EA2}" type="presParOf" srcId="{0B69C88C-6490-49BC-A833-630CBA05B9DF}" destId="{B75B1046-9FEB-44D2-8675-DA0031AC3F42}" srcOrd="7" destOrd="0" presId="urn:microsoft.com/office/officeart/2005/8/layout/vList6"/>
    <dgm:cxn modelId="{CEA2B0D0-A379-42CC-B323-5747BC34B4ED}" type="presParOf" srcId="{0B69C88C-6490-49BC-A833-630CBA05B9DF}" destId="{E3311845-1620-4A74-9EDD-F637B5A0EF0B}" srcOrd="8" destOrd="0" presId="urn:microsoft.com/office/officeart/2005/8/layout/vList6"/>
    <dgm:cxn modelId="{5812B7E6-03A5-43B4-8FA5-D17A13BFB49B}" type="presParOf" srcId="{E3311845-1620-4A74-9EDD-F637B5A0EF0B}" destId="{CF195204-4331-4C29-ACE9-D2397FA680B4}" srcOrd="0" destOrd="0" presId="urn:microsoft.com/office/officeart/2005/8/layout/vList6"/>
    <dgm:cxn modelId="{E1FED022-BEE0-48E4-9DC1-BB054B8E44E4}" type="presParOf" srcId="{E3311845-1620-4A74-9EDD-F637B5A0EF0B}" destId="{8986E2A3-A7B2-4D7C-83DC-8966F085D759}"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7805EA-C696-4759-B363-24DF7505D06C}">
      <dsp:nvSpPr>
        <dsp:cNvPr id="0" name=""/>
        <dsp:cNvSpPr/>
      </dsp:nvSpPr>
      <dsp:spPr>
        <a:xfrm rot="5400000">
          <a:off x="390555" y="1575967"/>
          <a:ext cx="1168193" cy="1943847"/>
        </a:xfrm>
        <a:prstGeom prst="corner">
          <a:avLst>
            <a:gd name="adj1" fmla="val 16120"/>
            <a:gd name="adj2" fmla="val 16110"/>
          </a:avLst>
        </a:prstGeom>
        <a:solidFill>
          <a:schemeClr val="accent1">
            <a:lumMod val="60000"/>
            <a:lumOff val="40000"/>
          </a:schemeClr>
        </a:solidFill>
        <a:ln w="22225" cap="flat" cmpd="sng" algn="ctr">
          <a:solidFill>
            <a:schemeClr val="accent1">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sp>
    <dsp:sp modelId="{63577A35-2CCA-420B-8022-2966EFBB2FE5}">
      <dsp:nvSpPr>
        <dsp:cNvPr id="0" name=""/>
        <dsp:cNvSpPr/>
      </dsp:nvSpPr>
      <dsp:spPr>
        <a:xfrm>
          <a:off x="195555" y="2156759"/>
          <a:ext cx="1754916" cy="1538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l" defTabSz="1600200">
            <a:lnSpc>
              <a:spcPct val="90000"/>
            </a:lnSpc>
            <a:spcBef>
              <a:spcPct val="0"/>
            </a:spcBef>
            <a:spcAft>
              <a:spcPct val="35000"/>
            </a:spcAft>
          </a:pPr>
          <a:r>
            <a:rPr lang="fa-IR" sz="3600" kern="1200" dirty="0" smtClean="0"/>
            <a:t>مخاطب منفعل</a:t>
          </a:r>
          <a:endParaRPr lang="en-US" sz="3600" kern="1200" dirty="0"/>
        </a:p>
      </dsp:txBody>
      <dsp:txXfrm>
        <a:off x="195555" y="2156759"/>
        <a:ext cx="1754916" cy="1538287"/>
      </dsp:txXfrm>
    </dsp:sp>
    <dsp:sp modelId="{A6E5308F-3E01-45B3-B3A7-79DB07ED738A}">
      <dsp:nvSpPr>
        <dsp:cNvPr id="0" name=""/>
        <dsp:cNvSpPr/>
      </dsp:nvSpPr>
      <dsp:spPr>
        <a:xfrm>
          <a:off x="1619355" y="1432859"/>
          <a:ext cx="331116" cy="331116"/>
        </a:xfrm>
        <a:prstGeom prst="triangle">
          <a:avLst>
            <a:gd name="adj" fmla="val 100000"/>
          </a:avLst>
        </a:prstGeom>
        <a:solidFill>
          <a:schemeClr val="accent1">
            <a:lumMod val="60000"/>
            <a:lumOff val="40000"/>
          </a:schemeClr>
        </a:solidFill>
        <a:ln w="22225" cap="flat" cmpd="sng" algn="ctr">
          <a:solidFill>
            <a:schemeClr val="accent1">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sp>
    <dsp:sp modelId="{BFF9DD66-F720-4464-8E3F-83AEBBB370E1}">
      <dsp:nvSpPr>
        <dsp:cNvPr id="0" name=""/>
        <dsp:cNvSpPr/>
      </dsp:nvSpPr>
      <dsp:spPr>
        <a:xfrm rot="5400000">
          <a:off x="2538916" y="1044353"/>
          <a:ext cx="1168193" cy="1943847"/>
        </a:xfrm>
        <a:prstGeom prst="corner">
          <a:avLst>
            <a:gd name="adj1" fmla="val 16120"/>
            <a:gd name="adj2" fmla="val 16110"/>
          </a:avLst>
        </a:prstGeom>
        <a:solidFill>
          <a:srgbClr val="7030A0"/>
        </a:solidFill>
        <a:ln w="22225"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sp>
    <dsp:sp modelId="{2686EC0C-4A81-462A-93AC-8881D8D1DD13}">
      <dsp:nvSpPr>
        <dsp:cNvPr id="0" name=""/>
        <dsp:cNvSpPr/>
      </dsp:nvSpPr>
      <dsp:spPr>
        <a:xfrm>
          <a:off x="2343916" y="1625145"/>
          <a:ext cx="1754916" cy="1538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l" defTabSz="1600200">
            <a:lnSpc>
              <a:spcPct val="90000"/>
            </a:lnSpc>
            <a:spcBef>
              <a:spcPct val="0"/>
            </a:spcBef>
            <a:spcAft>
              <a:spcPct val="35000"/>
            </a:spcAft>
          </a:pPr>
          <a:r>
            <a:rPr lang="fa-IR" sz="3600" kern="1200" dirty="0" smtClean="0"/>
            <a:t>مخاطب فعال</a:t>
          </a:r>
          <a:endParaRPr lang="en-US" sz="3600" kern="1200" dirty="0"/>
        </a:p>
      </dsp:txBody>
      <dsp:txXfrm>
        <a:off x="2343916" y="1625145"/>
        <a:ext cx="1754916" cy="1538287"/>
      </dsp:txXfrm>
    </dsp:sp>
    <dsp:sp modelId="{9EDFBC9D-C5DE-4013-A7D5-88EF44665037}">
      <dsp:nvSpPr>
        <dsp:cNvPr id="0" name=""/>
        <dsp:cNvSpPr/>
      </dsp:nvSpPr>
      <dsp:spPr>
        <a:xfrm>
          <a:off x="3767716" y="901245"/>
          <a:ext cx="331116" cy="331116"/>
        </a:xfrm>
        <a:prstGeom prst="triangle">
          <a:avLst>
            <a:gd name="adj" fmla="val 100000"/>
          </a:avLst>
        </a:prstGeom>
        <a:solidFill>
          <a:srgbClr val="7030A0"/>
        </a:solidFill>
        <a:ln w="22225"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sp>
    <dsp:sp modelId="{62A2D25E-D37D-4F60-B30E-DEE2996B210F}">
      <dsp:nvSpPr>
        <dsp:cNvPr id="0" name=""/>
        <dsp:cNvSpPr/>
      </dsp:nvSpPr>
      <dsp:spPr>
        <a:xfrm rot="5400000">
          <a:off x="4687277" y="512739"/>
          <a:ext cx="1168193" cy="1943847"/>
        </a:xfrm>
        <a:prstGeom prst="corner">
          <a:avLst>
            <a:gd name="adj1" fmla="val 16120"/>
            <a:gd name="adj2" fmla="val 16110"/>
          </a:avLst>
        </a:prstGeom>
        <a:solidFill>
          <a:srgbClr val="00B0F0"/>
        </a:solidFill>
        <a:ln w="22225" cap="flat" cmpd="sng" algn="ctr">
          <a:solidFill>
            <a:srgbClr val="00B0F0"/>
          </a:solidFill>
          <a:prstDash val="solid"/>
        </a:ln>
        <a:effectLst/>
      </dsp:spPr>
      <dsp:style>
        <a:lnRef idx="2">
          <a:scrgbClr r="0" g="0" b="0"/>
        </a:lnRef>
        <a:fillRef idx="1">
          <a:scrgbClr r="0" g="0" b="0"/>
        </a:fillRef>
        <a:effectRef idx="0">
          <a:scrgbClr r="0" g="0" b="0"/>
        </a:effectRef>
        <a:fontRef idx="minor">
          <a:schemeClr val="lt1"/>
        </a:fontRef>
      </dsp:style>
    </dsp:sp>
    <dsp:sp modelId="{1DA6535C-AAD3-4713-9B9D-0B2AA020CE75}">
      <dsp:nvSpPr>
        <dsp:cNvPr id="0" name=""/>
        <dsp:cNvSpPr/>
      </dsp:nvSpPr>
      <dsp:spPr>
        <a:xfrm>
          <a:off x="4492277" y="1093531"/>
          <a:ext cx="1754916" cy="1538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l" defTabSz="1600200">
            <a:lnSpc>
              <a:spcPct val="90000"/>
            </a:lnSpc>
            <a:spcBef>
              <a:spcPct val="0"/>
            </a:spcBef>
            <a:spcAft>
              <a:spcPct val="35000"/>
            </a:spcAft>
          </a:pPr>
          <a:r>
            <a:rPr lang="fa-IR" sz="3600" kern="1200" dirty="0" smtClean="0"/>
            <a:t>مخاطب هوشمند</a:t>
          </a:r>
          <a:endParaRPr lang="en-US" sz="3600" kern="1200" dirty="0"/>
        </a:p>
      </dsp:txBody>
      <dsp:txXfrm>
        <a:off x="4492277" y="1093531"/>
        <a:ext cx="1754916" cy="1538287"/>
      </dsp:txXfrm>
    </dsp:sp>
    <dsp:sp modelId="{9CC0CA94-7230-4F7B-B96E-295346DC7550}">
      <dsp:nvSpPr>
        <dsp:cNvPr id="0" name=""/>
        <dsp:cNvSpPr/>
      </dsp:nvSpPr>
      <dsp:spPr>
        <a:xfrm>
          <a:off x="5916077" y="369631"/>
          <a:ext cx="331116" cy="331116"/>
        </a:xfrm>
        <a:prstGeom prst="triangle">
          <a:avLst>
            <a:gd name="adj" fmla="val 100000"/>
          </a:avLst>
        </a:prstGeom>
        <a:solidFill>
          <a:srgbClr val="00B0F0"/>
        </a:solidFill>
        <a:ln w="22225" cap="flat" cmpd="sng" algn="ctr">
          <a:solidFill>
            <a:srgbClr val="00B0F0"/>
          </a:solidFill>
          <a:prstDash val="solid"/>
        </a:ln>
        <a:effectLst/>
      </dsp:spPr>
      <dsp:style>
        <a:lnRef idx="2">
          <a:scrgbClr r="0" g="0" b="0"/>
        </a:lnRef>
        <a:fillRef idx="1">
          <a:scrgbClr r="0" g="0" b="0"/>
        </a:fillRef>
        <a:effectRef idx="0">
          <a:scrgbClr r="0" g="0" b="0"/>
        </a:effectRef>
        <a:fontRef idx="minor">
          <a:schemeClr val="lt1"/>
        </a:fontRef>
      </dsp:style>
    </dsp:sp>
    <dsp:sp modelId="{82407A5C-8E76-4175-ADBE-ED3DE3472256}">
      <dsp:nvSpPr>
        <dsp:cNvPr id="0" name=""/>
        <dsp:cNvSpPr/>
      </dsp:nvSpPr>
      <dsp:spPr>
        <a:xfrm rot="5400000">
          <a:off x="6835638" y="-18874"/>
          <a:ext cx="1168193" cy="1943847"/>
        </a:xfrm>
        <a:prstGeom prst="corner">
          <a:avLst>
            <a:gd name="adj1" fmla="val 16120"/>
            <a:gd name="adj2" fmla="val 16110"/>
          </a:avLst>
        </a:prstGeom>
        <a:solidFill>
          <a:srgbClr val="00B050"/>
        </a:solidFill>
        <a:ln w="22225"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sp>
    <dsp:sp modelId="{BF62E541-B5AB-4E8A-B11E-2CE85B2F44AD}">
      <dsp:nvSpPr>
        <dsp:cNvPr id="0" name=""/>
        <dsp:cNvSpPr/>
      </dsp:nvSpPr>
      <dsp:spPr>
        <a:xfrm>
          <a:off x="6640638" y="561917"/>
          <a:ext cx="1754916" cy="1538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l" defTabSz="1600200">
            <a:lnSpc>
              <a:spcPct val="90000"/>
            </a:lnSpc>
            <a:spcBef>
              <a:spcPct val="0"/>
            </a:spcBef>
            <a:spcAft>
              <a:spcPct val="35000"/>
            </a:spcAft>
          </a:pPr>
          <a:r>
            <a:rPr lang="fa-IR" sz="3600" kern="1200" dirty="0" smtClean="0"/>
            <a:t>تولیدکننده خلاق</a:t>
          </a:r>
          <a:endParaRPr lang="en-US" sz="3600" kern="1200" dirty="0"/>
        </a:p>
      </dsp:txBody>
      <dsp:txXfrm>
        <a:off x="6640638" y="561917"/>
        <a:ext cx="1754916" cy="15382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E83DC5-E662-42DE-9FC6-9B981A725561}">
      <dsp:nvSpPr>
        <dsp:cNvPr id="0" name=""/>
        <dsp:cNvSpPr/>
      </dsp:nvSpPr>
      <dsp:spPr>
        <a:xfrm rot="10800000">
          <a:off x="205402" y="1367"/>
          <a:ext cx="5698858" cy="740533"/>
        </a:xfrm>
        <a:prstGeom prst="rightArrow">
          <a:avLst>
            <a:gd name="adj1" fmla="val 75000"/>
            <a:gd name="adj2" fmla="val 50000"/>
          </a:avLst>
        </a:prstGeom>
        <a:solidFill>
          <a:schemeClr val="accent3">
            <a:alpha val="90000"/>
            <a:tint val="40000"/>
            <a:hueOff val="0"/>
            <a:satOff val="0"/>
            <a:lumOff val="0"/>
            <a:alphaOff val="0"/>
          </a:schemeClr>
        </a:solidFill>
        <a:ln w="15875" cap="flat" cmpd="sng" algn="ctr">
          <a:solidFill>
            <a:schemeClr val="lt1">
              <a:hueOff val="0"/>
              <a:satOff val="0"/>
              <a:lumOff val="0"/>
              <a:alphaOff val="0"/>
            </a:schemeClr>
          </a:solidFill>
          <a:prstDash val="solid"/>
        </a:ln>
        <a:effectLst>
          <a:outerShdw blurRad="38100" dist="381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t" anchorCtr="0">
          <a:noAutofit/>
        </a:bodyPr>
        <a:lstStyle/>
        <a:p>
          <a:pPr marL="171450" lvl="1" indent="-171450" algn="r" defTabSz="711200" rtl="1">
            <a:lnSpc>
              <a:spcPct val="90000"/>
            </a:lnSpc>
            <a:spcBef>
              <a:spcPct val="0"/>
            </a:spcBef>
            <a:spcAft>
              <a:spcPct val="15000"/>
            </a:spcAft>
            <a:buChar char="••"/>
          </a:pPr>
          <a:r>
            <a:rPr lang="fa-IR" sz="1600" b="1" kern="1200" dirty="0" smtClean="0">
              <a:effectLst/>
              <a:cs typeface="B Zar" panose="00000400000000000000" pitchFamily="2" charset="-78"/>
            </a:rPr>
            <a:t>چه کسی این پیام را تولید کرده است؟ چرا این پیام استفاده شده است؟</a:t>
          </a:r>
          <a:endParaRPr lang="en-US" sz="1600" b="1" kern="1200" dirty="0">
            <a:effectLst/>
            <a:cs typeface="B Zar" panose="00000400000000000000" pitchFamily="2" charset="-78"/>
          </a:endParaRPr>
        </a:p>
      </dsp:txBody>
      <dsp:txXfrm rot="10800000">
        <a:off x="483102" y="93934"/>
        <a:ext cx="5421158" cy="555399"/>
      </dsp:txXfrm>
    </dsp:sp>
    <dsp:sp modelId="{CCCFAED4-D7C0-4B3D-A66B-4F71A90FACFC}">
      <dsp:nvSpPr>
        <dsp:cNvPr id="0" name=""/>
        <dsp:cNvSpPr/>
      </dsp:nvSpPr>
      <dsp:spPr>
        <a:xfrm>
          <a:off x="5904260" y="1367"/>
          <a:ext cx="1434136" cy="740533"/>
        </a:xfrm>
        <a:prstGeom prst="roundRect">
          <a:avLst/>
        </a:prstGeom>
        <a:gradFill rotWithShape="0">
          <a:gsLst>
            <a:gs pos="0">
              <a:schemeClr val="accent3">
                <a:alpha val="90000"/>
                <a:hueOff val="0"/>
                <a:satOff val="0"/>
                <a:lumOff val="0"/>
                <a:alphaOff val="0"/>
                <a:tint val="83000"/>
                <a:shade val="100000"/>
                <a:alpha val="100000"/>
                <a:hueMod val="100000"/>
                <a:satMod val="220000"/>
                <a:lumMod val="90000"/>
              </a:schemeClr>
            </a:gs>
            <a:gs pos="76000">
              <a:schemeClr val="accent3">
                <a:alpha val="90000"/>
                <a:hueOff val="0"/>
                <a:satOff val="0"/>
                <a:lumOff val="0"/>
                <a:alphaOff val="0"/>
                <a:shade val="100000"/>
              </a:schemeClr>
            </a:gs>
            <a:gs pos="100000">
              <a:schemeClr val="accent3">
                <a:alpha val="90000"/>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accent3">
              <a:alpha val="90000"/>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fa-IR" sz="2200" b="1" kern="1200" dirty="0" smtClean="0"/>
            <a:t>فرستنده و هدف</a:t>
          </a:r>
          <a:endParaRPr lang="en-US" sz="2200" b="1" kern="1200" dirty="0"/>
        </a:p>
      </dsp:txBody>
      <dsp:txXfrm>
        <a:off x="5940410" y="37517"/>
        <a:ext cx="1361836" cy="668233"/>
      </dsp:txXfrm>
    </dsp:sp>
    <dsp:sp modelId="{BD68EBA2-62AF-4960-AA04-7713EA6D759F}">
      <dsp:nvSpPr>
        <dsp:cNvPr id="0" name=""/>
        <dsp:cNvSpPr/>
      </dsp:nvSpPr>
      <dsp:spPr>
        <a:xfrm rot="10800000">
          <a:off x="205402" y="815954"/>
          <a:ext cx="5698858" cy="740533"/>
        </a:xfrm>
        <a:prstGeom prst="rightArrow">
          <a:avLst>
            <a:gd name="adj1" fmla="val 75000"/>
            <a:gd name="adj2" fmla="val 50000"/>
          </a:avLst>
        </a:prstGeom>
        <a:solidFill>
          <a:schemeClr val="accent3">
            <a:alpha val="90000"/>
            <a:tint val="40000"/>
            <a:hueOff val="0"/>
            <a:satOff val="0"/>
            <a:lumOff val="0"/>
            <a:alphaOff val="0"/>
          </a:schemeClr>
        </a:solidFill>
        <a:ln w="15875" cap="flat" cmpd="sng" algn="ctr">
          <a:solidFill>
            <a:schemeClr val="lt1">
              <a:hueOff val="0"/>
              <a:satOff val="0"/>
              <a:lumOff val="0"/>
              <a:alphaOff val="0"/>
            </a:schemeClr>
          </a:solidFill>
          <a:prstDash val="solid"/>
        </a:ln>
        <a:effectLst>
          <a:outerShdw blurRad="38100" dist="381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890" tIns="8890" rIns="8890" bIns="8890" numCol="1" spcCol="1270" anchor="t" anchorCtr="0">
          <a:noAutofit/>
        </a:bodyPr>
        <a:lstStyle/>
        <a:p>
          <a:pPr marL="114300" lvl="1" indent="-114300" algn="r" defTabSz="622300" rtl="1">
            <a:lnSpc>
              <a:spcPct val="90000"/>
            </a:lnSpc>
            <a:spcBef>
              <a:spcPct val="0"/>
            </a:spcBef>
            <a:spcAft>
              <a:spcPct val="15000"/>
            </a:spcAft>
            <a:buChar char="••"/>
          </a:pPr>
          <a:r>
            <a:rPr lang="fa-IR" sz="1400" b="1" kern="1200" dirty="0" smtClean="0">
              <a:cs typeface="B Zar" panose="00000400000000000000" pitchFamily="2" charset="-78"/>
            </a:rPr>
            <a:t>چه سبک زندگی، ارزشها و نظریاتی در این پیام ارائه شده یا از آن حذف شده است؟</a:t>
          </a:r>
          <a:endParaRPr lang="en-US" sz="1400" b="1" kern="1200" dirty="0">
            <a:cs typeface="B Zar" panose="00000400000000000000" pitchFamily="2" charset="-78"/>
          </a:endParaRPr>
        </a:p>
      </dsp:txBody>
      <dsp:txXfrm rot="10800000">
        <a:off x="483102" y="908521"/>
        <a:ext cx="5421158" cy="555399"/>
      </dsp:txXfrm>
    </dsp:sp>
    <dsp:sp modelId="{ABC77D28-F95F-425E-8970-13D941623738}">
      <dsp:nvSpPr>
        <dsp:cNvPr id="0" name=""/>
        <dsp:cNvSpPr/>
      </dsp:nvSpPr>
      <dsp:spPr>
        <a:xfrm>
          <a:off x="5904260" y="815954"/>
          <a:ext cx="1434136" cy="740533"/>
        </a:xfrm>
        <a:prstGeom prst="roundRect">
          <a:avLst/>
        </a:prstGeom>
        <a:gradFill rotWithShape="0">
          <a:gsLst>
            <a:gs pos="0">
              <a:schemeClr val="accent3">
                <a:alpha val="90000"/>
                <a:hueOff val="0"/>
                <a:satOff val="0"/>
                <a:lumOff val="0"/>
                <a:alphaOff val="-10000"/>
                <a:tint val="83000"/>
                <a:shade val="100000"/>
                <a:alpha val="100000"/>
                <a:hueMod val="100000"/>
                <a:satMod val="220000"/>
                <a:lumMod val="90000"/>
              </a:schemeClr>
            </a:gs>
            <a:gs pos="76000">
              <a:schemeClr val="accent3">
                <a:alpha val="90000"/>
                <a:hueOff val="0"/>
                <a:satOff val="0"/>
                <a:lumOff val="0"/>
                <a:alphaOff val="-10000"/>
                <a:shade val="100000"/>
              </a:schemeClr>
            </a:gs>
            <a:gs pos="100000">
              <a:schemeClr val="accent3">
                <a:alpha val="90000"/>
                <a:hueOff val="0"/>
                <a:satOff val="0"/>
                <a:lumOff val="0"/>
                <a:alphaOff val="-1000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accent3">
              <a:alpha val="90000"/>
              <a:hueOff val="0"/>
              <a:satOff val="0"/>
              <a:lumOff val="0"/>
              <a:alphaOff val="-1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fa-IR" sz="2200" b="1" kern="1200" dirty="0" smtClean="0"/>
            <a:t>پیام</a:t>
          </a:r>
          <a:endParaRPr lang="en-US" sz="2200" b="1" kern="1200" dirty="0"/>
        </a:p>
      </dsp:txBody>
      <dsp:txXfrm>
        <a:off x="5940410" y="852104"/>
        <a:ext cx="1361836" cy="668233"/>
      </dsp:txXfrm>
    </dsp:sp>
    <dsp:sp modelId="{E8D47F97-93C2-479F-A39F-FA3C24A36C5F}">
      <dsp:nvSpPr>
        <dsp:cNvPr id="0" name=""/>
        <dsp:cNvSpPr/>
      </dsp:nvSpPr>
      <dsp:spPr>
        <a:xfrm rot="10800000">
          <a:off x="205402" y="1630541"/>
          <a:ext cx="5698858" cy="740533"/>
        </a:xfrm>
        <a:prstGeom prst="rightArrow">
          <a:avLst>
            <a:gd name="adj1" fmla="val 75000"/>
            <a:gd name="adj2" fmla="val 50000"/>
          </a:avLst>
        </a:prstGeom>
        <a:solidFill>
          <a:schemeClr val="accent3">
            <a:alpha val="90000"/>
            <a:tint val="40000"/>
            <a:hueOff val="0"/>
            <a:satOff val="0"/>
            <a:lumOff val="0"/>
            <a:alphaOff val="0"/>
          </a:schemeClr>
        </a:solidFill>
        <a:ln w="15875" cap="flat" cmpd="sng" algn="ctr">
          <a:solidFill>
            <a:schemeClr val="lt1">
              <a:hueOff val="0"/>
              <a:satOff val="0"/>
              <a:lumOff val="0"/>
              <a:alphaOff val="0"/>
            </a:schemeClr>
          </a:solidFill>
          <a:prstDash val="solid"/>
        </a:ln>
        <a:effectLst>
          <a:outerShdw blurRad="38100" dist="381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t" anchorCtr="0">
          <a:noAutofit/>
        </a:bodyPr>
        <a:lstStyle/>
        <a:p>
          <a:pPr marL="171450" lvl="1" indent="-171450" algn="r" defTabSz="711200" rtl="1">
            <a:lnSpc>
              <a:spcPct val="90000"/>
            </a:lnSpc>
            <a:spcBef>
              <a:spcPct val="0"/>
            </a:spcBef>
            <a:spcAft>
              <a:spcPct val="15000"/>
            </a:spcAft>
            <a:buChar char="••"/>
          </a:pPr>
          <a:r>
            <a:rPr lang="fa-IR" sz="1600" b="1" kern="1200" dirty="0" smtClean="0">
              <a:cs typeface="B Zar" panose="00000400000000000000" pitchFamily="2" charset="-78"/>
            </a:rPr>
            <a:t>از چه قالب و فنونی برای جلب توجه مخاطب استفاده شده است؟</a:t>
          </a:r>
          <a:endParaRPr lang="en-US" sz="1600" b="1" kern="1200" dirty="0">
            <a:cs typeface="B Zar" panose="00000400000000000000" pitchFamily="2" charset="-78"/>
          </a:endParaRPr>
        </a:p>
      </dsp:txBody>
      <dsp:txXfrm rot="10800000">
        <a:off x="483102" y="1723108"/>
        <a:ext cx="5421158" cy="555399"/>
      </dsp:txXfrm>
    </dsp:sp>
    <dsp:sp modelId="{7C8B0880-C43D-4DB8-914F-AC5557DA619B}">
      <dsp:nvSpPr>
        <dsp:cNvPr id="0" name=""/>
        <dsp:cNvSpPr/>
      </dsp:nvSpPr>
      <dsp:spPr>
        <a:xfrm>
          <a:off x="5904260" y="1630541"/>
          <a:ext cx="1434136" cy="740533"/>
        </a:xfrm>
        <a:prstGeom prst="roundRect">
          <a:avLst/>
        </a:prstGeom>
        <a:gradFill rotWithShape="0">
          <a:gsLst>
            <a:gs pos="0">
              <a:schemeClr val="accent3">
                <a:alpha val="90000"/>
                <a:hueOff val="0"/>
                <a:satOff val="0"/>
                <a:lumOff val="0"/>
                <a:alphaOff val="-20000"/>
                <a:tint val="83000"/>
                <a:shade val="100000"/>
                <a:alpha val="100000"/>
                <a:hueMod val="100000"/>
                <a:satMod val="220000"/>
                <a:lumMod val="90000"/>
              </a:schemeClr>
            </a:gs>
            <a:gs pos="76000">
              <a:schemeClr val="accent3">
                <a:alpha val="90000"/>
                <a:hueOff val="0"/>
                <a:satOff val="0"/>
                <a:lumOff val="0"/>
                <a:alphaOff val="-20000"/>
                <a:shade val="100000"/>
              </a:schemeClr>
            </a:gs>
            <a:gs pos="100000">
              <a:schemeClr val="accent3">
                <a:alpha val="90000"/>
                <a:hueOff val="0"/>
                <a:satOff val="0"/>
                <a:lumOff val="0"/>
                <a:alphaOff val="-2000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accent3">
              <a:alpha val="90000"/>
              <a:hueOff val="0"/>
              <a:satOff val="0"/>
              <a:lumOff val="0"/>
              <a:alphaOff val="-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fa-IR" sz="2000" b="1" kern="1200" dirty="0" smtClean="0"/>
            <a:t>رسانه و رمزگان</a:t>
          </a:r>
          <a:endParaRPr lang="en-US" sz="2000" b="1" kern="1200" dirty="0"/>
        </a:p>
      </dsp:txBody>
      <dsp:txXfrm>
        <a:off x="5940410" y="1666691"/>
        <a:ext cx="1361836" cy="668233"/>
      </dsp:txXfrm>
    </dsp:sp>
    <dsp:sp modelId="{27BF3A33-31B5-4598-AF73-D095568828A6}">
      <dsp:nvSpPr>
        <dsp:cNvPr id="0" name=""/>
        <dsp:cNvSpPr/>
      </dsp:nvSpPr>
      <dsp:spPr>
        <a:xfrm rot="10800000">
          <a:off x="205402" y="2445128"/>
          <a:ext cx="5698858" cy="740533"/>
        </a:xfrm>
        <a:prstGeom prst="rightArrow">
          <a:avLst>
            <a:gd name="adj1" fmla="val 75000"/>
            <a:gd name="adj2" fmla="val 50000"/>
          </a:avLst>
        </a:prstGeom>
        <a:solidFill>
          <a:schemeClr val="accent3">
            <a:alpha val="90000"/>
            <a:tint val="40000"/>
            <a:hueOff val="0"/>
            <a:satOff val="0"/>
            <a:lumOff val="0"/>
            <a:alphaOff val="0"/>
          </a:schemeClr>
        </a:solidFill>
        <a:ln w="15875" cap="flat" cmpd="sng" algn="ctr">
          <a:solidFill>
            <a:schemeClr val="lt1">
              <a:hueOff val="0"/>
              <a:satOff val="0"/>
              <a:lumOff val="0"/>
              <a:alphaOff val="0"/>
            </a:schemeClr>
          </a:solidFill>
          <a:prstDash val="solid"/>
        </a:ln>
        <a:effectLst>
          <a:outerShdw blurRad="38100" dist="381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700" tIns="12700" rIns="12700" bIns="12700" numCol="1" spcCol="1270" anchor="t" anchorCtr="0">
          <a:noAutofit/>
        </a:bodyPr>
        <a:lstStyle/>
        <a:p>
          <a:pPr marL="228600" lvl="1" indent="-228600" algn="r" defTabSz="889000" rtl="1">
            <a:lnSpc>
              <a:spcPct val="90000"/>
            </a:lnSpc>
            <a:spcBef>
              <a:spcPct val="0"/>
            </a:spcBef>
            <a:spcAft>
              <a:spcPct val="15000"/>
            </a:spcAft>
            <a:buChar char="••"/>
          </a:pPr>
          <a:r>
            <a:rPr lang="fa-IR" sz="2000" b="1" kern="1200" dirty="0" smtClean="0">
              <a:cs typeface="B Zar" panose="00000400000000000000" pitchFamily="2" charset="-78"/>
            </a:rPr>
            <a:t>چطور افراد مختلف این پیام را متفاوت دریافت می کنند؟</a:t>
          </a:r>
          <a:endParaRPr lang="en-US" sz="2000" b="1" kern="1200" dirty="0">
            <a:cs typeface="B Zar" panose="00000400000000000000" pitchFamily="2" charset="-78"/>
          </a:endParaRPr>
        </a:p>
      </dsp:txBody>
      <dsp:txXfrm rot="10800000">
        <a:off x="483102" y="2537695"/>
        <a:ext cx="5421158" cy="555399"/>
      </dsp:txXfrm>
    </dsp:sp>
    <dsp:sp modelId="{18AFBCD6-31B5-410F-9FD2-CF1E01296338}">
      <dsp:nvSpPr>
        <dsp:cNvPr id="0" name=""/>
        <dsp:cNvSpPr/>
      </dsp:nvSpPr>
      <dsp:spPr>
        <a:xfrm>
          <a:off x="5904260" y="2445128"/>
          <a:ext cx="1434136" cy="740533"/>
        </a:xfrm>
        <a:prstGeom prst="roundRect">
          <a:avLst/>
        </a:prstGeom>
        <a:gradFill rotWithShape="0">
          <a:gsLst>
            <a:gs pos="0">
              <a:schemeClr val="accent3">
                <a:alpha val="90000"/>
                <a:hueOff val="0"/>
                <a:satOff val="0"/>
                <a:lumOff val="0"/>
                <a:alphaOff val="-30000"/>
                <a:tint val="83000"/>
                <a:shade val="100000"/>
                <a:alpha val="100000"/>
                <a:hueMod val="100000"/>
                <a:satMod val="220000"/>
                <a:lumMod val="90000"/>
              </a:schemeClr>
            </a:gs>
            <a:gs pos="76000">
              <a:schemeClr val="accent3">
                <a:alpha val="90000"/>
                <a:hueOff val="0"/>
                <a:satOff val="0"/>
                <a:lumOff val="0"/>
                <a:alphaOff val="-30000"/>
                <a:shade val="100000"/>
              </a:schemeClr>
            </a:gs>
            <a:gs pos="100000">
              <a:schemeClr val="accent3">
                <a:alpha val="90000"/>
                <a:hueOff val="0"/>
                <a:satOff val="0"/>
                <a:lumOff val="0"/>
                <a:alphaOff val="-3000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accent3">
              <a:alpha val="90000"/>
              <a:hueOff val="0"/>
              <a:satOff val="0"/>
              <a:lumOff val="0"/>
              <a:alphaOff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fa-IR" sz="2200" b="1" kern="1200" dirty="0" smtClean="0"/>
            <a:t>گیرنده</a:t>
          </a:r>
          <a:endParaRPr lang="en-US" sz="2200" b="1" kern="1200" dirty="0"/>
        </a:p>
      </dsp:txBody>
      <dsp:txXfrm>
        <a:off x="5940410" y="2481278"/>
        <a:ext cx="1361836" cy="668233"/>
      </dsp:txXfrm>
    </dsp:sp>
    <dsp:sp modelId="{8986E2A3-A7B2-4D7C-83DC-8966F085D759}">
      <dsp:nvSpPr>
        <dsp:cNvPr id="0" name=""/>
        <dsp:cNvSpPr/>
      </dsp:nvSpPr>
      <dsp:spPr>
        <a:xfrm rot="10800000">
          <a:off x="205402" y="3259714"/>
          <a:ext cx="5698858" cy="740533"/>
        </a:xfrm>
        <a:prstGeom prst="rightArrow">
          <a:avLst>
            <a:gd name="adj1" fmla="val 75000"/>
            <a:gd name="adj2" fmla="val 50000"/>
          </a:avLst>
        </a:prstGeom>
        <a:solidFill>
          <a:schemeClr val="accent3">
            <a:alpha val="90000"/>
            <a:tint val="40000"/>
            <a:hueOff val="0"/>
            <a:satOff val="0"/>
            <a:lumOff val="0"/>
            <a:alphaOff val="0"/>
          </a:schemeClr>
        </a:solidFill>
        <a:ln w="15875" cap="flat" cmpd="sng" algn="ctr">
          <a:solidFill>
            <a:schemeClr val="lt1">
              <a:hueOff val="0"/>
              <a:satOff val="0"/>
              <a:lumOff val="0"/>
              <a:alphaOff val="0"/>
            </a:schemeClr>
          </a:solidFill>
          <a:prstDash val="solid"/>
        </a:ln>
        <a:effectLst>
          <a:outerShdw blurRad="38100" dist="381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3970" tIns="13970" rIns="13970" bIns="13970" numCol="1" spcCol="1270" anchor="t" anchorCtr="0">
          <a:noAutofit/>
        </a:bodyPr>
        <a:lstStyle/>
        <a:p>
          <a:pPr marL="228600" lvl="1" indent="-228600" algn="r" defTabSz="977900" rtl="1">
            <a:lnSpc>
              <a:spcPct val="90000"/>
            </a:lnSpc>
            <a:spcBef>
              <a:spcPct val="0"/>
            </a:spcBef>
            <a:spcAft>
              <a:spcPct val="15000"/>
            </a:spcAft>
            <a:buChar char="••"/>
          </a:pPr>
          <a:r>
            <a:rPr lang="fa-IR" sz="2200" b="1" kern="1200" dirty="0" smtClean="0">
              <a:cs typeface="B Zar" panose="00000400000000000000" pitchFamily="2" charset="-78"/>
            </a:rPr>
            <a:t>این پیام در چه بستر و فرهنگی تولید شده است؟</a:t>
          </a:r>
          <a:endParaRPr lang="en-US" sz="2200" b="1" kern="1200" dirty="0">
            <a:cs typeface="B Zar" panose="00000400000000000000" pitchFamily="2" charset="-78"/>
          </a:endParaRPr>
        </a:p>
      </dsp:txBody>
      <dsp:txXfrm rot="10800000">
        <a:off x="483102" y="3352281"/>
        <a:ext cx="5421158" cy="555399"/>
      </dsp:txXfrm>
    </dsp:sp>
    <dsp:sp modelId="{CF195204-4331-4C29-ACE9-D2397FA680B4}">
      <dsp:nvSpPr>
        <dsp:cNvPr id="0" name=""/>
        <dsp:cNvSpPr/>
      </dsp:nvSpPr>
      <dsp:spPr>
        <a:xfrm>
          <a:off x="5904260" y="3259714"/>
          <a:ext cx="1434136" cy="740533"/>
        </a:xfrm>
        <a:prstGeom prst="roundRect">
          <a:avLst/>
        </a:prstGeom>
        <a:gradFill rotWithShape="0">
          <a:gsLst>
            <a:gs pos="0">
              <a:schemeClr val="accent3">
                <a:alpha val="90000"/>
                <a:hueOff val="0"/>
                <a:satOff val="0"/>
                <a:lumOff val="0"/>
                <a:alphaOff val="-40000"/>
                <a:tint val="83000"/>
                <a:shade val="100000"/>
                <a:alpha val="100000"/>
                <a:hueMod val="100000"/>
                <a:satMod val="220000"/>
                <a:lumMod val="90000"/>
              </a:schemeClr>
            </a:gs>
            <a:gs pos="76000">
              <a:schemeClr val="accent3">
                <a:alpha val="90000"/>
                <a:hueOff val="0"/>
                <a:satOff val="0"/>
                <a:lumOff val="0"/>
                <a:alphaOff val="-40000"/>
                <a:shade val="100000"/>
              </a:schemeClr>
            </a:gs>
            <a:gs pos="100000">
              <a:schemeClr val="accent3">
                <a:alpha val="90000"/>
                <a:hueOff val="0"/>
                <a:satOff val="0"/>
                <a:lumOff val="0"/>
                <a:alphaOff val="-4000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accent3">
              <a:alpha val="90000"/>
              <a:hueOff val="0"/>
              <a:satOff val="0"/>
              <a:lumOff val="0"/>
              <a:alphaOff val="-4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fa-IR" sz="2200" b="1" kern="1200" dirty="0" smtClean="0"/>
            <a:t>فرهنگ</a:t>
          </a:r>
          <a:endParaRPr lang="en-US" sz="2200" b="1" kern="1200" dirty="0"/>
        </a:p>
      </dsp:txBody>
      <dsp:txXfrm>
        <a:off x="5940410" y="3295864"/>
        <a:ext cx="1361836" cy="668233"/>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A21AFC-FFE3-4DF7-9879-787C305B567A}" type="datetimeFigureOut">
              <a:rPr lang="en-US" smtClean="0"/>
              <a:t>10/20/2019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2911C2-D162-4784-8DBD-2B52EF5F866B}" type="slidenum">
              <a:rPr lang="en-US" smtClean="0"/>
              <a:t>‹#›</a:t>
            </a:fld>
            <a:endParaRPr lang="en-US"/>
          </a:p>
        </p:txBody>
      </p:sp>
    </p:spTree>
    <p:extLst>
      <p:ext uri="{BB962C8B-B14F-4D97-AF65-F5344CB8AC3E}">
        <p14:creationId xmlns:p14="http://schemas.microsoft.com/office/powerpoint/2010/main" val="4280136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868EDB43-2C65-4179-959F-3FC378C72816}" type="slidenum">
              <a:rPr lang="en-US" smtClean="0"/>
              <a:t>1</a:t>
            </a:fld>
            <a:endParaRPr lang="en-US"/>
          </a:p>
        </p:txBody>
      </p:sp>
    </p:spTree>
    <p:extLst>
      <p:ext uri="{BB962C8B-B14F-4D97-AF65-F5344CB8AC3E}">
        <p14:creationId xmlns:p14="http://schemas.microsoft.com/office/powerpoint/2010/main" val="37640441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baseline="0" dirty="0" smtClean="0"/>
              <a:t>این فیلم که بخشی از برنامه خندوانه است که فردوسی پور به عنوان مهمان در آن حاضر شده را بر اساس پرسشهای پنجگانه بررسی کنید:</a:t>
            </a:r>
            <a:endParaRPr lang="fa-IR" dirty="0" smtClean="0"/>
          </a:p>
          <a:p>
            <a:pPr marL="0" marR="0" indent="0" algn="r" defTabSz="914400" rtl="1" eaLnBrk="1" fontAlgn="auto" latinLnBrk="0" hangingPunct="1">
              <a:lnSpc>
                <a:spcPct val="100000"/>
              </a:lnSpc>
              <a:spcBef>
                <a:spcPts val="0"/>
              </a:spcBef>
              <a:spcAft>
                <a:spcPts val="0"/>
              </a:spcAft>
              <a:buClrTx/>
              <a:buSzTx/>
              <a:buFontTx/>
              <a:buNone/>
              <a:tabLst/>
              <a:defRPr/>
            </a:pPr>
            <a:endParaRPr lang="fa-IR" dirty="0" smtClean="0"/>
          </a:p>
          <a:p>
            <a:pPr marL="228600" marR="0" indent="-228600" algn="r" defTabSz="914400" rtl="1" eaLnBrk="1" fontAlgn="auto" latinLnBrk="0" hangingPunct="1">
              <a:lnSpc>
                <a:spcPct val="100000"/>
              </a:lnSpc>
              <a:spcBef>
                <a:spcPts val="0"/>
              </a:spcBef>
              <a:spcAft>
                <a:spcPts val="0"/>
              </a:spcAft>
              <a:buClrTx/>
              <a:buSzTx/>
              <a:buFontTx/>
              <a:buAutoNum type="arabicParenR"/>
              <a:tabLst/>
              <a:defRPr/>
            </a:pPr>
            <a:r>
              <a:rPr lang="fa-IR" baseline="0" dirty="0" smtClean="0"/>
              <a:t>برنامه منتخب شما کدام ساختار یا قالب یا گونه ارائه پیام را از طریق تلویزیون دارد؟ (از جدول اسلاید قبل کمک بگیرید) </a:t>
            </a:r>
          </a:p>
          <a:p>
            <a:pPr marL="228600" marR="0" indent="-228600" algn="r" defTabSz="914400" rtl="1" eaLnBrk="1" fontAlgn="auto" latinLnBrk="0" hangingPunct="1">
              <a:lnSpc>
                <a:spcPct val="100000"/>
              </a:lnSpc>
              <a:spcBef>
                <a:spcPts val="0"/>
              </a:spcBef>
              <a:spcAft>
                <a:spcPts val="0"/>
              </a:spcAft>
              <a:buClrTx/>
              <a:buSzTx/>
              <a:buFontTx/>
              <a:buAutoNum type="arabicParenR"/>
              <a:tabLst/>
              <a:defRPr/>
            </a:pPr>
            <a:r>
              <a:rPr lang="fa-IR" baseline="0" dirty="0" smtClean="0"/>
              <a:t>چه مفاهیم و موضوعاتی به شکل مستقیم یا غیر مستقیم منتقل شده است؟</a:t>
            </a:r>
          </a:p>
          <a:p>
            <a:pPr marL="228600" marR="0" indent="-228600" algn="r" defTabSz="914400" rtl="1" eaLnBrk="1" fontAlgn="auto" latinLnBrk="0" hangingPunct="1">
              <a:lnSpc>
                <a:spcPct val="100000"/>
              </a:lnSpc>
              <a:spcBef>
                <a:spcPts val="0"/>
              </a:spcBef>
              <a:spcAft>
                <a:spcPts val="0"/>
              </a:spcAft>
              <a:buClrTx/>
              <a:buSzTx/>
              <a:buFontTx/>
              <a:buAutoNum type="arabicParenR"/>
              <a:tabLst/>
              <a:defRPr/>
            </a:pPr>
            <a:r>
              <a:rPr lang="fa-IR" baseline="0" dirty="0" smtClean="0"/>
              <a:t>چه کسی تولید کننده و مالک پیام است؟</a:t>
            </a:r>
          </a:p>
          <a:p>
            <a:pPr marL="228600" marR="0" indent="-228600" algn="r" defTabSz="914400" rtl="1" eaLnBrk="1" fontAlgn="auto" latinLnBrk="0" hangingPunct="1">
              <a:lnSpc>
                <a:spcPct val="100000"/>
              </a:lnSpc>
              <a:spcBef>
                <a:spcPts val="0"/>
              </a:spcBef>
              <a:spcAft>
                <a:spcPts val="0"/>
              </a:spcAft>
              <a:buClrTx/>
              <a:buSzTx/>
              <a:buFontTx/>
              <a:buAutoNum type="arabicParenR"/>
              <a:tabLst/>
              <a:defRPr/>
            </a:pPr>
            <a:r>
              <a:rPr lang="fa-IR" baseline="0" dirty="0" smtClean="0"/>
              <a:t>جامعه هدف این برنامه چه کسانی هستند؟ چرا این پیام فرستاده شده است؟ </a:t>
            </a:r>
          </a:p>
          <a:p>
            <a:pPr marL="228600" marR="0" indent="-228600" algn="r" defTabSz="914400" rtl="1" eaLnBrk="1" fontAlgn="auto" latinLnBrk="0" hangingPunct="1">
              <a:lnSpc>
                <a:spcPct val="100000"/>
              </a:lnSpc>
              <a:spcBef>
                <a:spcPts val="0"/>
              </a:spcBef>
              <a:spcAft>
                <a:spcPts val="0"/>
              </a:spcAft>
              <a:buClrTx/>
              <a:buSzTx/>
              <a:buFontTx/>
              <a:buAutoNum type="arabicParenR"/>
              <a:tabLst/>
              <a:defRPr/>
            </a:pPr>
            <a:r>
              <a:rPr lang="fa-IR" baseline="0" dirty="0" smtClean="0"/>
              <a:t>چه سبک زندگی ارزش ها و نظریاتی در این پیام ارائه یا از آن حذف شده است؟ </a:t>
            </a:r>
          </a:p>
          <a:p>
            <a:pPr marL="228600" marR="0" indent="-228600" algn="r" defTabSz="914400" rtl="1" eaLnBrk="1" fontAlgn="auto" latinLnBrk="0" hangingPunct="1">
              <a:lnSpc>
                <a:spcPct val="100000"/>
              </a:lnSpc>
              <a:spcBef>
                <a:spcPts val="0"/>
              </a:spcBef>
              <a:spcAft>
                <a:spcPts val="0"/>
              </a:spcAft>
              <a:buClrTx/>
              <a:buSzTx/>
              <a:buFontTx/>
              <a:buAutoNum type="arabicParenR"/>
              <a:tabLst/>
              <a:defRPr/>
            </a:pPr>
            <a:r>
              <a:rPr lang="fa-IR" baseline="0" dirty="0" smtClean="0"/>
              <a:t>آیا این پیام در هر فرهنگ، جامعه، زمان و مکان دیگری همین معانی آشکار و پنهان را دارد؟</a:t>
            </a:r>
          </a:p>
          <a:p>
            <a:pPr marL="228600" marR="0" indent="-228600" algn="r" defTabSz="914400" rtl="1" eaLnBrk="1" fontAlgn="auto" latinLnBrk="0" hangingPunct="1">
              <a:lnSpc>
                <a:spcPct val="100000"/>
              </a:lnSpc>
              <a:spcBef>
                <a:spcPts val="0"/>
              </a:spcBef>
              <a:spcAft>
                <a:spcPts val="0"/>
              </a:spcAft>
              <a:buClrTx/>
              <a:buSzTx/>
              <a:buFontTx/>
              <a:buAutoNum type="arabicParenR"/>
              <a:tabLst/>
              <a:defRPr/>
            </a:pPr>
            <a:endParaRPr lang="en-US" dirty="0"/>
          </a:p>
        </p:txBody>
      </p:sp>
      <p:sp>
        <p:nvSpPr>
          <p:cNvPr id="4" name="Slide Number Placeholder 3"/>
          <p:cNvSpPr>
            <a:spLocks noGrp="1"/>
          </p:cNvSpPr>
          <p:nvPr>
            <p:ph type="sldNum" sz="quarter" idx="10"/>
          </p:nvPr>
        </p:nvSpPr>
        <p:spPr/>
        <p:txBody>
          <a:bodyPr/>
          <a:lstStyle/>
          <a:p>
            <a:fld id="{862911C2-D162-4784-8DBD-2B52EF5F866B}" type="slidenum">
              <a:rPr lang="en-US" smtClean="0"/>
              <a:t>10</a:t>
            </a:fld>
            <a:endParaRPr lang="en-US"/>
          </a:p>
        </p:txBody>
      </p:sp>
    </p:spTree>
    <p:extLst>
      <p:ext uri="{BB962C8B-B14F-4D97-AF65-F5344CB8AC3E}">
        <p14:creationId xmlns:p14="http://schemas.microsoft.com/office/powerpoint/2010/main" val="2310262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baseline="0" dirty="0" smtClean="0"/>
              <a:t>در این فیلم اتفاقی برعکس افتاده است و این بار جناب خان به نمایندگی از خندوانه به برنامه 90 رفته است. این بخش را هم از منظر سوالات زیر بررسی کنید:</a:t>
            </a:r>
          </a:p>
          <a:p>
            <a:pPr marL="228600" marR="0" indent="-228600" algn="r" defTabSz="914400" rtl="1" eaLnBrk="1" fontAlgn="auto" latinLnBrk="0" hangingPunct="1">
              <a:lnSpc>
                <a:spcPct val="100000"/>
              </a:lnSpc>
              <a:spcBef>
                <a:spcPts val="0"/>
              </a:spcBef>
              <a:spcAft>
                <a:spcPts val="0"/>
              </a:spcAft>
              <a:buClrTx/>
              <a:buSzTx/>
              <a:buFontTx/>
              <a:buAutoNum type="arabicParenR"/>
              <a:tabLst/>
              <a:defRPr/>
            </a:pPr>
            <a:endParaRPr lang="fa-IR" baseline="0" dirty="0" smtClean="0"/>
          </a:p>
          <a:p>
            <a:pPr marL="228600" marR="0" indent="-228600" algn="r" defTabSz="914400" rtl="1" eaLnBrk="1" fontAlgn="auto" latinLnBrk="0" hangingPunct="1">
              <a:lnSpc>
                <a:spcPct val="100000"/>
              </a:lnSpc>
              <a:spcBef>
                <a:spcPts val="0"/>
              </a:spcBef>
              <a:spcAft>
                <a:spcPts val="0"/>
              </a:spcAft>
              <a:buClrTx/>
              <a:buSzTx/>
              <a:buFontTx/>
              <a:buAutoNum type="arabicParenR"/>
              <a:tabLst/>
              <a:defRPr/>
            </a:pPr>
            <a:r>
              <a:rPr lang="fa-IR" baseline="0" dirty="0" smtClean="0"/>
              <a:t>برنامه منتخب شما کدام ساختار یا قالب یا گونه ارائه پیام را از طریق تلویزیون دارد؟ (از جدول اسلاید قبل کمک بگیرید) </a:t>
            </a:r>
          </a:p>
          <a:p>
            <a:pPr marL="228600" marR="0" indent="-228600" algn="r" defTabSz="914400" rtl="1" eaLnBrk="1" fontAlgn="auto" latinLnBrk="0" hangingPunct="1">
              <a:lnSpc>
                <a:spcPct val="100000"/>
              </a:lnSpc>
              <a:spcBef>
                <a:spcPts val="0"/>
              </a:spcBef>
              <a:spcAft>
                <a:spcPts val="0"/>
              </a:spcAft>
              <a:buClrTx/>
              <a:buSzTx/>
              <a:buFontTx/>
              <a:buAutoNum type="arabicParenR"/>
              <a:tabLst/>
              <a:defRPr/>
            </a:pPr>
            <a:r>
              <a:rPr lang="fa-IR" baseline="0" dirty="0" smtClean="0"/>
              <a:t>چه مفاهیم و موضوعاتی به شکل مستقیم یا غیر مستقیم منتقل شده است؟</a:t>
            </a:r>
          </a:p>
          <a:p>
            <a:pPr marL="228600" marR="0" indent="-228600" algn="r" defTabSz="914400" rtl="1" eaLnBrk="1" fontAlgn="auto" latinLnBrk="0" hangingPunct="1">
              <a:lnSpc>
                <a:spcPct val="100000"/>
              </a:lnSpc>
              <a:spcBef>
                <a:spcPts val="0"/>
              </a:spcBef>
              <a:spcAft>
                <a:spcPts val="0"/>
              </a:spcAft>
              <a:buClrTx/>
              <a:buSzTx/>
              <a:buFontTx/>
              <a:buAutoNum type="arabicParenR"/>
              <a:tabLst/>
              <a:defRPr/>
            </a:pPr>
            <a:r>
              <a:rPr lang="fa-IR" baseline="0" dirty="0" smtClean="0"/>
              <a:t>چه کسی تولید کننده و مالک پیام است؟</a:t>
            </a:r>
          </a:p>
          <a:p>
            <a:pPr marL="228600" marR="0" indent="-228600" algn="r" defTabSz="914400" rtl="1" eaLnBrk="1" fontAlgn="auto" latinLnBrk="0" hangingPunct="1">
              <a:lnSpc>
                <a:spcPct val="100000"/>
              </a:lnSpc>
              <a:spcBef>
                <a:spcPts val="0"/>
              </a:spcBef>
              <a:spcAft>
                <a:spcPts val="0"/>
              </a:spcAft>
              <a:buClrTx/>
              <a:buSzTx/>
              <a:buFontTx/>
              <a:buAutoNum type="arabicParenR"/>
              <a:tabLst/>
              <a:defRPr/>
            </a:pPr>
            <a:r>
              <a:rPr lang="fa-IR" baseline="0" dirty="0" smtClean="0"/>
              <a:t>جامعه هدف این برنامه چه کسانی هستند؟ چرا این پیام فرستاده شده است؟ </a:t>
            </a:r>
          </a:p>
          <a:p>
            <a:pPr marL="228600" marR="0" indent="-228600" algn="r" defTabSz="914400" rtl="1" eaLnBrk="1" fontAlgn="auto" latinLnBrk="0" hangingPunct="1">
              <a:lnSpc>
                <a:spcPct val="100000"/>
              </a:lnSpc>
              <a:spcBef>
                <a:spcPts val="0"/>
              </a:spcBef>
              <a:spcAft>
                <a:spcPts val="0"/>
              </a:spcAft>
              <a:buClrTx/>
              <a:buSzTx/>
              <a:buFontTx/>
              <a:buAutoNum type="arabicParenR"/>
              <a:tabLst/>
              <a:defRPr/>
            </a:pPr>
            <a:r>
              <a:rPr lang="fa-IR" baseline="0" dirty="0" smtClean="0"/>
              <a:t>چه سبک زندگی ارزش ها و نظریاتی در این پیام ارائه یا از آن حذف شده است؟ </a:t>
            </a:r>
          </a:p>
          <a:p>
            <a:pPr marL="228600" marR="0" indent="-228600" algn="r" defTabSz="914400" rtl="1" eaLnBrk="1" fontAlgn="auto" latinLnBrk="0" hangingPunct="1">
              <a:lnSpc>
                <a:spcPct val="100000"/>
              </a:lnSpc>
              <a:spcBef>
                <a:spcPts val="0"/>
              </a:spcBef>
              <a:spcAft>
                <a:spcPts val="0"/>
              </a:spcAft>
              <a:buClrTx/>
              <a:buSzTx/>
              <a:buFontTx/>
              <a:buAutoNum type="arabicParenR"/>
              <a:tabLst/>
              <a:defRPr/>
            </a:pPr>
            <a:r>
              <a:rPr lang="fa-IR" baseline="0" dirty="0" smtClean="0"/>
              <a:t>آیا این پیام در هر فرهنگ، جامعه، زمان و مکان دیگری همین معانی آشکار و پنهان را دارد؟</a:t>
            </a:r>
          </a:p>
        </p:txBody>
      </p:sp>
      <p:sp>
        <p:nvSpPr>
          <p:cNvPr id="4" name="Slide Number Placeholder 3"/>
          <p:cNvSpPr>
            <a:spLocks noGrp="1"/>
          </p:cNvSpPr>
          <p:nvPr>
            <p:ph type="sldNum" sz="quarter" idx="10"/>
          </p:nvPr>
        </p:nvSpPr>
        <p:spPr/>
        <p:txBody>
          <a:bodyPr/>
          <a:lstStyle/>
          <a:p>
            <a:fld id="{862911C2-D162-4784-8DBD-2B52EF5F866B}" type="slidenum">
              <a:rPr lang="en-US" smtClean="0"/>
              <a:t>11</a:t>
            </a:fld>
            <a:endParaRPr lang="en-US"/>
          </a:p>
        </p:txBody>
      </p:sp>
    </p:spTree>
    <p:extLst>
      <p:ext uri="{BB962C8B-B14F-4D97-AF65-F5344CB8AC3E}">
        <p14:creationId xmlns:p14="http://schemas.microsoft.com/office/powerpoint/2010/main" val="41722532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baseline="0" dirty="0" smtClean="0"/>
              <a:t>تبلیغ فوق متعلق به چراق قوع فیلیپس است که به طرزی هوشمندانه از میان محیط اطراف خود راهی به سوی نور آسمان گشوده است. با معیار قرار دادن این دو نمونه، سوالات سواد رسانه ای را در این دو تبلیغ خلاق در مورد بررسی قرار دهید.</a:t>
            </a:r>
          </a:p>
          <a:p>
            <a:pPr marL="228600" marR="0" indent="-228600" algn="r" defTabSz="914400" rtl="1" eaLnBrk="1" fontAlgn="auto" latinLnBrk="0" hangingPunct="1">
              <a:lnSpc>
                <a:spcPct val="100000"/>
              </a:lnSpc>
              <a:spcBef>
                <a:spcPts val="0"/>
              </a:spcBef>
              <a:spcAft>
                <a:spcPts val="0"/>
              </a:spcAft>
              <a:buClrTx/>
              <a:buSzTx/>
              <a:buFontTx/>
              <a:buAutoNum type="arabicParenR"/>
              <a:tabLst/>
              <a:defRPr/>
            </a:pPr>
            <a:endParaRPr lang="fa-IR" baseline="0" dirty="0" smtClean="0"/>
          </a:p>
          <a:p>
            <a:pPr marL="228600" marR="0" indent="-228600" algn="r" defTabSz="914400" rtl="1" eaLnBrk="1" fontAlgn="auto" latinLnBrk="0" hangingPunct="1">
              <a:lnSpc>
                <a:spcPct val="100000"/>
              </a:lnSpc>
              <a:spcBef>
                <a:spcPts val="0"/>
              </a:spcBef>
              <a:spcAft>
                <a:spcPts val="0"/>
              </a:spcAft>
              <a:buClrTx/>
              <a:buSzTx/>
              <a:buFontTx/>
              <a:buAutoNum type="arabicParenR"/>
              <a:tabLst/>
              <a:defRPr/>
            </a:pPr>
            <a:r>
              <a:rPr lang="fa-IR" baseline="0" dirty="0" smtClean="0"/>
              <a:t>چه مفاهیم و موضوعاتی به شکل مستقیم یا غیر مستقیم منتقل شده است؟</a:t>
            </a:r>
          </a:p>
          <a:p>
            <a:pPr marL="228600" marR="0" indent="-228600" algn="r" defTabSz="914400" rtl="1" eaLnBrk="1" fontAlgn="auto" latinLnBrk="0" hangingPunct="1">
              <a:lnSpc>
                <a:spcPct val="100000"/>
              </a:lnSpc>
              <a:spcBef>
                <a:spcPts val="0"/>
              </a:spcBef>
              <a:spcAft>
                <a:spcPts val="0"/>
              </a:spcAft>
              <a:buClrTx/>
              <a:buSzTx/>
              <a:buFontTx/>
              <a:buAutoNum type="arabicParenR"/>
              <a:tabLst/>
              <a:defRPr/>
            </a:pPr>
            <a:r>
              <a:rPr lang="fa-IR" baseline="0" dirty="0" smtClean="0"/>
              <a:t>چه کسی تولید کننده و مالک پیام است؟</a:t>
            </a:r>
          </a:p>
          <a:p>
            <a:pPr marL="228600" marR="0" indent="-228600" algn="r" defTabSz="914400" rtl="1" eaLnBrk="1" fontAlgn="auto" latinLnBrk="0" hangingPunct="1">
              <a:lnSpc>
                <a:spcPct val="100000"/>
              </a:lnSpc>
              <a:spcBef>
                <a:spcPts val="0"/>
              </a:spcBef>
              <a:spcAft>
                <a:spcPts val="0"/>
              </a:spcAft>
              <a:buClrTx/>
              <a:buSzTx/>
              <a:buFontTx/>
              <a:buAutoNum type="arabicParenR"/>
              <a:tabLst/>
              <a:defRPr/>
            </a:pPr>
            <a:r>
              <a:rPr lang="fa-IR" baseline="0" dirty="0" smtClean="0"/>
              <a:t>جامعه هدف این پوستر چه کسانی هستند؟ چرا این پیام فرستاده شده است؟ </a:t>
            </a:r>
          </a:p>
          <a:p>
            <a:pPr marL="228600" marR="0" indent="-228600" algn="r" defTabSz="914400" rtl="1" eaLnBrk="1" fontAlgn="auto" latinLnBrk="0" hangingPunct="1">
              <a:lnSpc>
                <a:spcPct val="100000"/>
              </a:lnSpc>
              <a:spcBef>
                <a:spcPts val="0"/>
              </a:spcBef>
              <a:spcAft>
                <a:spcPts val="0"/>
              </a:spcAft>
              <a:buClrTx/>
              <a:buSzTx/>
              <a:buFontTx/>
              <a:buAutoNum type="arabicParenR"/>
              <a:tabLst/>
              <a:defRPr/>
            </a:pPr>
            <a:r>
              <a:rPr lang="fa-IR" baseline="0" dirty="0" smtClean="0"/>
              <a:t>چه سبک زندگی ارزش ها و نظریاتی در این پیام ارائه یا از آن حذف شده است؟ </a:t>
            </a:r>
          </a:p>
          <a:p>
            <a:pPr marL="228600" marR="0" indent="-228600" algn="r" defTabSz="914400" rtl="1" eaLnBrk="1" fontAlgn="auto" latinLnBrk="0" hangingPunct="1">
              <a:lnSpc>
                <a:spcPct val="100000"/>
              </a:lnSpc>
              <a:spcBef>
                <a:spcPts val="0"/>
              </a:spcBef>
              <a:spcAft>
                <a:spcPts val="0"/>
              </a:spcAft>
              <a:buClrTx/>
              <a:buSzTx/>
              <a:buFontTx/>
              <a:buAutoNum type="arabicParenR"/>
              <a:tabLst/>
              <a:defRPr/>
            </a:pPr>
            <a:r>
              <a:rPr lang="fa-IR" baseline="0" dirty="0" smtClean="0"/>
              <a:t>آیا این پیام در هر فرهنگ، جامعه، زمان و مکان دیگری همین معانی آشکار و پنهان را دارد؟</a:t>
            </a:r>
          </a:p>
        </p:txBody>
      </p:sp>
      <p:sp>
        <p:nvSpPr>
          <p:cNvPr id="4" name="Slide Number Placeholder 3"/>
          <p:cNvSpPr>
            <a:spLocks noGrp="1"/>
          </p:cNvSpPr>
          <p:nvPr>
            <p:ph type="sldNum" sz="quarter" idx="10"/>
          </p:nvPr>
        </p:nvSpPr>
        <p:spPr/>
        <p:txBody>
          <a:bodyPr/>
          <a:lstStyle/>
          <a:p>
            <a:fld id="{862911C2-D162-4784-8DBD-2B52EF5F866B}" type="slidenum">
              <a:rPr lang="en-US" smtClean="0"/>
              <a:t>12</a:t>
            </a:fld>
            <a:endParaRPr lang="en-US"/>
          </a:p>
        </p:txBody>
      </p:sp>
    </p:spTree>
    <p:extLst>
      <p:ext uri="{BB962C8B-B14F-4D97-AF65-F5344CB8AC3E}">
        <p14:creationId xmlns:p14="http://schemas.microsoft.com/office/powerpoint/2010/main" val="21441283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baseline="0" dirty="0" smtClean="0"/>
              <a:t>در این تبلیغ، به صورت خلاقانه توانمندی یک چسب در کنار هم قرار دادن قطعات شکسته نشان داده می شود. جاذبه ای که این چسب بین دو طرف یک قطعه شکسته شده ایجاد می کند مثل نسبت بین گاو و پرچم قرمزرنگ دست گاوچران است!</a:t>
            </a:r>
          </a:p>
          <a:p>
            <a:pPr marL="0" marR="0" indent="0" algn="r" defTabSz="914400" rtl="1" eaLnBrk="1" fontAlgn="auto" latinLnBrk="0" hangingPunct="1">
              <a:lnSpc>
                <a:spcPct val="100000"/>
              </a:lnSpc>
              <a:spcBef>
                <a:spcPts val="0"/>
              </a:spcBef>
              <a:spcAft>
                <a:spcPts val="0"/>
              </a:spcAft>
              <a:buClrTx/>
              <a:buSzTx/>
              <a:buFontTx/>
              <a:buNone/>
              <a:tabLst/>
              <a:defRPr/>
            </a:pPr>
            <a:r>
              <a:rPr lang="fa-IR" baseline="0" dirty="0" smtClean="0"/>
              <a:t>با معیار قرار دادن این دو نمونه، سوالات سواد رسانه ای را در این دو تبلیغ خلاق در مورد بررسی قرار دهید.</a:t>
            </a:r>
          </a:p>
          <a:p>
            <a:pPr marL="228600" marR="0" indent="-228600" algn="r" defTabSz="914400" rtl="1" eaLnBrk="1" fontAlgn="auto" latinLnBrk="0" hangingPunct="1">
              <a:lnSpc>
                <a:spcPct val="100000"/>
              </a:lnSpc>
              <a:spcBef>
                <a:spcPts val="0"/>
              </a:spcBef>
              <a:spcAft>
                <a:spcPts val="0"/>
              </a:spcAft>
              <a:buClrTx/>
              <a:buSzTx/>
              <a:buFontTx/>
              <a:buAutoNum type="arabicParenR"/>
              <a:tabLst/>
              <a:defRPr/>
            </a:pPr>
            <a:endParaRPr lang="fa-IR" baseline="0" dirty="0" smtClean="0"/>
          </a:p>
          <a:p>
            <a:pPr marL="228600" marR="0" indent="-228600" algn="r" defTabSz="914400" rtl="1" eaLnBrk="1" fontAlgn="auto" latinLnBrk="0" hangingPunct="1">
              <a:lnSpc>
                <a:spcPct val="100000"/>
              </a:lnSpc>
              <a:spcBef>
                <a:spcPts val="0"/>
              </a:spcBef>
              <a:spcAft>
                <a:spcPts val="0"/>
              </a:spcAft>
              <a:buClrTx/>
              <a:buSzTx/>
              <a:buFontTx/>
              <a:buAutoNum type="arabicParenR"/>
              <a:tabLst/>
              <a:defRPr/>
            </a:pPr>
            <a:r>
              <a:rPr lang="fa-IR" baseline="0" dirty="0" smtClean="0"/>
              <a:t>چه مفاهیم و موضوعاتی به شکل مستقیم یا غیر مستقیم منتقل شده است؟</a:t>
            </a:r>
          </a:p>
          <a:p>
            <a:pPr marL="228600" marR="0" indent="-228600" algn="r" defTabSz="914400" rtl="1" eaLnBrk="1" fontAlgn="auto" latinLnBrk="0" hangingPunct="1">
              <a:lnSpc>
                <a:spcPct val="100000"/>
              </a:lnSpc>
              <a:spcBef>
                <a:spcPts val="0"/>
              </a:spcBef>
              <a:spcAft>
                <a:spcPts val="0"/>
              </a:spcAft>
              <a:buClrTx/>
              <a:buSzTx/>
              <a:buFontTx/>
              <a:buAutoNum type="arabicParenR"/>
              <a:tabLst/>
              <a:defRPr/>
            </a:pPr>
            <a:r>
              <a:rPr lang="fa-IR" baseline="0" dirty="0" smtClean="0"/>
              <a:t>چه کسی تولید کننده و مالک پیام است؟</a:t>
            </a:r>
          </a:p>
          <a:p>
            <a:pPr marL="228600" marR="0" indent="-228600" algn="r" defTabSz="914400" rtl="1" eaLnBrk="1" fontAlgn="auto" latinLnBrk="0" hangingPunct="1">
              <a:lnSpc>
                <a:spcPct val="100000"/>
              </a:lnSpc>
              <a:spcBef>
                <a:spcPts val="0"/>
              </a:spcBef>
              <a:spcAft>
                <a:spcPts val="0"/>
              </a:spcAft>
              <a:buClrTx/>
              <a:buSzTx/>
              <a:buFontTx/>
              <a:buAutoNum type="arabicParenR"/>
              <a:tabLst/>
              <a:defRPr/>
            </a:pPr>
            <a:r>
              <a:rPr lang="fa-IR" baseline="0" dirty="0" smtClean="0"/>
              <a:t>جامعه هدف این پوستر چه کسانی هستند؟ چرا این پیام فرستاده شده است؟ </a:t>
            </a:r>
          </a:p>
          <a:p>
            <a:pPr marL="228600" marR="0" indent="-228600" algn="r" defTabSz="914400" rtl="1" eaLnBrk="1" fontAlgn="auto" latinLnBrk="0" hangingPunct="1">
              <a:lnSpc>
                <a:spcPct val="100000"/>
              </a:lnSpc>
              <a:spcBef>
                <a:spcPts val="0"/>
              </a:spcBef>
              <a:spcAft>
                <a:spcPts val="0"/>
              </a:spcAft>
              <a:buClrTx/>
              <a:buSzTx/>
              <a:buFontTx/>
              <a:buAutoNum type="arabicParenR"/>
              <a:tabLst/>
              <a:defRPr/>
            </a:pPr>
            <a:r>
              <a:rPr lang="fa-IR" baseline="0" dirty="0" smtClean="0"/>
              <a:t>چه سبک زندگی ارزش ها و نظریاتی در این پیام ارائه یا از آن حذف شده است؟ </a:t>
            </a:r>
          </a:p>
          <a:p>
            <a:pPr marL="228600" marR="0" indent="-228600" algn="r" defTabSz="914400" rtl="1" eaLnBrk="1" fontAlgn="auto" latinLnBrk="0" hangingPunct="1">
              <a:lnSpc>
                <a:spcPct val="100000"/>
              </a:lnSpc>
              <a:spcBef>
                <a:spcPts val="0"/>
              </a:spcBef>
              <a:spcAft>
                <a:spcPts val="0"/>
              </a:spcAft>
              <a:buClrTx/>
              <a:buSzTx/>
              <a:buFontTx/>
              <a:buAutoNum type="arabicParenR"/>
              <a:tabLst/>
              <a:defRPr/>
            </a:pPr>
            <a:r>
              <a:rPr lang="fa-IR" baseline="0" dirty="0" smtClean="0"/>
              <a:t>آیا این پیام در هر فرهنگ، جامعه، زمان و مکان دیگری همین معانی آشکار و پنهان را دارد؟</a:t>
            </a:r>
          </a:p>
        </p:txBody>
      </p:sp>
      <p:sp>
        <p:nvSpPr>
          <p:cNvPr id="4" name="Slide Number Placeholder 3"/>
          <p:cNvSpPr>
            <a:spLocks noGrp="1"/>
          </p:cNvSpPr>
          <p:nvPr>
            <p:ph type="sldNum" sz="quarter" idx="10"/>
          </p:nvPr>
        </p:nvSpPr>
        <p:spPr/>
        <p:txBody>
          <a:bodyPr/>
          <a:lstStyle/>
          <a:p>
            <a:fld id="{862911C2-D162-4784-8DBD-2B52EF5F866B}" type="slidenum">
              <a:rPr lang="en-US" smtClean="0"/>
              <a:t>13</a:t>
            </a:fld>
            <a:endParaRPr lang="en-US"/>
          </a:p>
        </p:txBody>
      </p:sp>
    </p:spTree>
    <p:extLst>
      <p:ext uri="{BB962C8B-B14F-4D97-AF65-F5344CB8AC3E}">
        <p14:creationId xmlns:p14="http://schemas.microsoft.com/office/powerpoint/2010/main" val="21441283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baseline="0" dirty="0" smtClean="0"/>
              <a:t>در این تبلیغ، به صورت خلاقانه توانمندی یک چسب در کنار هم قرار دادن قطعات شکسته نشان داده می شود. جاذبه ای که این چسب بین دو طرف یک قطعه شکسته شده ایجاد می کند مثل نسبت بین گاو و پرچم قرمزرنگ دست گاوچران است!</a:t>
            </a:r>
          </a:p>
          <a:p>
            <a:pPr marL="0" marR="0" indent="0" algn="r" defTabSz="914400" rtl="1" eaLnBrk="1" fontAlgn="auto" latinLnBrk="0" hangingPunct="1">
              <a:lnSpc>
                <a:spcPct val="100000"/>
              </a:lnSpc>
              <a:spcBef>
                <a:spcPts val="0"/>
              </a:spcBef>
              <a:spcAft>
                <a:spcPts val="0"/>
              </a:spcAft>
              <a:buClrTx/>
              <a:buSzTx/>
              <a:buFontTx/>
              <a:buNone/>
              <a:tabLst/>
              <a:defRPr/>
            </a:pPr>
            <a:r>
              <a:rPr lang="fa-IR" baseline="0" dirty="0" smtClean="0"/>
              <a:t>با معیار قرار دادن این دو نمونه، سوالات سواد رسانه ای را در این دو تبلیغ خلاق در مورد بررسی قرار دهید.</a:t>
            </a:r>
          </a:p>
          <a:p>
            <a:pPr marL="228600" marR="0" indent="-228600" algn="r" defTabSz="914400" rtl="1" eaLnBrk="1" fontAlgn="auto" latinLnBrk="0" hangingPunct="1">
              <a:lnSpc>
                <a:spcPct val="100000"/>
              </a:lnSpc>
              <a:spcBef>
                <a:spcPts val="0"/>
              </a:spcBef>
              <a:spcAft>
                <a:spcPts val="0"/>
              </a:spcAft>
              <a:buClrTx/>
              <a:buSzTx/>
              <a:buFontTx/>
              <a:buAutoNum type="arabicParenR"/>
              <a:tabLst/>
              <a:defRPr/>
            </a:pPr>
            <a:endParaRPr lang="fa-IR" baseline="0" dirty="0" smtClean="0"/>
          </a:p>
          <a:p>
            <a:pPr marL="228600" marR="0" indent="-228600" algn="r" defTabSz="914400" rtl="1" eaLnBrk="1" fontAlgn="auto" latinLnBrk="0" hangingPunct="1">
              <a:lnSpc>
                <a:spcPct val="100000"/>
              </a:lnSpc>
              <a:spcBef>
                <a:spcPts val="0"/>
              </a:spcBef>
              <a:spcAft>
                <a:spcPts val="0"/>
              </a:spcAft>
              <a:buClrTx/>
              <a:buSzTx/>
              <a:buFontTx/>
              <a:buAutoNum type="arabicParenR"/>
              <a:tabLst/>
              <a:defRPr/>
            </a:pPr>
            <a:r>
              <a:rPr lang="fa-IR" baseline="0" dirty="0" smtClean="0"/>
              <a:t>چه مفاهیم و موضوعاتی به شکل مستقیم یا غیر مستقیم منتقل شده است؟</a:t>
            </a:r>
          </a:p>
          <a:p>
            <a:pPr marL="228600" marR="0" indent="-228600" algn="r" defTabSz="914400" rtl="1" eaLnBrk="1" fontAlgn="auto" latinLnBrk="0" hangingPunct="1">
              <a:lnSpc>
                <a:spcPct val="100000"/>
              </a:lnSpc>
              <a:spcBef>
                <a:spcPts val="0"/>
              </a:spcBef>
              <a:spcAft>
                <a:spcPts val="0"/>
              </a:spcAft>
              <a:buClrTx/>
              <a:buSzTx/>
              <a:buFontTx/>
              <a:buAutoNum type="arabicParenR"/>
              <a:tabLst/>
              <a:defRPr/>
            </a:pPr>
            <a:r>
              <a:rPr lang="fa-IR" baseline="0" dirty="0" smtClean="0"/>
              <a:t>چه کسی تولید کننده و مالک پیام است؟</a:t>
            </a:r>
          </a:p>
          <a:p>
            <a:pPr marL="228600" marR="0" indent="-228600" algn="r" defTabSz="914400" rtl="1" eaLnBrk="1" fontAlgn="auto" latinLnBrk="0" hangingPunct="1">
              <a:lnSpc>
                <a:spcPct val="100000"/>
              </a:lnSpc>
              <a:spcBef>
                <a:spcPts val="0"/>
              </a:spcBef>
              <a:spcAft>
                <a:spcPts val="0"/>
              </a:spcAft>
              <a:buClrTx/>
              <a:buSzTx/>
              <a:buFontTx/>
              <a:buAutoNum type="arabicParenR"/>
              <a:tabLst/>
              <a:defRPr/>
            </a:pPr>
            <a:r>
              <a:rPr lang="fa-IR" baseline="0" dirty="0" smtClean="0"/>
              <a:t>جامعه هدف این پوستر چه کسانی هستند؟ چرا این پیام فرستاده شده است؟ </a:t>
            </a:r>
          </a:p>
          <a:p>
            <a:pPr marL="228600" marR="0" indent="-228600" algn="r" defTabSz="914400" rtl="1" eaLnBrk="1" fontAlgn="auto" latinLnBrk="0" hangingPunct="1">
              <a:lnSpc>
                <a:spcPct val="100000"/>
              </a:lnSpc>
              <a:spcBef>
                <a:spcPts val="0"/>
              </a:spcBef>
              <a:spcAft>
                <a:spcPts val="0"/>
              </a:spcAft>
              <a:buClrTx/>
              <a:buSzTx/>
              <a:buFontTx/>
              <a:buAutoNum type="arabicParenR"/>
              <a:tabLst/>
              <a:defRPr/>
            </a:pPr>
            <a:r>
              <a:rPr lang="fa-IR" baseline="0" dirty="0" smtClean="0"/>
              <a:t>چه سبک زندگی ارزش ها و نظریاتی در این پیام ارائه یا از آن حذف شده است؟ </a:t>
            </a:r>
          </a:p>
          <a:p>
            <a:pPr marL="228600" marR="0" indent="-228600" algn="r" defTabSz="914400" rtl="1" eaLnBrk="1" fontAlgn="auto" latinLnBrk="0" hangingPunct="1">
              <a:lnSpc>
                <a:spcPct val="100000"/>
              </a:lnSpc>
              <a:spcBef>
                <a:spcPts val="0"/>
              </a:spcBef>
              <a:spcAft>
                <a:spcPts val="0"/>
              </a:spcAft>
              <a:buClrTx/>
              <a:buSzTx/>
              <a:buFontTx/>
              <a:buAutoNum type="arabicParenR"/>
              <a:tabLst/>
              <a:defRPr/>
            </a:pPr>
            <a:r>
              <a:rPr lang="fa-IR" baseline="0" dirty="0" smtClean="0"/>
              <a:t>آیا این پیام در هر فرهنگ، جامعه، زمان و مکان دیگری همین معانی آشکار و پنهان را دارد؟</a:t>
            </a:r>
          </a:p>
        </p:txBody>
      </p:sp>
      <p:sp>
        <p:nvSpPr>
          <p:cNvPr id="4" name="Slide Number Placeholder 3"/>
          <p:cNvSpPr>
            <a:spLocks noGrp="1"/>
          </p:cNvSpPr>
          <p:nvPr>
            <p:ph type="sldNum" sz="quarter" idx="10"/>
          </p:nvPr>
        </p:nvSpPr>
        <p:spPr/>
        <p:txBody>
          <a:bodyPr/>
          <a:lstStyle/>
          <a:p>
            <a:fld id="{862911C2-D162-4784-8DBD-2B52EF5F866B}" type="slidenum">
              <a:rPr lang="en-US" smtClean="0"/>
              <a:t>14</a:t>
            </a:fld>
            <a:endParaRPr lang="en-US"/>
          </a:p>
        </p:txBody>
      </p:sp>
    </p:spTree>
    <p:extLst>
      <p:ext uri="{BB962C8B-B14F-4D97-AF65-F5344CB8AC3E}">
        <p14:creationId xmlns:p14="http://schemas.microsoft.com/office/powerpoint/2010/main" val="12159682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baseline="0" dirty="0" smtClean="0"/>
              <a:t>در این تبلیغ، به صورت خلاقانه توانمندی یک چسب در کنار هم قرار دادن قطعات شکسته نشان داده می شود. جاذبه ای که این چسب بین دو طرف یک قطعه شکسته شده ایجاد می کند مثل نسبت </a:t>
            </a:r>
            <a:r>
              <a:rPr lang="fa-IR" baseline="0" smtClean="0"/>
              <a:t>بین قورباغه و حشره است</a:t>
            </a:r>
            <a:r>
              <a:rPr lang="fa-IR" baseline="0" dirty="0" smtClean="0"/>
              <a:t>!</a:t>
            </a:r>
          </a:p>
          <a:p>
            <a:pPr marL="0" marR="0" indent="0" algn="r" defTabSz="914400" rtl="1" eaLnBrk="1" fontAlgn="auto" latinLnBrk="0" hangingPunct="1">
              <a:lnSpc>
                <a:spcPct val="100000"/>
              </a:lnSpc>
              <a:spcBef>
                <a:spcPts val="0"/>
              </a:spcBef>
              <a:spcAft>
                <a:spcPts val="0"/>
              </a:spcAft>
              <a:buClrTx/>
              <a:buSzTx/>
              <a:buFontTx/>
              <a:buNone/>
              <a:tabLst/>
              <a:defRPr/>
            </a:pPr>
            <a:r>
              <a:rPr lang="fa-IR" baseline="0" dirty="0" smtClean="0"/>
              <a:t>با معیار قرار دادن این دو نمونه، سوالات سواد رسانه ای را در این دو تبلیغ خلاق در مورد بررسی قرار دهید.</a:t>
            </a:r>
          </a:p>
          <a:p>
            <a:pPr marL="228600" marR="0" indent="-228600" algn="r" defTabSz="914400" rtl="1" eaLnBrk="1" fontAlgn="auto" latinLnBrk="0" hangingPunct="1">
              <a:lnSpc>
                <a:spcPct val="100000"/>
              </a:lnSpc>
              <a:spcBef>
                <a:spcPts val="0"/>
              </a:spcBef>
              <a:spcAft>
                <a:spcPts val="0"/>
              </a:spcAft>
              <a:buClrTx/>
              <a:buSzTx/>
              <a:buFontTx/>
              <a:buAutoNum type="arabicParenR"/>
              <a:tabLst/>
              <a:defRPr/>
            </a:pPr>
            <a:endParaRPr lang="fa-IR" baseline="0" dirty="0" smtClean="0"/>
          </a:p>
          <a:p>
            <a:pPr marL="228600" marR="0" indent="-228600" algn="r" defTabSz="914400" rtl="1" eaLnBrk="1" fontAlgn="auto" latinLnBrk="0" hangingPunct="1">
              <a:lnSpc>
                <a:spcPct val="100000"/>
              </a:lnSpc>
              <a:spcBef>
                <a:spcPts val="0"/>
              </a:spcBef>
              <a:spcAft>
                <a:spcPts val="0"/>
              </a:spcAft>
              <a:buClrTx/>
              <a:buSzTx/>
              <a:buFontTx/>
              <a:buAutoNum type="arabicParenR"/>
              <a:tabLst/>
              <a:defRPr/>
            </a:pPr>
            <a:r>
              <a:rPr lang="fa-IR" baseline="0" dirty="0" smtClean="0"/>
              <a:t>چه مفاهیم و موضوعاتی به شکل مستقیم یا غیر مستقیم منتقل شده است؟</a:t>
            </a:r>
          </a:p>
          <a:p>
            <a:pPr marL="228600" marR="0" indent="-228600" algn="r" defTabSz="914400" rtl="1" eaLnBrk="1" fontAlgn="auto" latinLnBrk="0" hangingPunct="1">
              <a:lnSpc>
                <a:spcPct val="100000"/>
              </a:lnSpc>
              <a:spcBef>
                <a:spcPts val="0"/>
              </a:spcBef>
              <a:spcAft>
                <a:spcPts val="0"/>
              </a:spcAft>
              <a:buClrTx/>
              <a:buSzTx/>
              <a:buFontTx/>
              <a:buAutoNum type="arabicParenR"/>
              <a:tabLst/>
              <a:defRPr/>
            </a:pPr>
            <a:r>
              <a:rPr lang="fa-IR" baseline="0" dirty="0" smtClean="0"/>
              <a:t>چه کسی تولید کننده و مالک پیام است؟</a:t>
            </a:r>
          </a:p>
          <a:p>
            <a:pPr marL="228600" marR="0" indent="-228600" algn="r" defTabSz="914400" rtl="1" eaLnBrk="1" fontAlgn="auto" latinLnBrk="0" hangingPunct="1">
              <a:lnSpc>
                <a:spcPct val="100000"/>
              </a:lnSpc>
              <a:spcBef>
                <a:spcPts val="0"/>
              </a:spcBef>
              <a:spcAft>
                <a:spcPts val="0"/>
              </a:spcAft>
              <a:buClrTx/>
              <a:buSzTx/>
              <a:buFontTx/>
              <a:buAutoNum type="arabicParenR"/>
              <a:tabLst/>
              <a:defRPr/>
            </a:pPr>
            <a:r>
              <a:rPr lang="fa-IR" baseline="0" dirty="0" smtClean="0"/>
              <a:t>جامعه هدف این پوستر چه کسانی هستند؟ چرا این پیام فرستاده شده است؟ </a:t>
            </a:r>
          </a:p>
          <a:p>
            <a:pPr marL="228600" marR="0" indent="-228600" algn="r" defTabSz="914400" rtl="1" eaLnBrk="1" fontAlgn="auto" latinLnBrk="0" hangingPunct="1">
              <a:lnSpc>
                <a:spcPct val="100000"/>
              </a:lnSpc>
              <a:spcBef>
                <a:spcPts val="0"/>
              </a:spcBef>
              <a:spcAft>
                <a:spcPts val="0"/>
              </a:spcAft>
              <a:buClrTx/>
              <a:buSzTx/>
              <a:buFontTx/>
              <a:buAutoNum type="arabicParenR"/>
              <a:tabLst/>
              <a:defRPr/>
            </a:pPr>
            <a:r>
              <a:rPr lang="fa-IR" baseline="0" dirty="0" smtClean="0"/>
              <a:t>چه سبک زندگی ارزش ها و نظریاتی در این پیام ارائه یا از آن حذف شده است؟ </a:t>
            </a:r>
          </a:p>
          <a:p>
            <a:pPr marL="228600" marR="0" indent="-228600" algn="r" defTabSz="914400" rtl="1" eaLnBrk="1" fontAlgn="auto" latinLnBrk="0" hangingPunct="1">
              <a:lnSpc>
                <a:spcPct val="100000"/>
              </a:lnSpc>
              <a:spcBef>
                <a:spcPts val="0"/>
              </a:spcBef>
              <a:spcAft>
                <a:spcPts val="0"/>
              </a:spcAft>
              <a:buClrTx/>
              <a:buSzTx/>
              <a:buFontTx/>
              <a:buAutoNum type="arabicParenR"/>
              <a:tabLst/>
              <a:defRPr/>
            </a:pPr>
            <a:r>
              <a:rPr lang="fa-IR" baseline="0" dirty="0" smtClean="0"/>
              <a:t>آیا این پیام در هر فرهنگ، جامعه، زمان و مکان دیگری همین معانی آشکار و پنهان را دارد؟</a:t>
            </a:r>
          </a:p>
        </p:txBody>
      </p:sp>
      <p:sp>
        <p:nvSpPr>
          <p:cNvPr id="4" name="Slide Number Placeholder 3"/>
          <p:cNvSpPr>
            <a:spLocks noGrp="1"/>
          </p:cNvSpPr>
          <p:nvPr>
            <p:ph type="sldNum" sz="quarter" idx="10"/>
          </p:nvPr>
        </p:nvSpPr>
        <p:spPr/>
        <p:txBody>
          <a:bodyPr/>
          <a:lstStyle/>
          <a:p>
            <a:fld id="{862911C2-D162-4784-8DBD-2B52EF5F866B}" type="slidenum">
              <a:rPr lang="en-US" smtClean="0"/>
              <a:t>15</a:t>
            </a:fld>
            <a:endParaRPr lang="en-US"/>
          </a:p>
        </p:txBody>
      </p:sp>
    </p:spTree>
    <p:extLst>
      <p:ext uri="{BB962C8B-B14F-4D97-AF65-F5344CB8AC3E}">
        <p14:creationId xmlns:p14="http://schemas.microsoft.com/office/powerpoint/2010/main" val="21441283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baseline="0" dirty="0" smtClean="0"/>
              <a:t>در این تبلیغ، به صورت خلاقانه توانمندی یک چسب در کنار هم قرار دادن قطعات شکسته نشان داده می شود. جاذبه ای که این چسب بین دو طرف یک قطعه شکسته شده ایجاد می کند مثل نسبت </a:t>
            </a:r>
            <a:r>
              <a:rPr lang="fa-IR" baseline="0" smtClean="0"/>
              <a:t>بین قورباغه و حشره است</a:t>
            </a:r>
            <a:r>
              <a:rPr lang="fa-IR" baseline="0" dirty="0" smtClean="0"/>
              <a:t>!</a:t>
            </a:r>
          </a:p>
          <a:p>
            <a:pPr marL="0" marR="0" indent="0" algn="r" defTabSz="914400" rtl="1" eaLnBrk="1" fontAlgn="auto" latinLnBrk="0" hangingPunct="1">
              <a:lnSpc>
                <a:spcPct val="100000"/>
              </a:lnSpc>
              <a:spcBef>
                <a:spcPts val="0"/>
              </a:spcBef>
              <a:spcAft>
                <a:spcPts val="0"/>
              </a:spcAft>
              <a:buClrTx/>
              <a:buSzTx/>
              <a:buFontTx/>
              <a:buNone/>
              <a:tabLst/>
              <a:defRPr/>
            </a:pPr>
            <a:r>
              <a:rPr lang="fa-IR" baseline="0" dirty="0" smtClean="0"/>
              <a:t>با معیار قرار دادن این دو نمونه، سوالات سواد رسانه ای را در این دو تبلیغ خلاق در مورد بررسی قرار دهید.</a:t>
            </a:r>
          </a:p>
          <a:p>
            <a:pPr marL="228600" marR="0" indent="-228600" algn="r" defTabSz="914400" rtl="1" eaLnBrk="1" fontAlgn="auto" latinLnBrk="0" hangingPunct="1">
              <a:lnSpc>
                <a:spcPct val="100000"/>
              </a:lnSpc>
              <a:spcBef>
                <a:spcPts val="0"/>
              </a:spcBef>
              <a:spcAft>
                <a:spcPts val="0"/>
              </a:spcAft>
              <a:buClrTx/>
              <a:buSzTx/>
              <a:buFontTx/>
              <a:buAutoNum type="arabicParenR"/>
              <a:tabLst/>
              <a:defRPr/>
            </a:pPr>
            <a:endParaRPr lang="fa-IR" baseline="0" dirty="0" smtClean="0"/>
          </a:p>
          <a:p>
            <a:pPr marL="228600" marR="0" indent="-228600" algn="r" defTabSz="914400" rtl="1" eaLnBrk="1" fontAlgn="auto" latinLnBrk="0" hangingPunct="1">
              <a:lnSpc>
                <a:spcPct val="100000"/>
              </a:lnSpc>
              <a:spcBef>
                <a:spcPts val="0"/>
              </a:spcBef>
              <a:spcAft>
                <a:spcPts val="0"/>
              </a:spcAft>
              <a:buClrTx/>
              <a:buSzTx/>
              <a:buFontTx/>
              <a:buAutoNum type="arabicParenR"/>
              <a:tabLst/>
              <a:defRPr/>
            </a:pPr>
            <a:r>
              <a:rPr lang="fa-IR" baseline="0" dirty="0" smtClean="0"/>
              <a:t>چه مفاهیم و موضوعاتی به شکل مستقیم یا غیر مستقیم منتقل شده است؟</a:t>
            </a:r>
          </a:p>
          <a:p>
            <a:pPr marL="228600" marR="0" indent="-228600" algn="r" defTabSz="914400" rtl="1" eaLnBrk="1" fontAlgn="auto" latinLnBrk="0" hangingPunct="1">
              <a:lnSpc>
                <a:spcPct val="100000"/>
              </a:lnSpc>
              <a:spcBef>
                <a:spcPts val="0"/>
              </a:spcBef>
              <a:spcAft>
                <a:spcPts val="0"/>
              </a:spcAft>
              <a:buClrTx/>
              <a:buSzTx/>
              <a:buFontTx/>
              <a:buAutoNum type="arabicParenR"/>
              <a:tabLst/>
              <a:defRPr/>
            </a:pPr>
            <a:r>
              <a:rPr lang="fa-IR" baseline="0" dirty="0" smtClean="0"/>
              <a:t>چه کسی تولید کننده و مالک پیام است؟</a:t>
            </a:r>
          </a:p>
          <a:p>
            <a:pPr marL="228600" marR="0" indent="-228600" algn="r" defTabSz="914400" rtl="1" eaLnBrk="1" fontAlgn="auto" latinLnBrk="0" hangingPunct="1">
              <a:lnSpc>
                <a:spcPct val="100000"/>
              </a:lnSpc>
              <a:spcBef>
                <a:spcPts val="0"/>
              </a:spcBef>
              <a:spcAft>
                <a:spcPts val="0"/>
              </a:spcAft>
              <a:buClrTx/>
              <a:buSzTx/>
              <a:buFontTx/>
              <a:buAutoNum type="arabicParenR"/>
              <a:tabLst/>
              <a:defRPr/>
            </a:pPr>
            <a:r>
              <a:rPr lang="fa-IR" baseline="0" dirty="0" smtClean="0"/>
              <a:t>جامعه هدف این پوستر چه کسانی هستند؟ چرا این پیام فرستاده شده است؟ </a:t>
            </a:r>
          </a:p>
          <a:p>
            <a:pPr marL="228600" marR="0" indent="-228600" algn="r" defTabSz="914400" rtl="1" eaLnBrk="1" fontAlgn="auto" latinLnBrk="0" hangingPunct="1">
              <a:lnSpc>
                <a:spcPct val="100000"/>
              </a:lnSpc>
              <a:spcBef>
                <a:spcPts val="0"/>
              </a:spcBef>
              <a:spcAft>
                <a:spcPts val="0"/>
              </a:spcAft>
              <a:buClrTx/>
              <a:buSzTx/>
              <a:buFontTx/>
              <a:buAutoNum type="arabicParenR"/>
              <a:tabLst/>
              <a:defRPr/>
            </a:pPr>
            <a:r>
              <a:rPr lang="fa-IR" baseline="0" dirty="0" smtClean="0"/>
              <a:t>چه سبک زندگی ارزش ها و نظریاتی در این پیام ارائه یا از آن حذف شده است؟ </a:t>
            </a:r>
          </a:p>
          <a:p>
            <a:pPr marL="228600" marR="0" indent="-228600" algn="r" defTabSz="914400" rtl="1" eaLnBrk="1" fontAlgn="auto" latinLnBrk="0" hangingPunct="1">
              <a:lnSpc>
                <a:spcPct val="100000"/>
              </a:lnSpc>
              <a:spcBef>
                <a:spcPts val="0"/>
              </a:spcBef>
              <a:spcAft>
                <a:spcPts val="0"/>
              </a:spcAft>
              <a:buClrTx/>
              <a:buSzTx/>
              <a:buFontTx/>
              <a:buAutoNum type="arabicParenR"/>
              <a:tabLst/>
              <a:defRPr/>
            </a:pPr>
            <a:r>
              <a:rPr lang="fa-IR" baseline="0" dirty="0" smtClean="0"/>
              <a:t>آیا این پیام در هر فرهنگ، جامعه، زمان و مکان دیگری همین معانی آشکار و پنهان را دارد؟</a:t>
            </a:r>
          </a:p>
        </p:txBody>
      </p:sp>
      <p:sp>
        <p:nvSpPr>
          <p:cNvPr id="4" name="Slide Number Placeholder 3"/>
          <p:cNvSpPr>
            <a:spLocks noGrp="1"/>
          </p:cNvSpPr>
          <p:nvPr>
            <p:ph type="sldNum" sz="quarter" idx="10"/>
          </p:nvPr>
        </p:nvSpPr>
        <p:spPr/>
        <p:txBody>
          <a:bodyPr/>
          <a:lstStyle/>
          <a:p>
            <a:fld id="{862911C2-D162-4784-8DBD-2B52EF5F866B}" type="slidenum">
              <a:rPr lang="en-US" smtClean="0"/>
              <a:t>16</a:t>
            </a:fld>
            <a:endParaRPr lang="en-US"/>
          </a:p>
        </p:txBody>
      </p:sp>
    </p:spTree>
    <p:extLst>
      <p:ext uri="{BB962C8B-B14F-4D97-AF65-F5344CB8AC3E}">
        <p14:creationId xmlns:p14="http://schemas.microsoft.com/office/powerpoint/2010/main" val="27354502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baseline="0" dirty="0" smtClean="0"/>
              <a:t>این دو تبلیغ برای یک بانداژِ ضدآب است. همانطور که می بینید این بانداژ چنان در مقابل هجوم همه جانبه قطرات آب از شما مراقبت می کند که این ماهی در مقابل حمله ماهی های نوک تیز زنده می ماند.</a:t>
            </a:r>
          </a:p>
          <a:p>
            <a:pPr marL="0" marR="0" indent="0" algn="r" defTabSz="914400" rtl="1" eaLnBrk="1" fontAlgn="auto" latinLnBrk="0" hangingPunct="1">
              <a:lnSpc>
                <a:spcPct val="100000"/>
              </a:lnSpc>
              <a:spcBef>
                <a:spcPts val="0"/>
              </a:spcBef>
              <a:spcAft>
                <a:spcPts val="0"/>
              </a:spcAft>
              <a:buClrTx/>
              <a:buSzTx/>
              <a:buFontTx/>
              <a:buNone/>
              <a:tabLst/>
              <a:defRPr/>
            </a:pPr>
            <a:r>
              <a:rPr lang="fa-IR" baseline="0" dirty="0" smtClean="0"/>
              <a:t>با معیار قرار دادن این دو نمونه، سوالات سواد رسانه ای را در این دو تبلیغ خلاق در مورد بررسی قرار دهید.</a:t>
            </a:r>
          </a:p>
          <a:p>
            <a:pPr marL="228600" marR="0" indent="-228600" algn="r" defTabSz="914400" rtl="1" eaLnBrk="1" fontAlgn="auto" latinLnBrk="0" hangingPunct="1">
              <a:lnSpc>
                <a:spcPct val="100000"/>
              </a:lnSpc>
              <a:spcBef>
                <a:spcPts val="0"/>
              </a:spcBef>
              <a:spcAft>
                <a:spcPts val="0"/>
              </a:spcAft>
              <a:buClrTx/>
              <a:buSzTx/>
              <a:buFontTx/>
              <a:buAutoNum type="arabicParenR"/>
              <a:tabLst/>
              <a:defRPr/>
            </a:pPr>
            <a:endParaRPr lang="fa-IR" baseline="0" dirty="0" smtClean="0"/>
          </a:p>
          <a:p>
            <a:pPr marL="228600" marR="0" indent="-228600" algn="r" defTabSz="914400" rtl="1" eaLnBrk="1" fontAlgn="auto" latinLnBrk="0" hangingPunct="1">
              <a:lnSpc>
                <a:spcPct val="100000"/>
              </a:lnSpc>
              <a:spcBef>
                <a:spcPts val="0"/>
              </a:spcBef>
              <a:spcAft>
                <a:spcPts val="0"/>
              </a:spcAft>
              <a:buClrTx/>
              <a:buSzTx/>
              <a:buFontTx/>
              <a:buAutoNum type="arabicParenR"/>
              <a:tabLst/>
              <a:defRPr/>
            </a:pPr>
            <a:r>
              <a:rPr lang="fa-IR" baseline="0" dirty="0" smtClean="0"/>
              <a:t>چه مفاهیم و موضوعاتی به شکل مستقیم یا غیر مستقیم منتقل شده است؟</a:t>
            </a:r>
          </a:p>
          <a:p>
            <a:pPr marL="228600" marR="0" indent="-228600" algn="r" defTabSz="914400" rtl="1" eaLnBrk="1" fontAlgn="auto" latinLnBrk="0" hangingPunct="1">
              <a:lnSpc>
                <a:spcPct val="100000"/>
              </a:lnSpc>
              <a:spcBef>
                <a:spcPts val="0"/>
              </a:spcBef>
              <a:spcAft>
                <a:spcPts val="0"/>
              </a:spcAft>
              <a:buClrTx/>
              <a:buSzTx/>
              <a:buFontTx/>
              <a:buAutoNum type="arabicParenR"/>
              <a:tabLst/>
              <a:defRPr/>
            </a:pPr>
            <a:r>
              <a:rPr lang="fa-IR" baseline="0" dirty="0" smtClean="0"/>
              <a:t>چه کسی تولید کننده و مالک پیام است؟</a:t>
            </a:r>
          </a:p>
          <a:p>
            <a:pPr marL="228600" marR="0" indent="-228600" algn="r" defTabSz="914400" rtl="1" eaLnBrk="1" fontAlgn="auto" latinLnBrk="0" hangingPunct="1">
              <a:lnSpc>
                <a:spcPct val="100000"/>
              </a:lnSpc>
              <a:spcBef>
                <a:spcPts val="0"/>
              </a:spcBef>
              <a:spcAft>
                <a:spcPts val="0"/>
              </a:spcAft>
              <a:buClrTx/>
              <a:buSzTx/>
              <a:buFontTx/>
              <a:buAutoNum type="arabicParenR"/>
              <a:tabLst/>
              <a:defRPr/>
            </a:pPr>
            <a:r>
              <a:rPr lang="fa-IR" baseline="0" dirty="0" smtClean="0"/>
              <a:t>جامعه هدف این پوستر چه کسانی هستند؟ چرا این پیام فرستاده شده است؟ </a:t>
            </a:r>
          </a:p>
          <a:p>
            <a:pPr marL="228600" marR="0" indent="-228600" algn="r" defTabSz="914400" rtl="1" eaLnBrk="1" fontAlgn="auto" latinLnBrk="0" hangingPunct="1">
              <a:lnSpc>
                <a:spcPct val="100000"/>
              </a:lnSpc>
              <a:spcBef>
                <a:spcPts val="0"/>
              </a:spcBef>
              <a:spcAft>
                <a:spcPts val="0"/>
              </a:spcAft>
              <a:buClrTx/>
              <a:buSzTx/>
              <a:buFontTx/>
              <a:buAutoNum type="arabicParenR"/>
              <a:tabLst/>
              <a:defRPr/>
            </a:pPr>
            <a:r>
              <a:rPr lang="fa-IR" baseline="0" dirty="0" smtClean="0"/>
              <a:t>چه سبک زندگی ارزش ها و نظریاتی در این پیام ارائه یا از آن حذف شده است؟ </a:t>
            </a:r>
          </a:p>
          <a:p>
            <a:pPr marL="228600" marR="0" indent="-228600" algn="r" defTabSz="914400" rtl="1" eaLnBrk="1" fontAlgn="auto" latinLnBrk="0" hangingPunct="1">
              <a:lnSpc>
                <a:spcPct val="100000"/>
              </a:lnSpc>
              <a:spcBef>
                <a:spcPts val="0"/>
              </a:spcBef>
              <a:spcAft>
                <a:spcPts val="0"/>
              </a:spcAft>
              <a:buClrTx/>
              <a:buSzTx/>
              <a:buFontTx/>
              <a:buAutoNum type="arabicParenR"/>
              <a:tabLst/>
              <a:defRPr/>
            </a:pPr>
            <a:r>
              <a:rPr lang="fa-IR" baseline="0" dirty="0" smtClean="0"/>
              <a:t>آیا این پیام در هر فرهنگ، جامعه، زمان و مکان دیگری همین معانی آشکار و پنهان را دارد؟</a:t>
            </a:r>
          </a:p>
        </p:txBody>
      </p:sp>
      <p:sp>
        <p:nvSpPr>
          <p:cNvPr id="4" name="Slide Number Placeholder 3"/>
          <p:cNvSpPr>
            <a:spLocks noGrp="1"/>
          </p:cNvSpPr>
          <p:nvPr>
            <p:ph type="sldNum" sz="quarter" idx="10"/>
          </p:nvPr>
        </p:nvSpPr>
        <p:spPr/>
        <p:txBody>
          <a:bodyPr/>
          <a:lstStyle/>
          <a:p>
            <a:fld id="{862911C2-D162-4784-8DBD-2B52EF5F866B}" type="slidenum">
              <a:rPr lang="en-US" smtClean="0"/>
              <a:t>17</a:t>
            </a:fld>
            <a:endParaRPr lang="en-US"/>
          </a:p>
        </p:txBody>
      </p:sp>
    </p:spTree>
    <p:extLst>
      <p:ext uri="{BB962C8B-B14F-4D97-AF65-F5344CB8AC3E}">
        <p14:creationId xmlns:p14="http://schemas.microsoft.com/office/powerpoint/2010/main" val="2144128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baseline="0" dirty="0" smtClean="0"/>
              <a:t>این دو تبلیغ برای یک بانداژِ ضدآب است. همانطور که می بینید این بانداژ چنان در مقابل هجوم همه جانبه قطرات آب از شما مراقبت می کند که این ماهی در مقابل حمله ماهی های نوک تیز زنده می ماند.</a:t>
            </a:r>
          </a:p>
          <a:p>
            <a:pPr marL="0" marR="0" indent="0" algn="r" defTabSz="914400" rtl="1" eaLnBrk="1" fontAlgn="auto" latinLnBrk="0" hangingPunct="1">
              <a:lnSpc>
                <a:spcPct val="100000"/>
              </a:lnSpc>
              <a:spcBef>
                <a:spcPts val="0"/>
              </a:spcBef>
              <a:spcAft>
                <a:spcPts val="0"/>
              </a:spcAft>
              <a:buClrTx/>
              <a:buSzTx/>
              <a:buFontTx/>
              <a:buNone/>
              <a:tabLst/>
              <a:defRPr/>
            </a:pPr>
            <a:r>
              <a:rPr lang="fa-IR" baseline="0" dirty="0" smtClean="0"/>
              <a:t>با معیار قرار دادن این دو نمونه، سوالات سواد رسانه ای را در این دو تبلیغ خلاق در مورد بررسی قرار دهید.</a:t>
            </a:r>
          </a:p>
          <a:p>
            <a:pPr marL="228600" marR="0" indent="-228600" algn="r" defTabSz="914400" rtl="1" eaLnBrk="1" fontAlgn="auto" latinLnBrk="0" hangingPunct="1">
              <a:lnSpc>
                <a:spcPct val="100000"/>
              </a:lnSpc>
              <a:spcBef>
                <a:spcPts val="0"/>
              </a:spcBef>
              <a:spcAft>
                <a:spcPts val="0"/>
              </a:spcAft>
              <a:buClrTx/>
              <a:buSzTx/>
              <a:buFontTx/>
              <a:buAutoNum type="arabicParenR"/>
              <a:tabLst/>
              <a:defRPr/>
            </a:pPr>
            <a:endParaRPr lang="fa-IR" baseline="0" dirty="0" smtClean="0"/>
          </a:p>
          <a:p>
            <a:pPr marL="228600" marR="0" indent="-228600" algn="r" defTabSz="914400" rtl="1" eaLnBrk="1" fontAlgn="auto" latinLnBrk="0" hangingPunct="1">
              <a:lnSpc>
                <a:spcPct val="100000"/>
              </a:lnSpc>
              <a:spcBef>
                <a:spcPts val="0"/>
              </a:spcBef>
              <a:spcAft>
                <a:spcPts val="0"/>
              </a:spcAft>
              <a:buClrTx/>
              <a:buSzTx/>
              <a:buFontTx/>
              <a:buAutoNum type="arabicParenR"/>
              <a:tabLst/>
              <a:defRPr/>
            </a:pPr>
            <a:r>
              <a:rPr lang="fa-IR" baseline="0" dirty="0" smtClean="0"/>
              <a:t>چه مفاهیم و موضوعاتی به شکل مستقیم یا غیر مستقیم منتقل شده است؟</a:t>
            </a:r>
          </a:p>
          <a:p>
            <a:pPr marL="228600" marR="0" indent="-228600" algn="r" defTabSz="914400" rtl="1" eaLnBrk="1" fontAlgn="auto" latinLnBrk="0" hangingPunct="1">
              <a:lnSpc>
                <a:spcPct val="100000"/>
              </a:lnSpc>
              <a:spcBef>
                <a:spcPts val="0"/>
              </a:spcBef>
              <a:spcAft>
                <a:spcPts val="0"/>
              </a:spcAft>
              <a:buClrTx/>
              <a:buSzTx/>
              <a:buFontTx/>
              <a:buAutoNum type="arabicParenR"/>
              <a:tabLst/>
              <a:defRPr/>
            </a:pPr>
            <a:r>
              <a:rPr lang="fa-IR" baseline="0" dirty="0" smtClean="0"/>
              <a:t>چه کسی تولید کننده و مالک پیام است؟</a:t>
            </a:r>
          </a:p>
          <a:p>
            <a:pPr marL="228600" marR="0" indent="-228600" algn="r" defTabSz="914400" rtl="1" eaLnBrk="1" fontAlgn="auto" latinLnBrk="0" hangingPunct="1">
              <a:lnSpc>
                <a:spcPct val="100000"/>
              </a:lnSpc>
              <a:spcBef>
                <a:spcPts val="0"/>
              </a:spcBef>
              <a:spcAft>
                <a:spcPts val="0"/>
              </a:spcAft>
              <a:buClrTx/>
              <a:buSzTx/>
              <a:buFontTx/>
              <a:buAutoNum type="arabicParenR"/>
              <a:tabLst/>
              <a:defRPr/>
            </a:pPr>
            <a:r>
              <a:rPr lang="fa-IR" baseline="0" dirty="0" smtClean="0"/>
              <a:t>جامعه هدف این پوستر چه کسانی هستند؟ چرا این پیام فرستاده شده است؟ </a:t>
            </a:r>
          </a:p>
          <a:p>
            <a:pPr marL="228600" marR="0" indent="-228600" algn="r" defTabSz="914400" rtl="1" eaLnBrk="1" fontAlgn="auto" latinLnBrk="0" hangingPunct="1">
              <a:lnSpc>
                <a:spcPct val="100000"/>
              </a:lnSpc>
              <a:spcBef>
                <a:spcPts val="0"/>
              </a:spcBef>
              <a:spcAft>
                <a:spcPts val="0"/>
              </a:spcAft>
              <a:buClrTx/>
              <a:buSzTx/>
              <a:buFontTx/>
              <a:buAutoNum type="arabicParenR"/>
              <a:tabLst/>
              <a:defRPr/>
            </a:pPr>
            <a:r>
              <a:rPr lang="fa-IR" baseline="0" dirty="0" smtClean="0"/>
              <a:t>چه سبک زندگی ارزش ها و نظریاتی در این پیام ارائه یا از آن حذف شده است؟ </a:t>
            </a:r>
          </a:p>
          <a:p>
            <a:pPr marL="228600" marR="0" indent="-228600" algn="r" defTabSz="914400" rtl="1" eaLnBrk="1" fontAlgn="auto" latinLnBrk="0" hangingPunct="1">
              <a:lnSpc>
                <a:spcPct val="100000"/>
              </a:lnSpc>
              <a:spcBef>
                <a:spcPts val="0"/>
              </a:spcBef>
              <a:spcAft>
                <a:spcPts val="0"/>
              </a:spcAft>
              <a:buClrTx/>
              <a:buSzTx/>
              <a:buFontTx/>
              <a:buAutoNum type="arabicParenR"/>
              <a:tabLst/>
              <a:defRPr/>
            </a:pPr>
            <a:r>
              <a:rPr lang="fa-IR" baseline="0" dirty="0" smtClean="0"/>
              <a:t>آیا این پیام در هر فرهنگ، جامعه، زمان و مکان دیگری همین معانی آشکار و پنهان را دارد؟</a:t>
            </a:r>
          </a:p>
        </p:txBody>
      </p:sp>
      <p:sp>
        <p:nvSpPr>
          <p:cNvPr id="4" name="Slide Number Placeholder 3"/>
          <p:cNvSpPr>
            <a:spLocks noGrp="1"/>
          </p:cNvSpPr>
          <p:nvPr>
            <p:ph type="sldNum" sz="quarter" idx="10"/>
          </p:nvPr>
        </p:nvSpPr>
        <p:spPr/>
        <p:txBody>
          <a:bodyPr/>
          <a:lstStyle/>
          <a:p>
            <a:fld id="{862911C2-D162-4784-8DBD-2B52EF5F866B}" type="slidenum">
              <a:rPr lang="en-US" smtClean="0"/>
              <a:t>18</a:t>
            </a:fld>
            <a:endParaRPr lang="en-US"/>
          </a:p>
        </p:txBody>
      </p:sp>
    </p:spTree>
    <p:extLst>
      <p:ext uri="{BB962C8B-B14F-4D97-AF65-F5344CB8AC3E}">
        <p14:creationId xmlns:p14="http://schemas.microsoft.com/office/powerpoint/2010/main" val="18968740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baseline="0" dirty="0" smtClean="0"/>
              <a:t>این دو تبلیغ برای یک بانداژِ ضدآب است. همانطور که می بینید این بانداژ چنان در مقابل هجوم همه جانبه قطرات آب از شما مراقبت می کند که این ماهی با پوست لطیفش در مقابل انبوده ماهی های خاردار زنده می ماند.</a:t>
            </a:r>
          </a:p>
          <a:p>
            <a:pPr marL="0" marR="0" indent="0" algn="r" defTabSz="914400" rtl="1" eaLnBrk="1" fontAlgn="auto" latinLnBrk="0" hangingPunct="1">
              <a:lnSpc>
                <a:spcPct val="100000"/>
              </a:lnSpc>
              <a:spcBef>
                <a:spcPts val="0"/>
              </a:spcBef>
              <a:spcAft>
                <a:spcPts val="0"/>
              </a:spcAft>
              <a:buClrTx/>
              <a:buSzTx/>
              <a:buFontTx/>
              <a:buNone/>
              <a:tabLst/>
              <a:defRPr/>
            </a:pPr>
            <a:r>
              <a:rPr lang="fa-IR" baseline="0" dirty="0" smtClean="0"/>
              <a:t>با معیار قرار دادن این دو نمونه، سوالات سواد رسانه ای را در این دو تبلیغ خلاق در مورد بررسی قرار دهید.</a:t>
            </a:r>
          </a:p>
          <a:p>
            <a:pPr marL="228600" marR="0" indent="-228600" algn="r" defTabSz="914400" rtl="1" eaLnBrk="1" fontAlgn="auto" latinLnBrk="0" hangingPunct="1">
              <a:lnSpc>
                <a:spcPct val="100000"/>
              </a:lnSpc>
              <a:spcBef>
                <a:spcPts val="0"/>
              </a:spcBef>
              <a:spcAft>
                <a:spcPts val="0"/>
              </a:spcAft>
              <a:buClrTx/>
              <a:buSzTx/>
              <a:buFontTx/>
              <a:buAutoNum type="arabicParenR"/>
              <a:tabLst/>
              <a:defRPr/>
            </a:pPr>
            <a:endParaRPr lang="fa-IR" baseline="0" dirty="0" smtClean="0"/>
          </a:p>
          <a:p>
            <a:pPr marL="228600" marR="0" indent="-228600" algn="r" defTabSz="914400" rtl="1" eaLnBrk="1" fontAlgn="auto" latinLnBrk="0" hangingPunct="1">
              <a:lnSpc>
                <a:spcPct val="100000"/>
              </a:lnSpc>
              <a:spcBef>
                <a:spcPts val="0"/>
              </a:spcBef>
              <a:spcAft>
                <a:spcPts val="0"/>
              </a:spcAft>
              <a:buClrTx/>
              <a:buSzTx/>
              <a:buFontTx/>
              <a:buAutoNum type="arabicParenR"/>
              <a:tabLst/>
              <a:defRPr/>
            </a:pPr>
            <a:r>
              <a:rPr lang="fa-IR" baseline="0" dirty="0" smtClean="0"/>
              <a:t>چه مفاهیم و موضوعاتی به شکل مستقیم یا غیر مستقیم منتقل شده است؟</a:t>
            </a:r>
          </a:p>
          <a:p>
            <a:pPr marL="228600" marR="0" indent="-228600" algn="r" defTabSz="914400" rtl="1" eaLnBrk="1" fontAlgn="auto" latinLnBrk="0" hangingPunct="1">
              <a:lnSpc>
                <a:spcPct val="100000"/>
              </a:lnSpc>
              <a:spcBef>
                <a:spcPts val="0"/>
              </a:spcBef>
              <a:spcAft>
                <a:spcPts val="0"/>
              </a:spcAft>
              <a:buClrTx/>
              <a:buSzTx/>
              <a:buFontTx/>
              <a:buAutoNum type="arabicParenR"/>
              <a:tabLst/>
              <a:defRPr/>
            </a:pPr>
            <a:r>
              <a:rPr lang="fa-IR" baseline="0" dirty="0" smtClean="0"/>
              <a:t>چه کسی تولید کننده و مالک پیام است؟</a:t>
            </a:r>
          </a:p>
          <a:p>
            <a:pPr marL="228600" marR="0" indent="-228600" algn="r" defTabSz="914400" rtl="1" eaLnBrk="1" fontAlgn="auto" latinLnBrk="0" hangingPunct="1">
              <a:lnSpc>
                <a:spcPct val="100000"/>
              </a:lnSpc>
              <a:spcBef>
                <a:spcPts val="0"/>
              </a:spcBef>
              <a:spcAft>
                <a:spcPts val="0"/>
              </a:spcAft>
              <a:buClrTx/>
              <a:buSzTx/>
              <a:buFontTx/>
              <a:buAutoNum type="arabicParenR"/>
              <a:tabLst/>
              <a:defRPr/>
            </a:pPr>
            <a:r>
              <a:rPr lang="fa-IR" baseline="0" dirty="0" smtClean="0"/>
              <a:t>جامعه هدف این پوستر چه کسانی هستند؟ چرا این پیام فرستاده شده است؟ </a:t>
            </a:r>
          </a:p>
          <a:p>
            <a:pPr marL="228600" marR="0" indent="-228600" algn="r" defTabSz="914400" rtl="1" eaLnBrk="1" fontAlgn="auto" latinLnBrk="0" hangingPunct="1">
              <a:lnSpc>
                <a:spcPct val="100000"/>
              </a:lnSpc>
              <a:spcBef>
                <a:spcPts val="0"/>
              </a:spcBef>
              <a:spcAft>
                <a:spcPts val="0"/>
              </a:spcAft>
              <a:buClrTx/>
              <a:buSzTx/>
              <a:buFontTx/>
              <a:buAutoNum type="arabicParenR"/>
              <a:tabLst/>
              <a:defRPr/>
            </a:pPr>
            <a:r>
              <a:rPr lang="fa-IR" baseline="0" dirty="0" smtClean="0"/>
              <a:t>چه سبک زندگی ارزش ها و نظریاتی در این پیام ارائه یا از آن حذف شده است؟ </a:t>
            </a:r>
          </a:p>
          <a:p>
            <a:pPr marL="228600" marR="0" indent="-228600" algn="r" defTabSz="914400" rtl="1" eaLnBrk="1" fontAlgn="auto" latinLnBrk="0" hangingPunct="1">
              <a:lnSpc>
                <a:spcPct val="100000"/>
              </a:lnSpc>
              <a:spcBef>
                <a:spcPts val="0"/>
              </a:spcBef>
              <a:spcAft>
                <a:spcPts val="0"/>
              </a:spcAft>
              <a:buClrTx/>
              <a:buSzTx/>
              <a:buFontTx/>
              <a:buAutoNum type="arabicParenR"/>
              <a:tabLst/>
              <a:defRPr/>
            </a:pPr>
            <a:r>
              <a:rPr lang="fa-IR" baseline="0" dirty="0" smtClean="0"/>
              <a:t>آیا این پیام در هر فرهنگ، جامعه، زمان و مکان دیگری همین معانی آشکار و پنهان را دارد؟</a:t>
            </a:r>
          </a:p>
        </p:txBody>
      </p:sp>
      <p:sp>
        <p:nvSpPr>
          <p:cNvPr id="4" name="Slide Number Placeholder 3"/>
          <p:cNvSpPr>
            <a:spLocks noGrp="1"/>
          </p:cNvSpPr>
          <p:nvPr>
            <p:ph type="sldNum" sz="quarter" idx="10"/>
          </p:nvPr>
        </p:nvSpPr>
        <p:spPr/>
        <p:txBody>
          <a:bodyPr/>
          <a:lstStyle/>
          <a:p>
            <a:fld id="{862911C2-D162-4784-8DBD-2B52EF5F866B}" type="slidenum">
              <a:rPr lang="en-US" smtClean="0"/>
              <a:t>19</a:t>
            </a:fld>
            <a:endParaRPr lang="en-US"/>
          </a:p>
        </p:txBody>
      </p:sp>
    </p:spTree>
    <p:extLst>
      <p:ext uri="{BB962C8B-B14F-4D97-AF65-F5344CB8AC3E}">
        <p14:creationId xmlns:p14="http://schemas.microsoft.com/office/powerpoint/2010/main" val="2144128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1"/>
            <a:r>
              <a:rPr lang="fa-IR" sz="1200" kern="1200" dirty="0" smtClean="0">
                <a:solidFill>
                  <a:schemeClr val="tx1"/>
                </a:solidFill>
                <a:effectLst/>
                <a:latin typeface="+mn-lt"/>
                <a:ea typeface="+mn-ea"/>
                <a:cs typeface="+mn-cs"/>
              </a:rPr>
              <a:t>یاکوبسن در نظریه خود شش عنصر کلان ارتباطی را چنین معرّفی می‌کند: فرستنده، پیام، رمزگان، تماس، بافت و گیرنده. </a:t>
            </a:r>
            <a:endParaRPr lang="en-US" sz="1200" kern="1200" dirty="0" smtClean="0">
              <a:solidFill>
                <a:schemeClr val="tx1"/>
              </a:solidFill>
              <a:effectLst/>
              <a:latin typeface="+mn-lt"/>
              <a:ea typeface="+mn-ea"/>
              <a:cs typeface="+mn-cs"/>
            </a:endParaRPr>
          </a:p>
          <a:p>
            <a:pPr rtl="1"/>
            <a:endParaRPr lang="fa-IR" sz="1200" kern="1200" dirty="0" smtClean="0">
              <a:solidFill>
                <a:schemeClr val="tx1"/>
              </a:solidFill>
              <a:effectLst/>
              <a:latin typeface="+mn-lt"/>
              <a:ea typeface="+mn-ea"/>
              <a:cs typeface="+mn-cs"/>
            </a:endParaRPr>
          </a:p>
          <a:p>
            <a:pPr rtl="1"/>
            <a:r>
              <a:rPr lang="fa-IR" sz="1200" kern="1200" dirty="0" smtClean="0">
                <a:solidFill>
                  <a:schemeClr val="tx1"/>
                </a:solidFill>
                <a:effectLst/>
                <a:latin typeface="+mn-lt"/>
                <a:ea typeface="+mn-ea"/>
                <a:cs typeface="+mn-cs"/>
              </a:rPr>
              <a:t>1- فرستنده: فرستنده فاعلی اندیشمند و طراح ارتباط است که می‌تواند پیامی‌معنادار را برای گیرنده یا گیرندگانی معیّن و یا نامعیّن ارسال کند. فرستنده در برخی موارد – و از جمله در مورد فیلم – از گروهی از متخصصان در رشته‌های فنی و هنری مختلف تشکیل شده است. به همین خاطر گاهی اینکه فرستنده پیام را چه کسی در نظر می‌گیریم خود به مسئله‌ای پیچیده تبدیل می‌شود. به‌ویژه در مورد ارتباط از طریق رسانه‌های جمعی گاهی حتّی می‌توان سرمایه‌گذار و سفارش‌دهنده را نیز به‌عنوان فرستنده پیام در نظر گرفت.</a:t>
            </a:r>
          </a:p>
          <a:p>
            <a:pPr rtl="1"/>
            <a:endParaRPr lang="en-US" sz="1200" kern="1200" dirty="0" smtClean="0">
              <a:solidFill>
                <a:schemeClr val="tx1"/>
              </a:solidFill>
              <a:effectLst/>
              <a:latin typeface="+mn-lt"/>
              <a:ea typeface="+mn-ea"/>
              <a:cs typeface="+mn-cs"/>
            </a:endParaRPr>
          </a:p>
          <a:p>
            <a:pPr rtl="1"/>
            <a:r>
              <a:rPr lang="fa-IR" sz="1200" kern="1200" dirty="0" smtClean="0">
                <a:solidFill>
                  <a:schemeClr val="tx1"/>
                </a:solidFill>
                <a:effectLst/>
                <a:latin typeface="+mn-lt"/>
                <a:ea typeface="+mn-ea"/>
                <a:cs typeface="+mn-cs"/>
              </a:rPr>
              <a:t>2- پیام: پیام متناظر با قصد و نیّتی است که متن به منظور انتقال یافتن آن از فرستنده به گیرنده تنظیم شده است. این پیام متناسب با مقتضیات مادّی و فنّی یک رسانه بخصوص، در چارچوب زمینه‌های زیباشناختی و بیانی نوع متن رسانه‌ای نگارش می‌شود. </a:t>
            </a:r>
            <a:endParaRPr lang="en-US" sz="1200" kern="1200" dirty="0" smtClean="0">
              <a:solidFill>
                <a:schemeClr val="tx1"/>
              </a:solidFill>
              <a:effectLst/>
              <a:latin typeface="+mn-lt"/>
              <a:ea typeface="+mn-ea"/>
              <a:cs typeface="+mn-cs"/>
            </a:endParaRPr>
          </a:p>
          <a:p>
            <a:pPr rtl="1"/>
            <a:endParaRPr lang="fa-IR" sz="1200" kern="1200" dirty="0" smtClean="0">
              <a:solidFill>
                <a:schemeClr val="tx1"/>
              </a:solidFill>
              <a:effectLst/>
              <a:latin typeface="+mn-lt"/>
              <a:ea typeface="+mn-ea"/>
              <a:cs typeface="+mn-cs"/>
            </a:endParaRPr>
          </a:p>
          <a:p>
            <a:pPr marL="0" marR="0" indent="0" algn="l" defTabSz="914400" rtl="1" eaLnBrk="1" fontAlgn="auto" latinLnBrk="0" hangingPunct="1">
              <a:lnSpc>
                <a:spcPct val="100000"/>
              </a:lnSpc>
              <a:spcBef>
                <a:spcPts val="0"/>
              </a:spcBef>
              <a:spcAft>
                <a:spcPts val="0"/>
              </a:spcAft>
              <a:buClrTx/>
              <a:buSzTx/>
              <a:buFontTx/>
              <a:buNone/>
              <a:tabLst/>
              <a:defRPr/>
            </a:pPr>
            <a:r>
              <a:rPr lang="fa-IR" sz="1200" kern="1200" dirty="0" smtClean="0">
                <a:solidFill>
                  <a:schemeClr val="tx1"/>
                </a:solidFill>
                <a:effectLst/>
                <a:latin typeface="+mn-lt"/>
                <a:ea typeface="+mn-ea"/>
                <a:cs typeface="+mn-cs"/>
              </a:rPr>
              <a:t>3- تماس (رسانه): متن تابع محدودیتی کلّی است که «تماس» بر برقراری ارتباط تحمیل می‌کند. پیام باید دریافت شود و کنش دریافت به شکل‌های متفاوت ممکن است. یاکوبسن این نکته را با مفهوم تماس روشن کرده است. ... قطعه شعری می‌تواند همچون دستخط شاعر به دست ما برسد، یا آن را با صدای شاعر یا کسی دیگر بشنویم. این شعر می‌تواند در مجله‌ای یا کتابی چاپ شده باشد، یا همراه با موسیقی شنیده شود. هر یک از این اشکال متفاوت تماس حالت ویژه‌ای می‌آفریند که چه بسا دلالت معنایی شعر را دگرگون کند.</a:t>
            </a:r>
          </a:p>
          <a:p>
            <a:pPr marL="0" marR="0" indent="0" algn="l" defTabSz="914400" rtl="1" eaLnBrk="1" fontAlgn="auto" latinLnBrk="0" hangingPunct="1">
              <a:lnSpc>
                <a:spcPct val="100000"/>
              </a:lnSpc>
              <a:spcBef>
                <a:spcPts val="0"/>
              </a:spcBef>
              <a:spcAft>
                <a:spcPts val="0"/>
              </a:spcAft>
              <a:buClrTx/>
              <a:buSzTx/>
              <a:buFontTx/>
              <a:buNone/>
              <a:tabLst/>
              <a:defRPr/>
            </a:pPr>
            <a:endParaRPr lang="fa-IR" sz="1200" kern="1200" dirty="0" smtClean="0">
              <a:solidFill>
                <a:schemeClr val="tx1"/>
              </a:solidFill>
              <a:effectLst/>
              <a:latin typeface="+mn-lt"/>
              <a:ea typeface="+mn-ea"/>
              <a:cs typeface="+mn-cs"/>
            </a:endParaRPr>
          </a:p>
          <a:p>
            <a:pPr rtl="1"/>
            <a:r>
              <a:rPr lang="fa-IR" sz="1200" kern="1200" dirty="0" smtClean="0">
                <a:solidFill>
                  <a:schemeClr val="tx1"/>
                </a:solidFill>
                <a:effectLst/>
                <a:latin typeface="+mn-lt"/>
                <a:ea typeface="+mn-ea"/>
                <a:cs typeface="+mn-cs"/>
              </a:rPr>
              <a:t>4-رمزگان: متن از سوی دیگر در امر انتقال پیام، تابع رمزگان است. مفهوم «رمزگان»، ناظر به مجموعه رمزها و قراردادهای تألیف متن در رسانه‌های مختلف است. هر کدام از گونه‌های متون رسانه‌ای، از شعر و ادبیات داستانی گرفته، تا روزنامه، برنامه نمایشی تلویزیونی، فیلم سینمایی، بازی رایانه‌ای و... به‌تدریج و در طول تاریخ، به سلسله‌ای از رمزها و قراردادهای تولید مجهز شده‌اند که کار انتقال پیام به مخاطب از طریق پیروی کردن از این قواعد تسهیل می‌شود. در واقع رمزگان‌ها همچون دستور زبانی برای هر متن رسانه‌ای مشخّص قواعد پویایی برای نگارش و خوانش متون رسانه‌ای ایجاد می‌کنند. مؤلفان متون رسانه‌ای می‌کوشند با ایجاد ترکیب‌هایی تأثیرگذار از رمزگان‌های مختلف دخیل در هر متن رسانه‌ای، پیامی‌قابل رمزگشایی را به مخاطبان خود منتقل نمایند.</a:t>
            </a:r>
          </a:p>
          <a:p>
            <a:pPr rtl="1"/>
            <a:endParaRPr lang="en-US" sz="1200" kern="1200" dirty="0" smtClean="0">
              <a:solidFill>
                <a:schemeClr val="tx1"/>
              </a:solidFill>
              <a:effectLst/>
              <a:latin typeface="+mn-lt"/>
              <a:ea typeface="+mn-ea"/>
              <a:cs typeface="+mn-cs"/>
            </a:endParaRPr>
          </a:p>
          <a:p>
            <a:pPr rtl="1"/>
            <a:r>
              <a:rPr lang="fa-IR" sz="1200" kern="1200" dirty="0" smtClean="0">
                <a:solidFill>
                  <a:schemeClr val="tx1"/>
                </a:solidFill>
                <a:effectLst/>
                <a:latin typeface="+mn-lt"/>
                <a:ea typeface="+mn-ea"/>
                <a:cs typeface="+mn-cs"/>
              </a:rPr>
              <a:t>5-</a:t>
            </a:r>
            <a:r>
              <a:rPr lang="fa-IR" sz="1200" kern="1200" baseline="0" dirty="0" smtClean="0">
                <a:solidFill>
                  <a:schemeClr val="tx1"/>
                </a:solidFill>
                <a:effectLst/>
                <a:latin typeface="+mn-lt"/>
                <a:ea typeface="+mn-ea"/>
                <a:cs typeface="+mn-cs"/>
              </a:rPr>
              <a:t> </a:t>
            </a:r>
            <a:r>
              <a:rPr lang="fa-IR" sz="1200" kern="1200" dirty="0" smtClean="0">
                <a:solidFill>
                  <a:schemeClr val="tx1"/>
                </a:solidFill>
                <a:effectLst/>
                <a:latin typeface="+mn-lt"/>
                <a:ea typeface="+mn-ea"/>
                <a:cs typeface="+mn-cs"/>
              </a:rPr>
              <a:t>بافت (فرهنگ): عنصر پنجم نظریه یاکوبسن بافت یا زمینه است. هر متن رسانه‌ای، در بافت فرهنگی، تاریخی و اجتماعی خاصی تولید می‌شود و اغلب در بافت دیگری توسط گیرندگان، دریافت می‌شود. </a:t>
            </a:r>
          </a:p>
          <a:p>
            <a:pPr rtl="1"/>
            <a:endParaRPr lang="fa-IR" sz="1200" kern="1200" dirty="0" smtClean="0">
              <a:solidFill>
                <a:schemeClr val="tx1"/>
              </a:solidFill>
              <a:effectLst/>
              <a:latin typeface="+mn-lt"/>
              <a:ea typeface="+mn-ea"/>
              <a:cs typeface="+mn-cs"/>
            </a:endParaRPr>
          </a:p>
          <a:p>
            <a:pPr rtl="1"/>
            <a:r>
              <a:rPr lang="fa-IR" sz="1200" kern="1200" dirty="0" smtClean="0">
                <a:solidFill>
                  <a:schemeClr val="tx1"/>
                </a:solidFill>
                <a:effectLst/>
                <a:latin typeface="+mn-lt"/>
                <a:ea typeface="+mn-ea"/>
                <a:cs typeface="+mn-cs"/>
              </a:rPr>
              <a:t>6- گیرنده</a:t>
            </a:r>
            <a:r>
              <a:rPr lang="fa-IR" sz="1200" kern="1200" baseline="0" dirty="0" smtClean="0">
                <a:solidFill>
                  <a:schemeClr val="tx1"/>
                </a:solidFill>
                <a:effectLst/>
                <a:latin typeface="+mn-lt"/>
                <a:ea typeface="+mn-ea"/>
                <a:cs typeface="+mn-cs"/>
              </a:rPr>
              <a:t> (مخاطب): </a:t>
            </a:r>
            <a:r>
              <a:rPr lang="fa-IR" sz="1200" kern="1200" dirty="0" smtClean="0">
                <a:solidFill>
                  <a:schemeClr val="tx1"/>
                </a:solidFill>
                <a:effectLst/>
                <a:latin typeface="+mn-lt"/>
                <a:ea typeface="+mn-ea"/>
                <a:cs typeface="+mn-cs"/>
              </a:rPr>
              <a:t>آخرین عنصر نظریه ارتباط که علّت تامّه برقراری ارتباط محسوب می‌شود، گیرنده یا مخاطب است. او علاوه بر اینکه می‌تواند پیام ارتباط‌گر را از طریق رمزگشایی متن رسانه‌ای دریابد، ویژگی‌های فردی- روانشناختی، فرهنگی و تاریخی دارد که همه آنها بر فهم او از معنای متن و پیام مورد نظر فرستنده تأثیر می‌گذارد. توجّه به ویژگی‌های مخاطب در تحلیل هر امر ارتباطی، به‌ویژه در رویکردهای کیفی به مطالعه ارتباطات بسیار حائز اهمیّت است. در حقیقت در هر موقعیت ارتباطی، این مخاطب است که فرآیند ارتباط، انتقال پیام و خلق معنا را کامل می‌کند.</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62911C2-D162-4784-8DBD-2B52EF5F866B}" type="slidenum">
              <a:rPr lang="en-US" smtClean="0"/>
              <a:t>2</a:t>
            </a:fld>
            <a:endParaRPr lang="en-US"/>
          </a:p>
        </p:txBody>
      </p:sp>
    </p:spTree>
    <p:extLst>
      <p:ext uri="{BB962C8B-B14F-4D97-AF65-F5344CB8AC3E}">
        <p14:creationId xmlns:p14="http://schemas.microsoft.com/office/powerpoint/2010/main" val="2934318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baseline="0" dirty="0" smtClean="0"/>
              <a:t>این دو تبلیغ برای یک بانداژِ ضدآب است. همانطور که می بینید این بانداژ چنان در مقابل هجوم همه جانبه قطرات آب از شما مراقبت می کند که این ماهی با پوست لطیفش در مقابل انبوده ماهی های خاردار زنده می ماند.</a:t>
            </a:r>
          </a:p>
          <a:p>
            <a:pPr marL="0" marR="0" indent="0" algn="r" defTabSz="914400" rtl="1" eaLnBrk="1" fontAlgn="auto" latinLnBrk="0" hangingPunct="1">
              <a:lnSpc>
                <a:spcPct val="100000"/>
              </a:lnSpc>
              <a:spcBef>
                <a:spcPts val="0"/>
              </a:spcBef>
              <a:spcAft>
                <a:spcPts val="0"/>
              </a:spcAft>
              <a:buClrTx/>
              <a:buSzTx/>
              <a:buFontTx/>
              <a:buNone/>
              <a:tabLst/>
              <a:defRPr/>
            </a:pPr>
            <a:r>
              <a:rPr lang="fa-IR" baseline="0" dirty="0" smtClean="0"/>
              <a:t>با معیار قرار دادن این دو نمونه، سوالات سواد رسانه ای را در این دو تبلیغ خلاق در مورد بررسی قرار دهید.</a:t>
            </a:r>
          </a:p>
          <a:p>
            <a:pPr marL="228600" marR="0" indent="-228600" algn="r" defTabSz="914400" rtl="1" eaLnBrk="1" fontAlgn="auto" latinLnBrk="0" hangingPunct="1">
              <a:lnSpc>
                <a:spcPct val="100000"/>
              </a:lnSpc>
              <a:spcBef>
                <a:spcPts val="0"/>
              </a:spcBef>
              <a:spcAft>
                <a:spcPts val="0"/>
              </a:spcAft>
              <a:buClrTx/>
              <a:buSzTx/>
              <a:buFontTx/>
              <a:buAutoNum type="arabicParenR"/>
              <a:tabLst/>
              <a:defRPr/>
            </a:pPr>
            <a:endParaRPr lang="fa-IR" baseline="0" dirty="0" smtClean="0"/>
          </a:p>
          <a:p>
            <a:pPr marL="228600" marR="0" indent="-228600" algn="r" defTabSz="914400" rtl="1" eaLnBrk="1" fontAlgn="auto" latinLnBrk="0" hangingPunct="1">
              <a:lnSpc>
                <a:spcPct val="100000"/>
              </a:lnSpc>
              <a:spcBef>
                <a:spcPts val="0"/>
              </a:spcBef>
              <a:spcAft>
                <a:spcPts val="0"/>
              </a:spcAft>
              <a:buClrTx/>
              <a:buSzTx/>
              <a:buFontTx/>
              <a:buAutoNum type="arabicParenR"/>
              <a:tabLst/>
              <a:defRPr/>
            </a:pPr>
            <a:r>
              <a:rPr lang="fa-IR" baseline="0" dirty="0" smtClean="0"/>
              <a:t>چه مفاهیم و موضوعاتی به شکل مستقیم یا غیر مستقیم منتقل شده است؟</a:t>
            </a:r>
          </a:p>
          <a:p>
            <a:pPr marL="228600" marR="0" indent="-228600" algn="r" defTabSz="914400" rtl="1" eaLnBrk="1" fontAlgn="auto" latinLnBrk="0" hangingPunct="1">
              <a:lnSpc>
                <a:spcPct val="100000"/>
              </a:lnSpc>
              <a:spcBef>
                <a:spcPts val="0"/>
              </a:spcBef>
              <a:spcAft>
                <a:spcPts val="0"/>
              </a:spcAft>
              <a:buClrTx/>
              <a:buSzTx/>
              <a:buFontTx/>
              <a:buAutoNum type="arabicParenR"/>
              <a:tabLst/>
              <a:defRPr/>
            </a:pPr>
            <a:r>
              <a:rPr lang="fa-IR" baseline="0" dirty="0" smtClean="0"/>
              <a:t>چه کسی تولید کننده و مالک پیام است؟</a:t>
            </a:r>
          </a:p>
          <a:p>
            <a:pPr marL="228600" marR="0" indent="-228600" algn="r" defTabSz="914400" rtl="1" eaLnBrk="1" fontAlgn="auto" latinLnBrk="0" hangingPunct="1">
              <a:lnSpc>
                <a:spcPct val="100000"/>
              </a:lnSpc>
              <a:spcBef>
                <a:spcPts val="0"/>
              </a:spcBef>
              <a:spcAft>
                <a:spcPts val="0"/>
              </a:spcAft>
              <a:buClrTx/>
              <a:buSzTx/>
              <a:buFontTx/>
              <a:buAutoNum type="arabicParenR"/>
              <a:tabLst/>
              <a:defRPr/>
            </a:pPr>
            <a:r>
              <a:rPr lang="fa-IR" baseline="0" dirty="0" smtClean="0"/>
              <a:t>جامعه هدف این پوستر چه کسانی هستند؟ چرا این پیام فرستاده شده است؟ </a:t>
            </a:r>
          </a:p>
          <a:p>
            <a:pPr marL="228600" marR="0" indent="-228600" algn="r" defTabSz="914400" rtl="1" eaLnBrk="1" fontAlgn="auto" latinLnBrk="0" hangingPunct="1">
              <a:lnSpc>
                <a:spcPct val="100000"/>
              </a:lnSpc>
              <a:spcBef>
                <a:spcPts val="0"/>
              </a:spcBef>
              <a:spcAft>
                <a:spcPts val="0"/>
              </a:spcAft>
              <a:buClrTx/>
              <a:buSzTx/>
              <a:buFontTx/>
              <a:buAutoNum type="arabicParenR"/>
              <a:tabLst/>
              <a:defRPr/>
            </a:pPr>
            <a:r>
              <a:rPr lang="fa-IR" baseline="0" dirty="0" smtClean="0"/>
              <a:t>چه سبک زندگی ارزش ها و نظریاتی در این پیام ارائه یا از آن حذف شده است؟ </a:t>
            </a:r>
          </a:p>
          <a:p>
            <a:pPr marL="228600" marR="0" indent="-228600" algn="r" defTabSz="914400" rtl="1" eaLnBrk="1" fontAlgn="auto" latinLnBrk="0" hangingPunct="1">
              <a:lnSpc>
                <a:spcPct val="100000"/>
              </a:lnSpc>
              <a:spcBef>
                <a:spcPts val="0"/>
              </a:spcBef>
              <a:spcAft>
                <a:spcPts val="0"/>
              </a:spcAft>
              <a:buClrTx/>
              <a:buSzTx/>
              <a:buFontTx/>
              <a:buAutoNum type="arabicParenR"/>
              <a:tabLst/>
              <a:defRPr/>
            </a:pPr>
            <a:r>
              <a:rPr lang="fa-IR" baseline="0" dirty="0" smtClean="0"/>
              <a:t>آیا این پیام در هر فرهنگ، جامعه، زمان و مکان دیگری همین معانی آشکار و پنهان را دارد؟</a:t>
            </a:r>
          </a:p>
        </p:txBody>
      </p:sp>
      <p:sp>
        <p:nvSpPr>
          <p:cNvPr id="4" name="Slide Number Placeholder 3"/>
          <p:cNvSpPr>
            <a:spLocks noGrp="1"/>
          </p:cNvSpPr>
          <p:nvPr>
            <p:ph type="sldNum" sz="quarter" idx="10"/>
          </p:nvPr>
        </p:nvSpPr>
        <p:spPr/>
        <p:txBody>
          <a:bodyPr/>
          <a:lstStyle/>
          <a:p>
            <a:fld id="{862911C2-D162-4784-8DBD-2B52EF5F866B}" type="slidenum">
              <a:rPr lang="en-US" smtClean="0"/>
              <a:t>20</a:t>
            </a:fld>
            <a:endParaRPr lang="en-US"/>
          </a:p>
        </p:txBody>
      </p:sp>
    </p:spTree>
    <p:extLst>
      <p:ext uri="{BB962C8B-B14F-4D97-AF65-F5344CB8AC3E}">
        <p14:creationId xmlns:p14="http://schemas.microsoft.com/office/powerpoint/2010/main" val="7179684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baseline="0" dirty="0" smtClean="0"/>
              <a:t>این دو تبلیغ برای یک بانداژِ ضدآب است. همانطور که می بینید این بانداژ چنان در مقابل هجوم همه جانبه قطرات آب از شما مراقبت می کند که این ماهی با پوست لطیفش در مقابل انبوده ماهی های خاردار زنده می ماند.</a:t>
            </a:r>
          </a:p>
          <a:p>
            <a:pPr marL="0" marR="0" indent="0" algn="r" defTabSz="914400" rtl="1" eaLnBrk="1" fontAlgn="auto" latinLnBrk="0" hangingPunct="1">
              <a:lnSpc>
                <a:spcPct val="100000"/>
              </a:lnSpc>
              <a:spcBef>
                <a:spcPts val="0"/>
              </a:spcBef>
              <a:spcAft>
                <a:spcPts val="0"/>
              </a:spcAft>
              <a:buClrTx/>
              <a:buSzTx/>
              <a:buFontTx/>
              <a:buNone/>
              <a:tabLst/>
              <a:defRPr/>
            </a:pPr>
            <a:r>
              <a:rPr lang="fa-IR" baseline="0" dirty="0" smtClean="0"/>
              <a:t>با معیار قرار دادن این دو نمونه، سوالات سواد رسانه ای را در این دو تبلیغ خلاق در مورد بررسی قرار دهید.</a:t>
            </a:r>
          </a:p>
          <a:p>
            <a:pPr marL="228600" marR="0" indent="-228600" algn="r" defTabSz="914400" rtl="1" eaLnBrk="1" fontAlgn="auto" latinLnBrk="0" hangingPunct="1">
              <a:lnSpc>
                <a:spcPct val="100000"/>
              </a:lnSpc>
              <a:spcBef>
                <a:spcPts val="0"/>
              </a:spcBef>
              <a:spcAft>
                <a:spcPts val="0"/>
              </a:spcAft>
              <a:buClrTx/>
              <a:buSzTx/>
              <a:buFontTx/>
              <a:buAutoNum type="arabicParenR"/>
              <a:tabLst/>
              <a:defRPr/>
            </a:pPr>
            <a:endParaRPr lang="fa-IR" baseline="0" dirty="0" smtClean="0"/>
          </a:p>
          <a:p>
            <a:pPr marL="228600" marR="0" indent="-228600" algn="r" defTabSz="914400" rtl="1" eaLnBrk="1" fontAlgn="auto" latinLnBrk="0" hangingPunct="1">
              <a:lnSpc>
                <a:spcPct val="100000"/>
              </a:lnSpc>
              <a:spcBef>
                <a:spcPts val="0"/>
              </a:spcBef>
              <a:spcAft>
                <a:spcPts val="0"/>
              </a:spcAft>
              <a:buClrTx/>
              <a:buSzTx/>
              <a:buFontTx/>
              <a:buAutoNum type="arabicParenR"/>
              <a:tabLst/>
              <a:defRPr/>
            </a:pPr>
            <a:r>
              <a:rPr lang="fa-IR" baseline="0" dirty="0" smtClean="0"/>
              <a:t>چه مفاهیم و موضوعاتی به شکل مستقیم یا غیر مستقیم منتقل شده است؟</a:t>
            </a:r>
          </a:p>
          <a:p>
            <a:pPr marL="228600" marR="0" indent="-228600" algn="r" defTabSz="914400" rtl="1" eaLnBrk="1" fontAlgn="auto" latinLnBrk="0" hangingPunct="1">
              <a:lnSpc>
                <a:spcPct val="100000"/>
              </a:lnSpc>
              <a:spcBef>
                <a:spcPts val="0"/>
              </a:spcBef>
              <a:spcAft>
                <a:spcPts val="0"/>
              </a:spcAft>
              <a:buClrTx/>
              <a:buSzTx/>
              <a:buFontTx/>
              <a:buAutoNum type="arabicParenR"/>
              <a:tabLst/>
              <a:defRPr/>
            </a:pPr>
            <a:r>
              <a:rPr lang="fa-IR" baseline="0" dirty="0" smtClean="0"/>
              <a:t>چه کسی تولید کننده و مالک پیام است؟</a:t>
            </a:r>
          </a:p>
          <a:p>
            <a:pPr marL="228600" marR="0" indent="-228600" algn="r" defTabSz="914400" rtl="1" eaLnBrk="1" fontAlgn="auto" latinLnBrk="0" hangingPunct="1">
              <a:lnSpc>
                <a:spcPct val="100000"/>
              </a:lnSpc>
              <a:spcBef>
                <a:spcPts val="0"/>
              </a:spcBef>
              <a:spcAft>
                <a:spcPts val="0"/>
              </a:spcAft>
              <a:buClrTx/>
              <a:buSzTx/>
              <a:buFontTx/>
              <a:buAutoNum type="arabicParenR"/>
              <a:tabLst/>
              <a:defRPr/>
            </a:pPr>
            <a:r>
              <a:rPr lang="fa-IR" baseline="0" dirty="0" smtClean="0"/>
              <a:t>جامعه هدف این پوستر چه کسانی هستند؟ چرا این پیام فرستاده شده است؟ </a:t>
            </a:r>
          </a:p>
          <a:p>
            <a:pPr marL="228600" marR="0" indent="-228600" algn="r" defTabSz="914400" rtl="1" eaLnBrk="1" fontAlgn="auto" latinLnBrk="0" hangingPunct="1">
              <a:lnSpc>
                <a:spcPct val="100000"/>
              </a:lnSpc>
              <a:spcBef>
                <a:spcPts val="0"/>
              </a:spcBef>
              <a:spcAft>
                <a:spcPts val="0"/>
              </a:spcAft>
              <a:buClrTx/>
              <a:buSzTx/>
              <a:buFontTx/>
              <a:buAutoNum type="arabicParenR"/>
              <a:tabLst/>
              <a:defRPr/>
            </a:pPr>
            <a:r>
              <a:rPr lang="fa-IR" baseline="0" dirty="0" smtClean="0"/>
              <a:t>چه سبک زندگی ارزش ها و نظریاتی در این پیام ارائه یا از آن حذف شده است؟ </a:t>
            </a:r>
          </a:p>
          <a:p>
            <a:pPr marL="228600" marR="0" indent="-228600" algn="r" defTabSz="914400" rtl="1" eaLnBrk="1" fontAlgn="auto" latinLnBrk="0" hangingPunct="1">
              <a:lnSpc>
                <a:spcPct val="100000"/>
              </a:lnSpc>
              <a:spcBef>
                <a:spcPts val="0"/>
              </a:spcBef>
              <a:spcAft>
                <a:spcPts val="0"/>
              </a:spcAft>
              <a:buClrTx/>
              <a:buSzTx/>
              <a:buFontTx/>
              <a:buAutoNum type="arabicParenR"/>
              <a:tabLst/>
              <a:defRPr/>
            </a:pPr>
            <a:r>
              <a:rPr lang="fa-IR" baseline="0" dirty="0" smtClean="0"/>
              <a:t>آیا این پیام در هر فرهنگ، جامعه، زمان و مکان دیگری همین معانی آشکار و پنهان را دارد؟</a:t>
            </a:r>
          </a:p>
        </p:txBody>
      </p:sp>
      <p:sp>
        <p:nvSpPr>
          <p:cNvPr id="4" name="Slide Number Placeholder 3"/>
          <p:cNvSpPr>
            <a:spLocks noGrp="1"/>
          </p:cNvSpPr>
          <p:nvPr>
            <p:ph type="sldNum" sz="quarter" idx="10"/>
          </p:nvPr>
        </p:nvSpPr>
        <p:spPr/>
        <p:txBody>
          <a:bodyPr/>
          <a:lstStyle/>
          <a:p>
            <a:fld id="{862911C2-D162-4784-8DBD-2B52EF5F866B}" type="slidenum">
              <a:rPr lang="en-US" smtClean="0"/>
              <a:t>21</a:t>
            </a:fld>
            <a:endParaRPr lang="en-US"/>
          </a:p>
        </p:txBody>
      </p:sp>
    </p:spTree>
    <p:extLst>
      <p:ext uri="{BB962C8B-B14F-4D97-AF65-F5344CB8AC3E}">
        <p14:creationId xmlns:p14="http://schemas.microsoft.com/office/powerpoint/2010/main" val="41160045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t>
            </a:r>
            <a:endParaRPr lang="fa-IR" sz="1200" b="0" i="0" kern="1200" dirty="0" smtClean="0">
              <a:solidFill>
                <a:schemeClr val="tx1"/>
              </a:solidFill>
              <a:effectLst/>
              <a:latin typeface="+mn-lt"/>
              <a:ea typeface="+mn-ea"/>
              <a:cs typeface="+mn-cs"/>
            </a:endParaRPr>
          </a:p>
          <a:p>
            <a:pPr algn="r" rtl="1"/>
            <a:r>
              <a:rPr lang="fa-IR" sz="1200" b="0" i="0" kern="1200" baseline="0" dirty="0" smtClean="0">
                <a:solidFill>
                  <a:schemeClr val="tx1"/>
                </a:solidFill>
                <a:effectLst/>
                <a:latin typeface="+mn-lt"/>
                <a:ea typeface="+mn-ea"/>
                <a:cs typeface="+mn-cs"/>
              </a:rPr>
              <a:t>5 بخش مهم را در این تصویر تحلیل کنید: </a:t>
            </a:r>
            <a:br>
              <a:rPr lang="fa-IR" sz="1200" b="0" i="0" kern="1200" baseline="0" dirty="0" smtClean="0">
                <a:solidFill>
                  <a:schemeClr val="tx1"/>
                </a:solidFill>
                <a:effectLst/>
                <a:latin typeface="+mn-lt"/>
                <a:ea typeface="+mn-ea"/>
                <a:cs typeface="+mn-cs"/>
              </a:rPr>
            </a:br>
            <a:r>
              <a:rPr lang="fa-IR" sz="1200" b="0" i="0" kern="1200" baseline="0" dirty="0" smtClean="0">
                <a:solidFill>
                  <a:schemeClr val="tx1"/>
                </a:solidFill>
                <a:effectLst/>
                <a:latin typeface="+mn-lt"/>
                <a:ea typeface="+mn-ea"/>
                <a:cs typeface="+mn-cs"/>
              </a:rPr>
              <a:t>چرا از مارک اپل و سامسونگ استفاده شده است؟ </a:t>
            </a:r>
          </a:p>
          <a:p>
            <a:pPr algn="r" rtl="1"/>
            <a:r>
              <a:rPr lang="fa-IR" sz="1200" b="0" i="0" kern="1200" baseline="0" dirty="0" smtClean="0">
                <a:solidFill>
                  <a:schemeClr val="tx1"/>
                </a:solidFill>
                <a:effectLst/>
                <a:latin typeface="+mn-lt"/>
                <a:ea typeface="+mn-ea"/>
                <a:cs typeface="+mn-cs"/>
              </a:rPr>
              <a:t>پیام چیست؟</a:t>
            </a:r>
          </a:p>
          <a:p>
            <a:pPr algn="r" rtl="1"/>
            <a:r>
              <a:rPr lang="fa-IR" sz="1200" b="0" i="0" kern="1200" baseline="0" dirty="0" smtClean="0">
                <a:solidFill>
                  <a:schemeClr val="tx1"/>
                </a:solidFill>
                <a:effectLst/>
                <a:latin typeface="+mn-lt"/>
                <a:ea typeface="+mn-ea"/>
                <a:cs typeface="+mn-cs"/>
              </a:rPr>
              <a:t>زیر متن؟ فرامتن؟ </a:t>
            </a:r>
          </a:p>
          <a:p>
            <a:pPr algn="r" rtl="1"/>
            <a:r>
              <a:rPr lang="fa-IR" sz="1200" b="0" i="0" kern="1200" baseline="0" dirty="0" smtClean="0">
                <a:solidFill>
                  <a:schemeClr val="tx1"/>
                </a:solidFill>
                <a:effectLst/>
                <a:latin typeface="+mn-lt"/>
                <a:ea typeface="+mn-ea"/>
                <a:cs typeface="+mn-cs"/>
              </a:rPr>
              <a:t>هدف؟</a:t>
            </a:r>
          </a:p>
          <a:p>
            <a:pPr algn="r" rtl="1"/>
            <a:r>
              <a:rPr lang="fa-IR" sz="1200" b="0" i="0" kern="1200" baseline="0" dirty="0" smtClean="0">
                <a:solidFill>
                  <a:schemeClr val="tx1"/>
                </a:solidFill>
                <a:effectLst/>
                <a:latin typeface="+mn-lt"/>
                <a:ea typeface="+mn-ea"/>
                <a:cs typeface="+mn-cs"/>
              </a:rPr>
              <a:t>مخاطب؟</a:t>
            </a:r>
          </a:p>
          <a:p>
            <a:pPr algn="r" rtl="1"/>
            <a:r>
              <a:rPr lang="fa-IR" sz="1200" b="0" i="0" kern="1200" baseline="0" dirty="0" smtClean="0">
                <a:solidFill>
                  <a:schemeClr val="tx1"/>
                </a:solidFill>
                <a:effectLst/>
                <a:latin typeface="+mn-lt"/>
                <a:ea typeface="+mn-ea"/>
                <a:cs typeface="+mn-cs"/>
              </a:rPr>
              <a:t>تولید کننده کیست؟</a:t>
            </a:r>
          </a:p>
          <a:p>
            <a:pPr algn="r" rtl="1"/>
            <a:r>
              <a:rPr lang="fa-IR" sz="1200" b="0" i="0" kern="1200" baseline="0" dirty="0" smtClean="0">
                <a:solidFill>
                  <a:schemeClr val="tx1"/>
                </a:solidFill>
                <a:effectLst/>
                <a:latin typeface="+mn-lt"/>
                <a:ea typeface="+mn-ea"/>
                <a:cs typeface="+mn-cs"/>
              </a:rPr>
              <a:t>بستر پیام؟</a:t>
            </a:r>
          </a:p>
          <a:p>
            <a:pPr algn="r" rtl="1"/>
            <a:endParaRPr lang="fa-IR" sz="1200" b="0" i="0" kern="1200" baseline="0" dirty="0" smtClean="0">
              <a:solidFill>
                <a:schemeClr val="tx1"/>
              </a:solidFill>
              <a:effectLst/>
              <a:latin typeface="+mn-lt"/>
              <a:ea typeface="+mn-ea"/>
              <a:cs typeface="+mn-cs"/>
            </a:endParaRPr>
          </a:p>
          <a:p>
            <a:pPr algn="r" rtl="1"/>
            <a:r>
              <a:rPr lang="fa-IR" sz="1200" b="0" i="0" kern="1200" baseline="0" dirty="0" smtClean="0">
                <a:solidFill>
                  <a:schemeClr val="tx1"/>
                </a:solidFill>
                <a:effectLst/>
                <a:latin typeface="+mn-lt"/>
                <a:ea typeface="+mn-ea"/>
                <a:cs typeface="+mn-cs"/>
              </a:rPr>
              <a:t>آیا ممکن است این تصویر به سفارش اپل یا سامسونگ ساخته شده باشد؟ </a:t>
            </a:r>
            <a:br>
              <a:rPr lang="fa-IR" sz="1200" b="0" i="0" kern="1200" baseline="0" dirty="0" smtClean="0">
                <a:solidFill>
                  <a:schemeClr val="tx1"/>
                </a:solidFill>
                <a:effectLst/>
                <a:latin typeface="+mn-lt"/>
                <a:ea typeface="+mn-ea"/>
                <a:cs typeface="+mn-cs"/>
              </a:rPr>
            </a:br>
            <a:r>
              <a:rPr lang="fa-IR" sz="1200" b="0" i="0" kern="1200" baseline="0" dirty="0" smtClean="0">
                <a:solidFill>
                  <a:schemeClr val="tx1"/>
                </a:solidFill>
                <a:effectLst/>
                <a:latin typeface="+mn-lt"/>
                <a:ea typeface="+mn-ea"/>
                <a:cs typeface="+mn-cs"/>
              </a:rPr>
              <a:t>اگر بله یا خیر، چرا؟</a:t>
            </a:r>
            <a:br>
              <a:rPr lang="fa-IR" sz="1200" b="0" i="0" kern="1200" baseline="0" dirty="0" smtClean="0">
                <a:solidFill>
                  <a:schemeClr val="tx1"/>
                </a:solidFill>
                <a:effectLst/>
                <a:latin typeface="+mn-lt"/>
                <a:ea typeface="+mn-ea"/>
                <a:cs typeface="+mn-cs"/>
              </a:rPr>
            </a:br>
            <a:endParaRPr lang="fa-IR" sz="1200" b="0" i="0" kern="1200" baseline="0" dirty="0" smtClean="0">
              <a:solidFill>
                <a:schemeClr val="tx1"/>
              </a:solidFill>
              <a:effectLst/>
              <a:latin typeface="+mn-lt"/>
              <a:ea typeface="+mn-ea"/>
              <a:cs typeface="+mn-cs"/>
            </a:endParaRPr>
          </a:p>
          <a:p>
            <a:pPr algn="r" rtl="1"/>
            <a:r>
              <a:rPr lang="fa-IR" sz="1200" b="0" i="0" kern="1200" baseline="0" dirty="0" smtClean="0">
                <a:solidFill>
                  <a:schemeClr val="tx1"/>
                </a:solidFill>
                <a:effectLst/>
                <a:latin typeface="+mn-lt"/>
                <a:ea typeface="+mn-ea"/>
                <a:cs typeface="+mn-cs"/>
              </a:rPr>
              <a:t>نکته : القای بار منفی برای موبایل و اعتیاد به آن در کنار برند و لوگوی اپل و سامسونگ، بیشتر به ایجاد تصویر منفی نسبت به این دو برند منجر می شود. از این رو مخاطب فعال و هوشمند باید احتمالا تشخیص دهد که سازنده این اثر احتمالا از رقبای این دو شرکت بوده است. </a:t>
            </a:r>
          </a:p>
          <a:p>
            <a:pPr algn="r" rtl="1"/>
            <a:endParaRPr lang="fa-IR" sz="1200" b="0" i="0" kern="1200" baseline="0" dirty="0" smtClean="0">
              <a:solidFill>
                <a:schemeClr val="tx1"/>
              </a:solidFill>
              <a:effectLst/>
              <a:latin typeface="+mn-lt"/>
              <a:ea typeface="+mn-ea"/>
              <a:cs typeface="+mn-cs"/>
            </a:endParaRPr>
          </a:p>
          <a:p>
            <a:pPr algn="r" rtl="1"/>
            <a:r>
              <a:rPr lang="fa-IR" sz="1200" b="0" i="0" kern="1200" baseline="0" dirty="0" smtClean="0">
                <a:solidFill>
                  <a:schemeClr val="tx1"/>
                </a:solidFill>
                <a:effectLst/>
                <a:latin typeface="+mn-lt"/>
                <a:ea typeface="+mn-ea"/>
                <a:cs typeface="+mn-cs"/>
              </a:rPr>
              <a:t>نکته دوم: لفظ Samsung در این تصویر عمدا دقیق به کار برده نشده است. بلکه نوشته شده است SOMSANG . به نظر شما به چه دلیل؟ (اشاره: فرامتن قانونی و احتمال شکایت شرکت مذکور می تواند یک دلیل باشد. )</a:t>
            </a:r>
          </a:p>
          <a:p>
            <a:endParaRPr lang="en-US" dirty="0"/>
          </a:p>
        </p:txBody>
      </p:sp>
      <p:sp>
        <p:nvSpPr>
          <p:cNvPr id="4" name="Slide Number Placeholder 3"/>
          <p:cNvSpPr>
            <a:spLocks noGrp="1"/>
          </p:cNvSpPr>
          <p:nvPr>
            <p:ph type="sldNum" sz="quarter" idx="10"/>
          </p:nvPr>
        </p:nvSpPr>
        <p:spPr/>
        <p:txBody>
          <a:bodyPr/>
          <a:lstStyle/>
          <a:p>
            <a:fld id="{862911C2-D162-4784-8DBD-2B52EF5F866B}" type="slidenum">
              <a:rPr lang="en-US" smtClean="0"/>
              <a:t>24</a:t>
            </a:fld>
            <a:endParaRPr lang="en-US"/>
          </a:p>
        </p:txBody>
      </p:sp>
    </p:spTree>
    <p:extLst>
      <p:ext uri="{BB962C8B-B14F-4D97-AF65-F5344CB8AC3E}">
        <p14:creationId xmlns:p14="http://schemas.microsoft.com/office/powerpoint/2010/main" val="31803770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r" rtl="1"/>
            <a:r>
              <a:rPr lang="fa-IR" sz="1200" b="0" i="0" kern="1200" dirty="0" smtClean="0">
                <a:solidFill>
                  <a:schemeClr val="tx1"/>
                </a:solidFill>
                <a:effectLst/>
                <a:latin typeface="+mn-lt"/>
                <a:ea typeface="+mn-ea"/>
                <a:cs typeface="+mn-cs"/>
              </a:rPr>
              <a:t>درباره</a:t>
            </a:r>
            <a:r>
              <a:rPr lang="fa-IR" sz="1200" b="0" i="0" kern="1200" baseline="0" dirty="0" smtClean="0">
                <a:solidFill>
                  <a:schemeClr val="tx1"/>
                </a:solidFill>
                <a:effectLst/>
                <a:latin typeface="+mn-lt"/>
                <a:ea typeface="+mn-ea"/>
                <a:cs typeface="+mn-cs"/>
              </a:rPr>
              <a:t> این تصویر گاندی:</a:t>
            </a:r>
            <a:endParaRPr lang="fa-IR" sz="1200" b="0" i="0" kern="1200" dirty="0" smtClean="0">
              <a:solidFill>
                <a:schemeClr val="tx1"/>
              </a:solidFill>
              <a:effectLst/>
              <a:latin typeface="+mn-lt"/>
              <a:ea typeface="+mn-ea"/>
              <a:cs typeface="+mn-cs"/>
            </a:endParaRPr>
          </a:p>
          <a:p>
            <a:pPr marL="171450" indent="-171450" algn="r" rtl="1">
              <a:buFont typeface="Arial" panose="020B0604020202020204" pitchFamily="34" charset="0"/>
              <a:buChar char="•"/>
            </a:pPr>
            <a:r>
              <a:rPr lang="fa-IR" sz="1200" b="0" i="0" kern="1200" dirty="0" smtClean="0">
                <a:solidFill>
                  <a:schemeClr val="tx1"/>
                </a:solidFill>
                <a:effectLst/>
                <a:latin typeface="+mn-lt"/>
                <a:ea typeface="+mn-ea"/>
                <a:cs typeface="+mn-cs"/>
              </a:rPr>
              <a:t>این</a:t>
            </a:r>
            <a:r>
              <a:rPr lang="fa-IR" sz="1200" b="0" i="0" kern="1200" baseline="0" dirty="0" smtClean="0">
                <a:solidFill>
                  <a:schemeClr val="tx1"/>
                </a:solidFill>
                <a:effectLst/>
                <a:latin typeface="+mn-lt"/>
                <a:ea typeface="+mn-ea"/>
                <a:cs typeface="+mn-cs"/>
              </a:rPr>
              <a:t> تصویر در کنار متن زیر آن در شبکه تلگرام منتشر شده است.</a:t>
            </a:r>
            <a:br>
              <a:rPr lang="fa-IR" sz="1200" b="0" i="0" kern="1200" baseline="0" dirty="0" smtClean="0">
                <a:solidFill>
                  <a:schemeClr val="tx1"/>
                </a:solidFill>
                <a:effectLst/>
                <a:latin typeface="+mn-lt"/>
                <a:ea typeface="+mn-ea"/>
                <a:cs typeface="+mn-cs"/>
              </a:rPr>
            </a:br>
            <a:r>
              <a:rPr lang="fa-IR" sz="1200" b="0" i="0" kern="1200" baseline="0" dirty="0" smtClean="0">
                <a:solidFill>
                  <a:schemeClr val="tx1"/>
                </a:solidFill>
                <a:effectLst/>
                <a:latin typeface="+mn-lt"/>
                <a:ea typeface="+mn-ea"/>
                <a:cs typeface="+mn-cs"/>
              </a:rPr>
              <a:t>جمله به کار برده شده در زیر تصویر هرگز جمله گاندی نیست و در هیچ منبع معتبری وجود ندارد. اما در شبکه های اجتماعی و سایت های نامعتبر منتشر شده است.</a:t>
            </a:r>
          </a:p>
          <a:p>
            <a:pPr marL="171450" indent="-171450" algn="r" rtl="1">
              <a:buFont typeface="Arial" panose="020B0604020202020204" pitchFamily="34" charset="0"/>
              <a:buChar char="•"/>
            </a:pPr>
            <a:r>
              <a:rPr lang="fa-IR" sz="1200" b="0" i="0" kern="1200" baseline="0" dirty="0" smtClean="0">
                <a:solidFill>
                  <a:schemeClr val="tx1"/>
                </a:solidFill>
                <a:effectLst/>
                <a:latin typeface="+mn-lt"/>
                <a:ea typeface="+mn-ea"/>
                <a:cs typeface="+mn-cs"/>
              </a:rPr>
              <a:t>عدم ذکر منبع در مورد «جملات» از نشانه های عدم اعتبار پیام است.</a:t>
            </a:r>
          </a:p>
          <a:p>
            <a:pPr marL="171450" indent="-171450" algn="r" rtl="1">
              <a:buFont typeface="Arial" panose="020B0604020202020204" pitchFamily="34" charset="0"/>
              <a:buChar char="•"/>
            </a:pPr>
            <a:r>
              <a:rPr lang="fa-IR" sz="1200" b="0" i="0" kern="1200" baseline="0" dirty="0" smtClean="0">
                <a:solidFill>
                  <a:schemeClr val="tx1"/>
                </a:solidFill>
                <a:effectLst/>
                <a:latin typeface="+mn-lt"/>
                <a:ea typeface="+mn-ea"/>
                <a:cs typeface="+mn-cs"/>
              </a:rPr>
              <a:t>تکنیک اقناعی به کار برده شده: استفاده از تصویر شخصیت برای تداعی «منتسب بودن جمله» به وی.</a:t>
            </a:r>
          </a:p>
          <a:p>
            <a:pPr marL="171450" indent="-171450" algn="r" rtl="1">
              <a:buFont typeface="Arial" panose="020B0604020202020204" pitchFamily="34" charset="0"/>
              <a:buChar char="•"/>
            </a:pPr>
            <a:r>
              <a:rPr lang="fa-IR" sz="1200" b="0" i="0" kern="1200" baseline="0" dirty="0" smtClean="0">
                <a:solidFill>
                  <a:schemeClr val="tx1"/>
                </a:solidFill>
                <a:effectLst/>
                <a:latin typeface="+mn-lt"/>
                <a:ea typeface="+mn-ea"/>
                <a:cs typeface="+mn-cs"/>
              </a:rPr>
              <a:t>هدف انتشار دهنده: تخریب مفهوم «امر به معروف و نهی از منکر» به واسطه استفاده از چهره های مشهور . </a:t>
            </a:r>
          </a:p>
          <a:p>
            <a:pPr marL="171450" indent="-171450" algn="r" rtl="1">
              <a:buFont typeface="Arial" panose="020B0604020202020204" pitchFamily="34" charset="0"/>
              <a:buChar char="•"/>
            </a:pPr>
            <a:r>
              <a:rPr lang="fa-IR" sz="1200" b="0" i="0" kern="1200" baseline="0" dirty="0" smtClean="0">
                <a:solidFill>
                  <a:schemeClr val="tx1"/>
                </a:solidFill>
                <a:effectLst/>
                <a:latin typeface="+mn-lt"/>
                <a:ea typeface="+mn-ea"/>
                <a:cs typeface="+mn-cs"/>
              </a:rPr>
              <a:t>راه تشخیص به جز بررسی منبع : جمله با روح فعالیت و زندگی خود گاندی در تضاد است. کسی که خودش باعث شد ملتی به همراه خودش برای بهشت تلاش کنند چنین جمله ای نخواهد گفت. (شناخت فرامتن جملات گاندی، می تواند به تحلیل متن موجود و هر متن منتسب به وی کمک کند) </a:t>
            </a:r>
          </a:p>
          <a:p>
            <a:pPr marL="171450" indent="-171450" algn="r" rtl="1">
              <a:buFont typeface="Arial" panose="020B0604020202020204" pitchFamily="34" charset="0"/>
              <a:buChar char="•"/>
            </a:pPr>
            <a:r>
              <a:rPr lang="fa-IR" sz="1200" b="0" i="0" kern="1200" baseline="0" dirty="0" smtClean="0">
                <a:solidFill>
                  <a:schemeClr val="tx1"/>
                </a:solidFill>
                <a:effectLst/>
                <a:latin typeface="+mn-lt"/>
                <a:ea typeface="+mn-ea"/>
                <a:cs typeface="+mn-cs"/>
              </a:rPr>
              <a:t>چه فرامتن های دیگری در این پیام وجود دارد؟ (دقت شود که این پیام برای جامعه ایرانی ساخته شده. چرا که به زبان فارسی است. فرامتن های موجود در جامعه ایرانی چه بوده که از چهره گاندی استفاده شده؟ آیا در برهه توزیع این پیام، سخنان دیگری شبیه به این سخن نیز در فضای جامعه مطرح بوده؟) </a:t>
            </a:r>
          </a:p>
          <a:p>
            <a:pPr marL="171450" indent="-171450" algn="r" rtl="1">
              <a:buFont typeface="Arial" panose="020B0604020202020204" pitchFamily="34" charset="0"/>
              <a:buChar char="•"/>
            </a:pPr>
            <a:endParaRPr lang="fa-IR" sz="1200" b="0" i="0" kern="1200" baseline="0" dirty="0" smtClean="0">
              <a:solidFill>
                <a:schemeClr val="tx1"/>
              </a:solidFill>
              <a:effectLst/>
              <a:latin typeface="+mn-lt"/>
              <a:ea typeface="+mn-ea"/>
              <a:cs typeface="+mn-cs"/>
            </a:endParaRPr>
          </a:p>
          <a:p>
            <a:pPr algn="r" rtl="1"/>
            <a:r>
              <a:rPr lang="fa-IR" dirty="0" smtClean="0"/>
              <a:t>همه این موارد را</a:t>
            </a:r>
            <a:r>
              <a:rPr lang="fa-IR" baseline="0" dirty="0" smtClean="0"/>
              <a:t> در مورد تصویر و جمله منتسب به زکریای رازی مورد بررسی قرار دهید.</a:t>
            </a:r>
            <a:endParaRPr lang="en-US" dirty="0"/>
          </a:p>
        </p:txBody>
      </p:sp>
      <p:sp>
        <p:nvSpPr>
          <p:cNvPr id="4" name="Slide Number Placeholder 3"/>
          <p:cNvSpPr>
            <a:spLocks noGrp="1"/>
          </p:cNvSpPr>
          <p:nvPr>
            <p:ph type="sldNum" sz="quarter" idx="10"/>
          </p:nvPr>
        </p:nvSpPr>
        <p:spPr/>
        <p:txBody>
          <a:bodyPr/>
          <a:lstStyle/>
          <a:p>
            <a:fld id="{862911C2-D162-4784-8DBD-2B52EF5F866B}" type="slidenum">
              <a:rPr lang="en-US" smtClean="0"/>
              <a:t>25</a:t>
            </a:fld>
            <a:endParaRPr lang="en-US"/>
          </a:p>
        </p:txBody>
      </p:sp>
    </p:spTree>
    <p:extLst>
      <p:ext uri="{BB962C8B-B14F-4D97-AF65-F5344CB8AC3E}">
        <p14:creationId xmlns:p14="http://schemas.microsoft.com/office/powerpoint/2010/main" val="24839933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t>بدون</a:t>
            </a:r>
            <a:r>
              <a:rPr lang="fa-IR" baseline="0" dirty="0" smtClean="0"/>
              <a:t> شرح!</a:t>
            </a:r>
            <a:endParaRPr lang="fa-IR" dirty="0" smtClean="0"/>
          </a:p>
        </p:txBody>
      </p:sp>
      <p:sp>
        <p:nvSpPr>
          <p:cNvPr id="4" name="Slide Number Placeholder 3"/>
          <p:cNvSpPr>
            <a:spLocks noGrp="1"/>
          </p:cNvSpPr>
          <p:nvPr>
            <p:ph type="sldNum" sz="quarter" idx="10"/>
          </p:nvPr>
        </p:nvSpPr>
        <p:spPr/>
        <p:txBody>
          <a:bodyPr/>
          <a:lstStyle/>
          <a:p>
            <a:fld id="{862911C2-D162-4784-8DBD-2B52EF5F866B}" type="slidenum">
              <a:rPr lang="en-US" smtClean="0"/>
              <a:t>26</a:t>
            </a:fld>
            <a:endParaRPr lang="en-US"/>
          </a:p>
        </p:txBody>
      </p:sp>
    </p:spTree>
    <p:extLst>
      <p:ext uri="{BB962C8B-B14F-4D97-AF65-F5344CB8AC3E}">
        <p14:creationId xmlns:p14="http://schemas.microsoft.com/office/powerpoint/2010/main" val="29520330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2911C2-D162-4784-8DBD-2B52EF5F866B}" type="slidenum">
              <a:rPr lang="en-US" smtClean="0"/>
              <a:t>28</a:t>
            </a:fld>
            <a:endParaRPr lang="en-US"/>
          </a:p>
        </p:txBody>
      </p:sp>
    </p:spTree>
    <p:extLst>
      <p:ext uri="{BB962C8B-B14F-4D97-AF65-F5344CB8AC3E}">
        <p14:creationId xmlns:p14="http://schemas.microsoft.com/office/powerpoint/2010/main" val="3180377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r" rtl="1"/>
            <a:r>
              <a:rPr lang="fa-IR" dirty="0" smtClean="0"/>
              <a:t>فیلم سواد رسانه ای در یک دقیقه را ببنید</a:t>
            </a:r>
            <a:br>
              <a:rPr lang="fa-IR" dirty="0" smtClean="0"/>
            </a:br>
            <a:r>
              <a:rPr lang="fa-IR" dirty="0" smtClean="0"/>
              <a:t>و به پرسش های پایانی آن پاسخ بدهید.</a:t>
            </a:r>
            <a:endParaRPr lang="en-US" dirty="0"/>
          </a:p>
        </p:txBody>
      </p:sp>
      <p:sp>
        <p:nvSpPr>
          <p:cNvPr id="4" name="Slide Number Placeholder 3"/>
          <p:cNvSpPr>
            <a:spLocks noGrp="1"/>
          </p:cNvSpPr>
          <p:nvPr>
            <p:ph type="sldNum" sz="quarter" idx="10"/>
          </p:nvPr>
        </p:nvSpPr>
        <p:spPr/>
        <p:txBody>
          <a:bodyPr/>
          <a:lstStyle/>
          <a:p>
            <a:fld id="{862911C2-D162-4784-8DBD-2B52EF5F866B}" type="slidenum">
              <a:rPr lang="en-US" smtClean="0"/>
              <a:t>3</a:t>
            </a:fld>
            <a:endParaRPr lang="en-US"/>
          </a:p>
        </p:txBody>
      </p:sp>
    </p:spTree>
    <p:extLst>
      <p:ext uri="{BB962C8B-B14F-4D97-AF65-F5344CB8AC3E}">
        <p14:creationId xmlns:p14="http://schemas.microsoft.com/office/powerpoint/2010/main" val="83219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fa-IR" dirty="0" smtClean="0"/>
              <a:t>مدل رابطه </a:t>
            </a:r>
            <a:r>
              <a:rPr lang="fa-IR" baseline="0" dirty="0" smtClean="0"/>
              <a:t>بین عناصر شش گانه ارتباطات</a:t>
            </a:r>
            <a:endParaRPr lang="en-US" dirty="0"/>
          </a:p>
        </p:txBody>
      </p:sp>
      <p:sp>
        <p:nvSpPr>
          <p:cNvPr id="4" name="Slide Number Placeholder 3"/>
          <p:cNvSpPr>
            <a:spLocks noGrp="1"/>
          </p:cNvSpPr>
          <p:nvPr>
            <p:ph type="sldNum" sz="quarter" idx="10"/>
          </p:nvPr>
        </p:nvSpPr>
        <p:spPr/>
        <p:txBody>
          <a:bodyPr/>
          <a:lstStyle/>
          <a:p>
            <a:fld id="{862911C2-D162-4784-8DBD-2B52EF5F866B}" type="slidenum">
              <a:rPr lang="en-US" smtClean="0"/>
              <a:t>4</a:t>
            </a:fld>
            <a:endParaRPr lang="en-US"/>
          </a:p>
        </p:txBody>
      </p:sp>
    </p:spTree>
    <p:extLst>
      <p:ext uri="{BB962C8B-B14F-4D97-AF65-F5344CB8AC3E}">
        <p14:creationId xmlns:p14="http://schemas.microsoft.com/office/powerpoint/2010/main" val="1318454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862911C2-D162-4784-8DBD-2B52EF5F866B}" type="slidenum">
              <a:rPr lang="en-US" smtClean="0"/>
              <a:t>5</a:t>
            </a:fld>
            <a:endParaRPr lang="en-US"/>
          </a:p>
        </p:txBody>
      </p:sp>
    </p:spTree>
    <p:extLst>
      <p:ext uri="{BB962C8B-B14F-4D97-AF65-F5344CB8AC3E}">
        <p14:creationId xmlns:p14="http://schemas.microsoft.com/office/powerpoint/2010/main" val="3907541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t>با دانش آموزان راجع به تفاوتها و ویژگی های</a:t>
            </a:r>
            <a:r>
              <a:rPr lang="fa-IR" baseline="0" dirty="0" smtClean="0"/>
              <a:t> مخاطب فعال و منفعل گفتگو کنید.</a:t>
            </a:r>
            <a:endParaRPr lang="fa-IR" dirty="0" smtClean="0"/>
          </a:p>
          <a:p>
            <a:pPr marL="0" marR="0" indent="0" algn="r" defTabSz="914400" rtl="1" eaLnBrk="1" fontAlgn="auto" latinLnBrk="0" hangingPunct="1">
              <a:lnSpc>
                <a:spcPct val="100000"/>
              </a:lnSpc>
              <a:spcBef>
                <a:spcPts val="0"/>
              </a:spcBef>
              <a:spcAft>
                <a:spcPts val="0"/>
              </a:spcAft>
              <a:buClrTx/>
              <a:buSzTx/>
              <a:buFontTx/>
              <a:buNone/>
              <a:tabLst/>
              <a:defRPr/>
            </a:pPr>
            <a:endParaRPr lang="fa-IR" dirty="0" smtClean="0"/>
          </a:p>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t>مخاطب منفعل از خود اختیاری در مقابل پیامهای رسانه ای ندارد و آغوش</a:t>
            </a:r>
            <a:r>
              <a:rPr lang="fa-IR" baseline="0" dirty="0" smtClean="0"/>
              <a:t> خود را به روی هر پیام و رسانه ای گشوده است و همه پیام در ناخودآگاهش شکل می گیرد.</a:t>
            </a:r>
          </a:p>
          <a:p>
            <a:pPr marL="0" marR="0" indent="0" algn="r" defTabSz="914400" rtl="1" eaLnBrk="1" fontAlgn="auto" latinLnBrk="0" hangingPunct="1">
              <a:lnSpc>
                <a:spcPct val="100000"/>
              </a:lnSpc>
              <a:spcBef>
                <a:spcPts val="0"/>
              </a:spcBef>
              <a:spcAft>
                <a:spcPts val="0"/>
              </a:spcAft>
              <a:buClrTx/>
              <a:buSzTx/>
              <a:buFontTx/>
              <a:buNone/>
              <a:tabLst/>
              <a:defRPr/>
            </a:pPr>
            <a:r>
              <a:rPr lang="fa-IR" baseline="0" dirty="0" smtClean="0"/>
              <a:t>مخاطب فعال در مقابل پیامهای رسانه ای از خود واکنش نشان می دهد و خودآگاهش را در شکل گیری پیام مشارکت می دهد.</a:t>
            </a:r>
            <a:endParaRPr lang="en-US" dirty="0"/>
          </a:p>
        </p:txBody>
      </p:sp>
      <p:sp>
        <p:nvSpPr>
          <p:cNvPr id="4" name="Slide Number Placeholder 3"/>
          <p:cNvSpPr>
            <a:spLocks noGrp="1"/>
          </p:cNvSpPr>
          <p:nvPr>
            <p:ph type="sldNum" sz="quarter" idx="10"/>
          </p:nvPr>
        </p:nvSpPr>
        <p:spPr/>
        <p:txBody>
          <a:bodyPr/>
          <a:lstStyle/>
          <a:p>
            <a:fld id="{862911C2-D162-4784-8DBD-2B52EF5F866B}" type="slidenum">
              <a:rPr lang="en-US" smtClean="0"/>
              <a:t>6</a:t>
            </a:fld>
            <a:endParaRPr lang="en-US"/>
          </a:p>
        </p:txBody>
      </p:sp>
    </p:spTree>
    <p:extLst>
      <p:ext uri="{BB962C8B-B14F-4D97-AF65-F5344CB8AC3E}">
        <p14:creationId xmlns:p14="http://schemas.microsoft.com/office/powerpoint/2010/main" val="3180377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t>سواد رسانه ای اصرار دارد که مخاطبان منفعل، فعال؛ مخاطبان فعال، هوشمند و حتی مصرف کنندگان،</a:t>
            </a:r>
            <a:r>
              <a:rPr lang="fa-IR" baseline="0" dirty="0" smtClean="0"/>
              <a:t> تولیدکنندگان خلاق شوند.</a:t>
            </a:r>
            <a:endParaRPr lang="en-US" dirty="0"/>
          </a:p>
        </p:txBody>
      </p:sp>
      <p:sp>
        <p:nvSpPr>
          <p:cNvPr id="4" name="Slide Number Placeholder 3"/>
          <p:cNvSpPr>
            <a:spLocks noGrp="1"/>
          </p:cNvSpPr>
          <p:nvPr>
            <p:ph type="sldNum" sz="quarter" idx="10"/>
          </p:nvPr>
        </p:nvSpPr>
        <p:spPr/>
        <p:txBody>
          <a:bodyPr/>
          <a:lstStyle/>
          <a:p>
            <a:fld id="{862911C2-D162-4784-8DBD-2B52EF5F866B}" type="slidenum">
              <a:rPr lang="en-US" smtClean="0"/>
              <a:t>7</a:t>
            </a:fld>
            <a:endParaRPr lang="en-US"/>
          </a:p>
        </p:txBody>
      </p:sp>
    </p:spTree>
    <p:extLst>
      <p:ext uri="{BB962C8B-B14F-4D97-AF65-F5344CB8AC3E}">
        <p14:creationId xmlns:p14="http://schemas.microsoft.com/office/powerpoint/2010/main" val="3180377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t>این پنج پرسش کلیدی در واقع از دل عناصر شش گانه ارتباطات استخراج</a:t>
            </a:r>
            <a:r>
              <a:rPr lang="fa-IR" baseline="0" dirty="0" smtClean="0"/>
              <a:t> شده اند.</a:t>
            </a:r>
            <a:endParaRPr lang="en-US" dirty="0"/>
          </a:p>
        </p:txBody>
      </p:sp>
      <p:sp>
        <p:nvSpPr>
          <p:cNvPr id="4" name="Slide Number Placeholder 3"/>
          <p:cNvSpPr>
            <a:spLocks noGrp="1"/>
          </p:cNvSpPr>
          <p:nvPr>
            <p:ph type="sldNum" sz="quarter" idx="10"/>
          </p:nvPr>
        </p:nvSpPr>
        <p:spPr/>
        <p:txBody>
          <a:bodyPr/>
          <a:lstStyle/>
          <a:p>
            <a:fld id="{862911C2-D162-4784-8DBD-2B52EF5F866B}" type="slidenum">
              <a:rPr lang="en-US" smtClean="0"/>
              <a:t>8</a:t>
            </a:fld>
            <a:endParaRPr lang="en-US"/>
          </a:p>
        </p:txBody>
      </p:sp>
    </p:spTree>
    <p:extLst>
      <p:ext uri="{BB962C8B-B14F-4D97-AF65-F5344CB8AC3E}">
        <p14:creationId xmlns:p14="http://schemas.microsoft.com/office/powerpoint/2010/main" val="619269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t>توضیح جزئی تر تمرین های کتاب</a:t>
            </a:r>
            <a:endParaRPr lang="en-US" dirty="0"/>
          </a:p>
        </p:txBody>
      </p:sp>
      <p:sp>
        <p:nvSpPr>
          <p:cNvPr id="4" name="Slide Number Placeholder 3"/>
          <p:cNvSpPr>
            <a:spLocks noGrp="1"/>
          </p:cNvSpPr>
          <p:nvPr>
            <p:ph type="sldNum" sz="quarter" idx="10"/>
          </p:nvPr>
        </p:nvSpPr>
        <p:spPr/>
        <p:txBody>
          <a:bodyPr/>
          <a:lstStyle/>
          <a:p>
            <a:fld id="{862911C2-D162-4784-8DBD-2B52EF5F866B}" type="slidenum">
              <a:rPr lang="en-US" smtClean="0"/>
              <a:t>9</a:t>
            </a:fld>
            <a:endParaRPr lang="en-US"/>
          </a:p>
        </p:txBody>
      </p:sp>
    </p:spTree>
    <p:extLst>
      <p:ext uri="{BB962C8B-B14F-4D97-AF65-F5344CB8AC3E}">
        <p14:creationId xmlns:p14="http://schemas.microsoft.com/office/powerpoint/2010/main" val="31803770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6" name="Picture 2" descr="D:\آموزش\مدرسه هنر و رسانه آینه\لوگو\گوشه عکس\ayeneh logo + site_black.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6787" y="4646486"/>
            <a:ext cx="666786" cy="504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813562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187F4B-BE01-485A-8419-7C7FF2DD8017}" type="datetimeFigureOut">
              <a:rPr lang="en-US" smtClean="0"/>
              <a:t>10/20/2019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885CE0-80B1-4FF2-AC3D-AF76CAF0757B}" type="slidenum">
              <a:rPr lang="en-US" smtClean="0"/>
              <a:t>‹#›</a:t>
            </a:fld>
            <a:endParaRPr lang="en-US"/>
          </a:p>
        </p:txBody>
      </p:sp>
    </p:spTree>
    <p:extLst>
      <p:ext uri="{BB962C8B-B14F-4D97-AF65-F5344CB8AC3E}">
        <p14:creationId xmlns:p14="http://schemas.microsoft.com/office/powerpoint/2010/main" val="4202630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187F4B-BE01-485A-8419-7C7FF2DD8017}" type="datetimeFigureOut">
              <a:rPr lang="en-US" smtClean="0"/>
              <a:t>10/20/2019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885CE0-80B1-4FF2-AC3D-AF76CAF0757B}" type="slidenum">
              <a:rPr lang="en-US" smtClean="0"/>
              <a:t>‹#›</a:t>
            </a:fld>
            <a:endParaRPr lang="en-US"/>
          </a:p>
        </p:txBody>
      </p:sp>
    </p:spTree>
    <p:extLst>
      <p:ext uri="{BB962C8B-B14F-4D97-AF65-F5344CB8AC3E}">
        <p14:creationId xmlns:p14="http://schemas.microsoft.com/office/powerpoint/2010/main" val="15181253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4638"/>
            <a:ext cx="1971675" cy="43576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274638"/>
            <a:ext cx="5762625" cy="4357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187F4B-BE01-485A-8419-7C7FF2DD8017}" type="datetimeFigureOut">
              <a:rPr lang="en-US" smtClean="0"/>
              <a:t>10/20/2019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885CE0-80B1-4FF2-AC3D-AF76CAF0757B}" type="slidenum">
              <a:rPr lang="en-US" smtClean="0"/>
              <a:t>‹#›</a:t>
            </a:fld>
            <a:endParaRPr lang="en-US"/>
          </a:p>
        </p:txBody>
      </p:sp>
    </p:spTree>
    <p:extLst>
      <p:ext uri="{BB962C8B-B14F-4D97-AF65-F5344CB8AC3E}">
        <p14:creationId xmlns:p14="http://schemas.microsoft.com/office/powerpoint/2010/main" val="25435795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2400300"/>
            <a:ext cx="7543800" cy="1143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3543300"/>
            <a:ext cx="6858000" cy="74295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C78169D-DD6C-43AF-A837-3CDC4FB6046A}" type="datetimeFigureOut">
              <a:rPr lang="en-US" smtClean="0"/>
              <a:t>10/20/2019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6A897A-9589-4EA6-96C1-C5B219468E73}" type="slidenum">
              <a:rPr lang="en-US" smtClean="0"/>
              <a:t>‹#›</a:t>
            </a:fld>
            <a:endParaRPr lang="en-US"/>
          </a:p>
        </p:txBody>
      </p:sp>
      <p:sp>
        <p:nvSpPr>
          <p:cNvPr id="7" name="Rectangle 6"/>
          <p:cNvSpPr/>
          <p:nvPr/>
        </p:nvSpPr>
        <p:spPr>
          <a:xfrm>
            <a:off x="777240" y="4629150"/>
            <a:ext cx="7543800" cy="205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707904" y="4608838"/>
            <a:ext cx="2054793" cy="369332"/>
          </a:xfrm>
          <a:prstGeom prst="rect">
            <a:avLst/>
          </a:prstGeom>
        </p:spPr>
        <p:txBody>
          <a:bodyPr wrap="none">
            <a:spAutoFit/>
          </a:bodyPr>
          <a:lstStyle/>
          <a:p>
            <a:r>
              <a:rPr lang="en-US" dirty="0" smtClean="0"/>
              <a:t>www.ziaossalehin.ir</a:t>
            </a:r>
            <a:endParaRPr lang="fa-IR" dirty="0"/>
          </a:p>
        </p:txBody>
      </p:sp>
    </p:spTree>
    <p:extLst>
      <p:ext uri="{BB962C8B-B14F-4D97-AF65-F5344CB8AC3E}">
        <p14:creationId xmlns:p14="http://schemas.microsoft.com/office/powerpoint/2010/main" val="341490935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78169D-DD6C-43AF-A837-3CDC4FB6046A}" type="datetimeFigureOut">
              <a:rPr lang="en-US" smtClean="0"/>
              <a:t>10/20/2019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6A897A-9589-4EA6-96C1-C5B219468E73}" type="slidenum">
              <a:rPr lang="en-US" smtClean="0"/>
              <a:t>‹#›</a:t>
            </a:fld>
            <a:endParaRPr lang="en-US"/>
          </a:p>
        </p:txBody>
      </p:sp>
      <p:sp>
        <p:nvSpPr>
          <p:cNvPr id="7" name="Rectangle 6"/>
          <p:cNvSpPr/>
          <p:nvPr/>
        </p:nvSpPr>
        <p:spPr>
          <a:xfrm>
            <a:off x="3707904" y="4608838"/>
            <a:ext cx="2054793" cy="369332"/>
          </a:xfrm>
          <a:prstGeom prst="rect">
            <a:avLst/>
          </a:prstGeom>
        </p:spPr>
        <p:txBody>
          <a:bodyPr wrap="none">
            <a:spAutoFit/>
          </a:bodyPr>
          <a:lstStyle/>
          <a:p>
            <a:r>
              <a:rPr lang="en-US" dirty="0" smtClean="0"/>
              <a:t>www.ziaossalehin.ir</a:t>
            </a:r>
            <a:endParaRPr lang="fa-IR" dirty="0"/>
          </a:p>
        </p:txBody>
      </p:sp>
    </p:spTree>
    <p:extLst>
      <p:ext uri="{BB962C8B-B14F-4D97-AF65-F5344CB8AC3E}">
        <p14:creationId xmlns:p14="http://schemas.microsoft.com/office/powerpoint/2010/main" val="196847705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2457450"/>
            <a:ext cx="7543800" cy="12573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3714750"/>
            <a:ext cx="6858000" cy="6858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78169D-DD6C-43AF-A837-3CDC4FB6046A}" type="datetimeFigureOut">
              <a:rPr lang="en-US" smtClean="0"/>
              <a:t>10/20/2019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6A897A-9589-4EA6-96C1-C5B219468E73}" type="slidenum">
              <a:rPr lang="en-US" smtClean="0"/>
              <a:t>‹#›</a:t>
            </a:fld>
            <a:endParaRPr lang="en-US"/>
          </a:p>
        </p:txBody>
      </p:sp>
      <p:sp>
        <p:nvSpPr>
          <p:cNvPr id="8" name="Rectangle 7"/>
          <p:cNvSpPr/>
          <p:nvPr/>
        </p:nvSpPr>
        <p:spPr>
          <a:xfrm>
            <a:off x="777240" y="4629150"/>
            <a:ext cx="7543800" cy="205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593738" y="4629150"/>
            <a:ext cx="2054793" cy="369332"/>
          </a:xfrm>
          <a:prstGeom prst="rect">
            <a:avLst/>
          </a:prstGeom>
        </p:spPr>
        <p:txBody>
          <a:bodyPr wrap="none">
            <a:spAutoFit/>
          </a:bodyPr>
          <a:lstStyle/>
          <a:p>
            <a:r>
              <a:rPr lang="en-US" dirty="0" smtClean="0"/>
              <a:t>www.ziaossalehin.ir</a:t>
            </a:r>
            <a:endParaRPr lang="fa-IR" dirty="0"/>
          </a:p>
        </p:txBody>
      </p:sp>
    </p:spTree>
    <p:extLst>
      <p:ext uri="{BB962C8B-B14F-4D97-AF65-F5344CB8AC3E}">
        <p14:creationId xmlns:p14="http://schemas.microsoft.com/office/powerpoint/2010/main" val="63050765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457201"/>
            <a:ext cx="3657600" cy="282549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457201"/>
            <a:ext cx="3657600" cy="282549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C78169D-DD6C-43AF-A837-3CDC4FB6046A}" type="datetimeFigureOut">
              <a:rPr lang="en-US" smtClean="0"/>
              <a:t>10/20/2019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6A897A-9589-4EA6-96C1-C5B219468E73}" type="slidenum">
              <a:rPr lang="en-US" smtClean="0"/>
              <a:t>‹#›</a:t>
            </a:fld>
            <a:endParaRPr lang="en-US"/>
          </a:p>
        </p:txBody>
      </p:sp>
      <p:sp>
        <p:nvSpPr>
          <p:cNvPr id="8" name="Rectangle 7"/>
          <p:cNvSpPr/>
          <p:nvPr/>
        </p:nvSpPr>
        <p:spPr>
          <a:xfrm>
            <a:off x="3707904" y="4608838"/>
            <a:ext cx="2054793" cy="369332"/>
          </a:xfrm>
          <a:prstGeom prst="rect">
            <a:avLst/>
          </a:prstGeom>
        </p:spPr>
        <p:txBody>
          <a:bodyPr wrap="none">
            <a:spAutoFit/>
          </a:bodyPr>
          <a:lstStyle/>
          <a:p>
            <a:r>
              <a:rPr lang="en-US" dirty="0" smtClean="0"/>
              <a:t>www.ziaossalehin.ir</a:t>
            </a:r>
            <a:endParaRPr lang="fa-IR" dirty="0"/>
          </a:p>
        </p:txBody>
      </p:sp>
    </p:spTree>
    <p:extLst>
      <p:ext uri="{BB962C8B-B14F-4D97-AF65-F5344CB8AC3E}">
        <p14:creationId xmlns:p14="http://schemas.microsoft.com/office/powerpoint/2010/main" val="289643335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457200"/>
            <a:ext cx="3657600" cy="47982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996948"/>
            <a:ext cx="3657600" cy="2286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457200"/>
            <a:ext cx="3657600" cy="47982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996948"/>
            <a:ext cx="3657600" cy="2286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78169D-DD6C-43AF-A837-3CDC4FB6046A}" type="datetimeFigureOut">
              <a:rPr lang="en-US" smtClean="0"/>
              <a:t>10/20/2019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6A897A-9589-4EA6-96C1-C5B219468E73}" type="slidenum">
              <a:rPr lang="en-US" smtClean="0"/>
              <a:t>‹#›</a:t>
            </a:fld>
            <a:endParaRPr lang="en-US"/>
          </a:p>
        </p:txBody>
      </p:sp>
      <p:cxnSp>
        <p:nvCxnSpPr>
          <p:cNvPr id="11" name="Straight Connector 10"/>
          <p:cNvCxnSpPr/>
          <p:nvPr/>
        </p:nvCxnSpPr>
        <p:spPr>
          <a:xfrm>
            <a:off x="758952" y="937022"/>
            <a:ext cx="3657600" cy="11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937022"/>
            <a:ext cx="3657600" cy="1191"/>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707904" y="4608838"/>
            <a:ext cx="2054793" cy="369332"/>
          </a:xfrm>
          <a:prstGeom prst="rect">
            <a:avLst/>
          </a:prstGeom>
        </p:spPr>
        <p:txBody>
          <a:bodyPr wrap="none">
            <a:spAutoFit/>
          </a:bodyPr>
          <a:lstStyle/>
          <a:p>
            <a:r>
              <a:rPr lang="en-US" dirty="0" smtClean="0"/>
              <a:t>www.ziaossalehin.ir</a:t>
            </a:r>
            <a:endParaRPr lang="fa-IR" dirty="0"/>
          </a:p>
        </p:txBody>
      </p:sp>
    </p:spTree>
    <p:extLst>
      <p:ext uri="{BB962C8B-B14F-4D97-AF65-F5344CB8AC3E}">
        <p14:creationId xmlns:p14="http://schemas.microsoft.com/office/powerpoint/2010/main" val="7406067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C78169D-DD6C-43AF-A837-3CDC4FB6046A}" type="datetimeFigureOut">
              <a:rPr lang="en-US" smtClean="0"/>
              <a:t>10/20/2019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6A897A-9589-4EA6-96C1-C5B219468E73}" type="slidenum">
              <a:rPr lang="en-US" smtClean="0"/>
              <a:t>‹#›</a:t>
            </a:fld>
            <a:endParaRPr lang="en-US"/>
          </a:p>
        </p:txBody>
      </p:sp>
      <p:sp>
        <p:nvSpPr>
          <p:cNvPr id="6" name="Rectangle 5"/>
          <p:cNvSpPr/>
          <p:nvPr/>
        </p:nvSpPr>
        <p:spPr>
          <a:xfrm>
            <a:off x="3707904" y="4608838"/>
            <a:ext cx="2054793" cy="369332"/>
          </a:xfrm>
          <a:prstGeom prst="rect">
            <a:avLst/>
          </a:prstGeom>
        </p:spPr>
        <p:txBody>
          <a:bodyPr wrap="none">
            <a:spAutoFit/>
          </a:bodyPr>
          <a:lstStyle/>
          <a:p>
            <a:r>
              <a:rPr lang="en-US" dirty="0" smtClean="0"/>
              <a:t>www.ziaossalehin.ir</a:t>
            </a:r>
            <a:endParaRPr lang="fa-IR" dirty="0"/>
          </a:p>
        </p:txBody>
      </p:sp>
    </p:spTree>
    <p:extLst>
      <p:ext uri="{BB962C8B-B14F-4D97-AF65-F5344CB8AC3E}">
        <p14:creationId xmlns:p14="http://schemas.microsoft.com/office/powerpoint/2010/main" val="1972095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78169D-DD6C-43AF-A837-3CDC4FB6046A}" type="datetimeFigureOut">
              <a:rPr lang="en-US" smtClean="0"/>
              <a:t>10/20/2019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6A897A-9589-4EA6-96C1-C5B219468E73}" type="slidenum">
              <a:rPr lang="en-US" smtClean="0"/>
              <a:t>‹#›</a:t>
            </a:fld>
            <a:endParaRPr lang="en-US"/>
          </a:p>
        </p:txBody>
      </p:sp>
      <p:sp>
        <p:nvSpPr>
          <p:cNvPr id="5" name="Rectangle 4"/>
          <p:cNvSpPr/>
          <p:nvPr/>
        </p:nvSpPr>
        <p:spPr>
          <a:xfrm>
            <a:off x="3707904" y="4608838"/>
            <a:ext cx="2054793" cy="369332"/>
          </a:xfrm>
          <a:prstGeom prst="rect">
            <a:avLst/>
          </a:prstGeom>
        </p:spPr>
        <p:txBody>
          <a:bodyPr wrap="none">
            <a:spAutoFit/>
          </a:bodyPr>
          <a:lstStyle/>
          <a:p>
            <a:r>
              <a:rPr lang="en-US" dirty="0" smtClean="0"/>
              <a:t>www.ziaossalehin.ir</a:t>
            </a:r>
            <a:endParaRPr lang="fa-IR" dirty="0"/>
          </a:p>
        </p:txBody>
      </p:sp>
    </p:spTree>
    <p:extLst>
      <p:ext uri="{BB962C8B-B14F-4D97-AF65-F5344CB8AC3E}">
        <p14:creationId xmlns:p14="http://schemas.microsoft.com/office/powerpoint/2010/main" val="138260498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375"/>
            <a:ext cx="6858000" cy="17907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187F4B-BE01-485A-8419-7C7FF2DD8017}" type="datetimeFigureOut">
              <a:rPr lang="en-US" smtClean="0"/>
              <a:t>10/20/2019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885CE0-80B1-4FF2-AC3D-AF76CAF0757B}" type="slidenum">
              <a:rPr lang="en-US" smtClean="0"/>
              <a:t>‹#›</a:t>
            </a:fld>
            <a:endParaRPr lang="en-US"/>
          </a:p>
        </p:txBody>
      </p:sp>
    </p:spTree>
    <p:extLst>
      <p:ext uri="{BB962C8B-B14F-4D97-AF65-F5344CB8AC3E}">
        <p14:creationId xmlns:p14="http://schemas.microsoft.com/office/powerpoint/2010/main" val="14436322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3429000"/>
            <a:ext cx="6784848" cy="120015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342900"/>
            <a:ext cx="4594934" cy="30860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2" y="342900"/>
            <a:ext cx="2673657" cy="30861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78169D-DD6C-43AF-A837-3CDC4FB6046A}" type="datetimeFigureOut">
              <a:rPr lang="en-US" smtClean="0"/>
              <a:t>10/20/2019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6A897A-9589-4EA6-96C1-C5B219468E73}" type="slidenum">
              <a:rPr lang="en-US" smtClean="0"/>
              <a:t>‹#›</a:t>
            </a:fld>
            <a:endParaRPr lang="en-US"/>
          </a:p>
        </p:txBody>
      </p:sp>
      <p:cxnSp>
        <p:nvCxnSpPr>
          <p:cNvPr id="10" name="Straight Connector 9"/>
          <p:cNvCxnSpPr/>
          <p:nvPr/>
        </p:nvCxnSpPr>
        <p:spPr>
          <a:xfrm rot="5400000">
            <a:off x="2153444" y="1885752"/>
            <a:ext cx="28575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707904" y="4608838"/>
            <a:ext cx="2054793" cy="369332"/>
          </a:xfrm>
          <a:prstGeom prst="rect">
            <a:avLst/>
          </a:prstGeom>
        </p:spPr>
        <p:txBody>
          <a:bodyPr wrap="none">
            <a:spAutoFit/>
          </a:bodyPr>
          <a:lstStyle/>
          <a:p>
            <a:r>
              <a:rPr lang="en-US" dirty="0" smtClean="0"/>
              <a:t>www.ziaossalehin.ir</a:t>
            </a:r>
            <a:endParaRPr lang="fa-IR" dirty="0"/>
          </a:p>
        </p:txBody>
      </p:sp>
    </p:spTree>
    <p:extLst>
      <p:ext uri="{BB962C8B-B14F-4D97-AF65-F5344CB8AC3E}">
        <p14:creationId xmlns:p14="http://schemas.microsoft.com/office/powerpoint/2010/main" val="393318669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3429000"/>
            <a:ext cx="6784848" cy="120015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342900"/>
            <a:ext cx="7543800" cy="21717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2628900"/>
            <a:ext cx="7391400" cy="603647"/>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78169D-DD6C-43AF-A837-3CDC4FB6046A}" type="datetimeFigureOut">
              <a:rPr lang="en-US" smtClean="0"/>
              <a:t>10/20/2019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6A897A-9589-4EA6-96C1-C5B219468E73}" type="slidenum">
              <a:rPr lang="en-US" smtClean="0"/>
              <a:t>‹#›</a:t>
            </a:fld>
            <a:endParaRPr lang="en-US"/>
          </a:p>
        </p:txBody>
      </p:sp>
      <p:sp>
        <p:nvSpPr>
          <p:cNvPr id="8" name="Rectangle 7"/>
          <p:cNvSpPr/>
          <p:nvPr/>
        </p:nvSpPr>
        <p:spPr>
          <a:xfrm>
            <a:off x="3707904" y="4608838"/>
            <a:ext cx="2054793" cy="369332"/>
          </a:xfrm>
          <a:prstGeom prst="rect">
            <a:avLst/>
          </a:prstGeom>
        </p:spPr>
        <p:txBody>
          <a:bodyPr wrap="none">
            <a:spAutoFit/>
          </a:bodyPr>
          <a:lstStyle/>
          <a:p>
            <a:r>
              <a:rPr lang="en-US" dirty="0" smtClean="0"/>
              <a:t>www.ziaossalehin.ir</a:t>
            </a:r>
            <a:endParaRPr lang="fa-IR" dirty="0"/>
          </a:p>
        </p:txBody>
      </p:sp>
    </p:spTree>
    <p:extLst>
      <p:ext uri="{BB962C8B-B14F-4D97-AF65-F5344CB8AC3E}">
        <p14:creationId xmlns:p14="http://schemas.microsoft.com/office/powerpoint/2010/main" val="325511834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514350"/>
            <a:ext cx="7239000" cy="291465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78169D-DD6C-43AF-A837-3CDC4FB6046A}" type="datetimeFigureOut">
              <a:rPr lang="en-US" smtClean="0"/>
              <a:t>10/20/2019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6A897A-9589-4EA6-96C1-C5B219468E73}" type="slidenum">
              <a:rPr lang="en-US" smtClean="0"/>
              <a:t>‹#›</a:t>
            </a:fld>
            <a:endParaRPr lang="en-US"/>
          </a:p>
        </p:txBody>
      </p:sp>
      <p:sp>
        <p:nvSpPr>
          <p:cNvPr id="7" name="Rectangle 6"/>
          <p:cNvSpPr/>
          <p:nvPr/>
        </p:nvSpPr>
        <p:spPr>
          <a:xfrm>
            <a:off x="3707904" y="4608838"/>
            <a:ext cx="2054793" cy="369332"/>
          </a:xfrm>
          <a:prstGeom prst="rect">
            <a:avLst/>
          </a:prstGeom>
        </p:spPr>
        <p:txBody>
          <a:bodyPr wrap="none">
            <a:spAutoFit/>
          </a:bodyPr>
          <a:lstStyle/>
          <a:p>
            <a:r>
              <a:rPr lang="en-US" dirty="0" smtClean="0"/>
              <a:t>www.ziaossalehin.ir</a:t>
            </a:r>
            <a:endParaRPr lang="fa-IR" dirty="0"/>
          </a:p>
        </p:txBody>
      </p:sp>
    </p:spTree>
    <p:extLst>
      <p:ext uri="{BB962C8B-B14F-4D97-AF65-F5344CB8AC3E}">
        <p14:creationId xmlns:p14="http://schemas.microsoft.com/office/powerpoint/2010/main" val="226412881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514351"/>
            <a:ext cx="1828800" cy="405764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514351"/>
            <a:ext cx="5715000" cy="36576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78169D-DD6C-43AF-A837-3CDC4FB6046A}" type="datetimeFigureOut">
              <a:rPr lang="en-US" smtClean="0"/>
              <a:t>10/20/2019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6A897A-9589-4EA6-96C1-C5B219468E73}" type="slidenum">
              <a:rPr lang="en-US" smtClean="0"/>
              <a:t>‹#›</a:t>
            </a:fld>
            <a:endParaRPr lang="en-US"/>
          </a:p>
        </p:txBody>
      </p:sp>
      <p:sp>
        <p:nvSpPr>
          <p:cNvPr id="7" name="Rectangle 6"/>
          <p:cNvSpPr/>
          <p:nvPr/>
        </p:nvSpPr>
        <p:spPr>
          <a:xfrm>
            <a:off x="3707904" y="4608838"/>
            <a:ext cx="2054793" cy="369332"/>
          </a:xfrm>
          <a:prstGeom prst="rect">
            <a:avLst/>
          </a:prstGeom>
        </p:spPr>
        <p:txBody>
          <a:bodyPr wrap="none">
            <a:spAutoFit/>
          </a:bodyPr>
          <a:lstStyle/>
          <a:p>
            <a:r>
              <a:rPr lang="en-US" dirty="0" smtClean="0"/>
              <a:t>www.ziaossalehin.ir</a:t>
            </a:r>
            <a:endParaRPr lang="fa-IR" dirty="0"/>
          </a:p>
        </p:txBody>
      </p:sp>
    </p:spTree>
    <p:extLst>
      <p:ext uri="{BB962C8B-B14F-4D97-AF65-F5344CB8AC3E}">
        <p14:creationId xmlns:p14="http://schemas.microsoft.com/office/powerpoint/2010/main" val="410022491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6248400" y="4656582"/>
            <a:ext cx="2133600" cy="273844"/>
          </a:xfrm>
          <a:prstGeom prst="rect">
            <a:avLst/>
          </a:prstGeom>
        </p:spPr>
        <p:txBody>
          <a:bodyPr/>
          <a:lstStyle/>
          <a:p>
            <a:fld id="{EC78169D-DD6C-43AF-A837-3CDC4FB6046A}" type="datetimeFigureOut">
              <a:rPr lang="en-US" smtClean="0"/>
              <a:pPr/>
              <a:t>10/20/2019</a:t>
            </a:fld>
            <a:endParaRPr lang="en-US"/>
          </a:p>
        </p:txBody>
      </p:sp>
      <p:sp>
        <p:nvSpPr>
          <p:cNvPr id="6" name="Footer Placeholder 5"/>
          <p:cNvSpPr>
            <a:spLocks noGrp="1"/>
          </p:cNvSpPr>
          <p:nvPr>
            <p:ph type="ftr" sz="quarter" idx="11"/>
          </p:nvPr>
        </p:nvSpPr>
        <p:spPr>
          <a:xfrm>
            <a:off x="2465387" y="4819650"/>
            <a:ext cx="4210050" cy="342900"/>
          </a:xfrm>
          <a:prstGeom prst="rect">
            <a:avLst/>
          </a:prstGeom>
        </p:spPr>
        <p:txBody>
          <a:bodyPr/>
          <a:lstStyle/>
          <a:p>
            <a:endParaRPr lang="en-US"/>
          </a:p>
        </p:txBody>
      </p:sp>
      <p:sp>
        <p:nvSpPr>
          <p:cNvPr id="7" name="Slide Number Placeholder 6"/>
          <p:cNvSpPr>
            <a:spLocks noGrp="1"/>
          </p:cNvSpPr>
          <p:nvPr>
            <p:ph type="sldNum" sz="quarter" idx="12"/>
          </p:nvPr>
        </p:nvSpPr>
        <p:spPr>
          <a:xfrm>
            <a:off x="7620000" y="4265676"/>
            <a:ext cx="762000" cy="273844"/>
          </a:xfrm>
          <a:prstGeom prst="rect">
            <a:avLst/>
          </a:prstGeom>
        </p:spPr>
        <p:txBody>
          <a:bodyPr/>
          <a:lstStyle/>
          <a:p>
            <a:fld id="{2B6A897A-9589-4EA6-96C1-C5B219468E73}"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2400300"/>
            <a:ext cx="7543800" cy="1143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3543300"/>
            <a:ext cx="6858000" cy="74295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smtClean="0"/>
              <a:t>10/20/2019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
        <p:nvSpPr>
          <p:cNvPr id="7" name="Rectangle 6"/>
          <p:cNvSpPr/>
          <p:nvPr/>
        </p:nvSpPr>
        <p:spPr>
          <a:xfrm>
            <a:off x="777240" y="4629150"/>
            <a:ext cx="7543800" cy="205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707904" y="4608838"/>
            <a:ext cx="2054793" cy="369332"/>
          </a:xfrm>
          <a:prstGeom prst="rect">
            <a:avLst/>
          </a:prstGeom>
        </p:spPr>
        <p:txBody>
          <a:bodyPr wrap="none">
            <a:spAutoFit/>
          </a:bodyPr>
          <a:lstStyle/>
          <a:p>
            <a:r>
              <a:rPr lang="en-US" dirty="0" smtClean="0"/>
              <a:t>www.ziaossalehin.ir</a:t>
            </a:r>
            <a:endParaRPr lang="fa-IR" dirty="0"/>
          </a:p>
        </p:txBody>
      </p:sp>
    </p:spTree>
    <p:extLst>
      <p:ext uri="{BB962C8B-B14F-4D97-AF65-F5344CB8AC3E}">
        <p14:creationId xmlns:p14="http://schemas.microsoft.com/office/powerpoint/2010/main" val="70605014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8FC5F6-F338-4AE4-BB23-26385BCFC423}" type="datetimeFigureOut">
              <a:rPr lang="en-US" smtClean="0"/>
              <a:t>10/20/2019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a:t>
            </a:fld>
            <a:endParaRPr lang="en-US" dirty="0"/>
          </a:p>
        </p:txBody>
      </p:sp>
      <p:sp>
        <p:nvSpPr>
          <p:cNvPr id="7" name="Rectangle 6"/>
          <p:cNvSpPr/>
          <p:nvPr/>
        </p:nvSpPr>
        <p:spPr>
          <a:xfrm>
            <a:off x="3707904" y="4608838"/>
            <a:ext cx="2054793" cy="369332"/>
          </a:xfrm>
          <a:prstGeom prst="rect">
            <a:avLst/>
          </a:prstGeom>
        </p:spPr>
        <p:txBody>
          <a:bodyPr wrap="none">
            <a:spAutoFit/>
          </a:bodyPr>
          <a:lstStyle/>
          <a:p>
            <a:r>
              <a:rPr lang="en-US" dirty="0" smtClean="0"/>
              <a:t>www.ziaossalehin.ir</a:t>
            </a:r>
            <a:endParaRPr lang="fa-IR" dirty="0"/>
          </a:p>
        </p:txBody>
      </p:sp>
    </p:spTree>
    <p:extLst>
      <p:ext uri="{BB962C8B-B14F-4D97-AF65-F5344CB8AC3E}">
        <p14:creationId xmlns:p14="http://schemas.microsoft.com/office/powerpoint/2010/main" val="17002309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2457450"/>
            <a:ext cx="7543800" cy="12573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3714750"/>
            <a:ext cx="6858000" cy="6858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smtClean="0"/>
              <a:t>10/20/2019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
        <p:nvSpPr>
          <p:cNvPr id="8" name="Rectangle 7"/>
          <p:cNvSpPr/>
          <p:nvPr/>
        </p:nvSpPr>
        <p:spPr>
          <a:xfrm>
            <a:off x="777240" y="4629150"/>
            <a:ext cx="7543800" cy="205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593738" y="4629150"/>
            <a:ext cx="2054793" cy="369332"/>
          </a:xfrm>
          <a:prstGeom prst="rect">
            <a:avLst/>
          </a:prstGeom>
        </p:spPr>
        <p:txBody>
          <a:bodyPr wrap="none">
            <a:spAutoFit/>
          </a:bodyPr>
          <a:lstStyle/>
          <a:p>
            <a:r>
              <a:rPr lang="en-US" dirty="0" smtClean="0"/>
              <a:t>www.ziaossalehin.ir</a:t>
            </a:r>
            <a:endParaRPr lang="fa-IR" dirty="0"/>
          </a:p>
        </p:txBody>
      </p:sp>
    </p:spTree>
    <p:extLst>
      <p:ext uri="{BB962C8B-B14F-4D97-AF65-F5344CB8AC3E}">
        <p14:creationId xmlns:p14="http://schemas.microsoft.com/office/powerpoint/2010/main" val="3370276533"/>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457201"/>
            <a:ext cx="3657600" cy="282549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457201"/>
            <a:ext cx="3657600" cy="282549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C78169D-DD6C-43AF-A837-3CDC4FB6046A}" type="datetimeFigureOut">
              <a:rPr lang="en-US" smtClean="0"/>
              <a:t>10/20/2019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6A897A-9589-4EA6-96C1-C5B219468E73}" type="slidenum">
              <a:rPr lang="en-US" smtClean="0"/>
              <a:t>‹#›</a:t>
            </a:fld>
            <a:endParaRPr lang="en-US"/>
          </a:p>
        </p:txBody>
      </p:sp>
      <p:sp>
        <p:nvSpPr>
          <p:cNvPr id="8" name="Rectangle 7"/>
          <p:cNvSpPr/>
          <p:nvPr/>
        </p:nvSpPr>
        <p:spPr>
          <a:xfrm>
            <a:off x="3707904" y="4608838"/>
            <a:ext cx="2054793" cy="369332"/>
          </a:xfrm>
          <a:prstGeom prst="rect">
            <a:avLst/>
          </a:prstGeom>
        </p:spPr>
        <p:txBody>
          <a:bodyPr wrap="none">
            <a:spAutoFit/>
          </a:bodyPr>
          <a:lstStyle/>
          <a:p>
            <a:r>
              <a:rPr lang="en-US" dirty="0" smtClean="0"/>
              <a:t>www.ziaossalehin.ir</a:t>
            </a:r>
            <a:endParaRPr lang="fa-IR" dirty="0"/>
          </a:p>
        </p:txBody>
      </p:sp>
    </p:spTree>
    <p:extLst>
      <p:ext uri="{BB962C8B-B14F-4D97-AF65-F5344CB8AC3E}">
        <p14:creationId xmlns:p14="http://schemas.microsoft.com/office/powerpoint/2010/main" val="3487454042"/>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457200"/>
            <a:ext cx="3657600" cy="47982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996948"/>
            <a:ext cx="3657600" cy="2286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457200"/>
            <a:ext cx="3657600" cy="47982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996948"/>
            <a:ext cx="3657600" cy="2286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78169D-DD6C-43AF-A837-3CDC4FB6046A}" type="datetimeFigureOut">
              <a:rPr lang="en-US" smtClean="0"/>
              <a:t>10/20/2019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6A897A-9589-4EA6-96C1-C5B219468E73}" type="slidenum">
              <a:rPr lang="en-US" smtClean="0"/>
              <a:t>‹#›</a:t>
            </a:fld>
            <a:endParaRPr lang="en-US"/>
          </a:p>
        </p:txBody>
      </p:sp>
      <p:cxnSp>
        <p:nvCxnSpPr>
          <p:cNvPr id="11" name="Straight Connector 10"/>
          <p:cNvCxnSpPr/>
          <p:nvPr/>
        </p:nvCxnSpPr>
        <p:spPr>
          <a:xfrm>
            <a:off x="758952" y="937022"/>
            <a:ext cx="3657600" cy="11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937022"/>
            <a:ext cx="3657600" cy="1191"/>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707904" y="4608838"/>
            <a:ext cx="2054793" cy="369332"/>
          </a:xfrm>
          <a:prstGeom prst="rect">
            <a:avLst/>
          </a:prstGeom>
        </p:spPr>
        <p:txBody>
          <a:bodyPr wrap="none">
            <a:spAutoFit/>
          </a:bodyPr>
          <a:lstStyle/>
          <a:p>
            <a:r>
              <a:rPr lang="en-US" dirty="0" smtClean="0"/>
              <a:t>www.ziaossalehin.ir</a:t>
            </a:r>
            <a:endParaRPr lang="fa-IR" dirty="0"/>
          </a:p>
        </p:txBody>
      </p:sp>
    </p:spTree>
    <p:extLst>
      <p:ext uri="{BB962C8B-B14F-4D97-AF65-F5344CB8AC3E}">
        <p14:creationId xmlns:p14="http://schemas.microsoft.com/office/powerpoint/2010/main" val="22066275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187F4B-BE01-485A-8419-7C7FF2DD8017}" type="datetimeFigureOut">
              <a:rPr lang="en-US" smtClean="0"/>
              <a:t>10/20/2019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885CE0-80B1-4FF2-AC3D-AF76CAF0757B}" type="slidenum">
              <a:rPr lang="en-US" smtClean="0"/>
              <a:t>‹#›</a:t>
            </a:fld>
            <a:endParaRPr lang="en-US"/>
          </a:p>
        </p:txBody>
      </p:sp>
    </p:spTree>
    <p:extLst>
      <p:ext uri="{BB962C8B-B14F-4D97-AF65-F5344CB8AC3E}">
        <p14:creationId xmlns:p14="http://schemas.microsoft.com/office/powerpoint/2010/main" val="31103927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C78169D-DD6C-43AF-A837-3CDC4FB6046A}" type="datetimeFigureOut">
              <a:rPr lang="en-US" smtClean="0"/>
              <a:t>10/20/2019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6A897A-9589-4EA6-96C1-C5B219468E73}" type="slidenum">
              <a:rPr lang="en-US" smtClean="0"/>
              <a:t>‹#›</a:t>
            </a:fld>
            <a:endParaRPr lang="en-US"/>
          </a:p>
        </p:txBody>
      </p:sp>
      <p:sp>
        <p:nvSpPr>
          <p:cNvPr id="6" name="Rectangle 5"/>
          <p:cNvSpPr/>
          <p:nvPr/>
        </p:nvSpPr>
        <p:spPr>
          <a:xfrm>
            <a:off x="3707904" y="4608838"/>
            <a:ext cx="2054793" cy="369332"/>
          </a:xfrm>
          <a:prstGeom prst="rect">
            <a:avLst/>
          </a:prstGeom>
        </p:spPr>
        <p:txBody>
          <a:bodyPr wrap="none">
            <a:spAutoFit/>
          </a:bodyPr>
          <a:lstStyle/>
          <a:p>
            <a:r>
              <a:rPr lang="en-US" dirty="0" smtClean="0"/>
              <a:t>www.ziaossalehin.ir</a:t>
            </a:r>
            <a:endParaRPr lang="fa-IR" dirty="0"/>
          </a:p>
        </p:txBody>
      </p:sp>
    </p:spTree>
    <p:extLst>
      <p:ext uri="{BB962C8B-B14F-4D97-AF65-F5344CB8AC3E}">
        <p14:creationId xmlns:p14="http://schemas.microsoft.com/office/powerpoint/2010/main" val="306963414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78169D-DD6C-43AF-A837-3CDC4FB6046A}" type="datetimeFigureOut">
              <a:rPr lang="en-US" smtClean="0"/>
              <a:t>10/20/2019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6A897A-9589-4EA6-96C1-C5B219468E73}" type="slidenum">
              <a:rPr lang="en-US" smtClean="0"/>
              <a:t>‹#›</a:t>
            </a:fld>
            <a:endParaRPr lang="en-US"/>
          </a:p>
        </p:txBody>
      </p:sp>
      <p:sp>
        <p:nvSpPr>
          <p:cNvPr id="5" name="Rectangle 4"/>
          <p:cNvSpPr/>
          <p:nvPr/>
        </p:nvSpPr>
        <p:spPr>
          <a:xfrm>
            <a:off x="3707904" y="4608838"/>
            <a:ext cx="2054793" cy="369332"/>
          </a:xfrm>
          <a:prstGeom prst="rect">
            <a:avLst/>
          </a:prstGeom>
        </p:spPr>
        <p:txBody>
          <a:bodyPr wrap="none">
            <a:spAutoFit/>
          </a:bodyPr>
          <a:lstStyle/>
          <a:p>
            <a:r>
              <a:rPr lang="en-US" dirty="0" smtClean="0"/>
              <a:t>www.ziaossalehin.ir</a:t>
            </a:r>
            <a:endParaRPr lang="fa-IR" dirty="0"/>
          </a:p>
        </p:txBody>
      </p:sp>
    </p:spTree>
    <p:extLst>
      <p:ext uri="{BB962C8B-B14F-4D97-AF65-F5344CB8AC3E}">
        <p14:creationId xmlns:p14="http://schemas.microsoft.com/office/powerpoint/2010/main" val="1208363403"/>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3429000"/>
            <a:ext cx="6784848" cy="120015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342900"/>
            <a:ext cx="4594934" cy="30860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2" y="342900"/>
            <a:ext cx="2673657" cy="30861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78169D-DD6C-43AF-A837-3CDC4FB6046A}" type="datetimeFigureOut">
              <a:rPr lang="en-US" smtClean="0"/>
              <a:t>10/20/2019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6A897A-9589-4EA6-96C1-C5B219468E73}" type="slidenum">
              <a:rPr lang="en-US" smtClean="0"/>
              <a:t>‹#›</a:t>
            </a:fld>
            <a:endParaRPr lang="en-US"/>
          </a:p>
        </p:txBody>
      </p:sp>
      <p:cxnSp>
        <p:nvCxnSpPr>
          <p:cNvPr id="10" name="Straight Connector 9"/>
          <p:cNvCxnSpPr/>
          <p:nvPr/>
        </p:nvCxnSpPr>
        <p:spPr>
          <a:xfrm rot="5400000">
            <a:off x="2153444" y="1885752"/>
            <a:ext cx="28575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707904" y="4608838"/>
            <a:ext cx="2054793" cy="369332"/>
          </a:xfrm>
          <a:prstGeom prst="rect">
            <a:avLst/>
          </a:prstGeom>
        </p:spPr>
        <p:txBody>
          <a:bodyPr wrap="none">
            <a:spAutoFit/>
          </a:bodyPr>
          <a:lstStyle/>
          <a:p>
            <a:r>
              <a:rPr lang="en-US" dirty="0" smtClean="0"/>
              <a:t>www.ziaossalehin.ir</a:t>
            </a:r>
            <a:endParaRPr lang="fa-IR" dirty="0"/>
          </a:p>
        </p:txBody>
      </p:sp>
    </p:spTree>
    <p:extLst>
      <p:ext uri="{BB962C8B-B14F-4D97-AF65-F5344CB8AC3E}">
        <p14:creationId xmlns:p14="http://schemas.microsoft.com/office/powerpoint/2010/main" val="2985934194"/>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3429000"/>
            <a:ext cx="6784848" cy="120015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342900"/>
            <a:ext cx="7543800" cy="21717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2628900"/>
            <a:ext cx="7391400" cy="603647"/>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78169D-DD6C-43AF-A837-3CDC4FB6046A}" type="datetimeFigureOut">
              <a:rPr lang="en-US" smtClean="0"/>
              <a:t>10/20/2019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6A897A-9589-4EA6-96C1-C5B219468E73}" type="slidenum">
              <a:rPr lang="en-US" smtClean="0"/>
              <a:t>‹#›</a:t>
            </a:fld>
            <a:endParaRPr lang="en-US"/>
          </a:p>
        </p:txBody>
      </p:sp>
      <p:sp>
        <p:nvSpPr>
          <p:cNvPr id="8" name="Rectangle 7"/>
          <p:cNvSpPr/>
          <p:nvPr/>
        </p:nvSpPr>
        <p:spPr>
          <a:xfrm>
            <a:off x="3707904" y="4608838"/>
            <a:ext cx="2054793" cy="369332"/>
          </a:xfrm>
          <a:prstGeom prst="rect">
            <a:avLst/>
          </a:prstGeom>
        </p:spPr>
        <p:txBody>
          <a:bodyPr wrap="none">
            <a:spAutoFit/>
          </a:bodyPr>
          <a:lstStyle/>
          <a:p>
            <a:r>
              <a:rPr lang="en-US" dirty="0" smtClean="0"/>
              <a:t>www.ziaossalehin.ir</a:t>
            </a:r>
            <a:endParaRPr lang="fa-IR" dirty="0"/>
          </a:p>
        </p:txBody>
      </p:sp>
    </p:spTree>
    <p:extLst>
      <p:ext uri="{BB962C8B-B14F-4D97-AF65-F5344CB8AC3E}">
        <p14:creationId xmlns:p14="http://schemas.microsoft.com/office/powerpoint/2010/main" val="1884101012"/>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514350"/>
            <a:ext cx="7239000" cy="291465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78169D-DD6C-43AF-A837-3CDC4FB6046A}" type="datetimeFigureOut">
              <a:rPr lang="en-US" smtClean="0"/>
              <a:t>10/20/2019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6A897A-9589-4EA6-96C1-C5B219468E73}" type="slidenum">
              <a:rPr lang="en-US" smtClean="0"/>
              <a:t>‹#›</a:t>
            </a:fld>
            <a:endParaRPr lang="en-US"/>
          </a:p>
        </p:txBody>
      </p:sp>
      <p:sp>
        <p:nvSpPr>
          <p:cNvPr id="7" name="Rectangle 6"/>
          <p:cNvSpPr/>
          <p:nvPr/>
        </p:nvSpPr>
        <p:spPr>
          <a:xfrm>
            <a:off x="3707904" y="4608838"/>
            <a:ext cx="2054793" cy="369332"/>
          </a:xfrm>
          <a:prstGeom prst="rect">
            <a:avLst/>
          </a:prstGeom>
        </p:spPr>
        <p:txBody>
          <a:bodyPr wrap="none">
            <a:spAutoFit/>
          </a:bodyPr>
          <a:lstStyle/>
          <a:p>
            <a:r>
              <a:rPr lang="en-US" dirty="0" smtClean="0"/>
              <a:t>www.ziaossalehin.ir</a:t>
            </a:r>
            <a:endParaRPr lang="fa-IR" dirty="0"/>
          </a:p>
        </p:txBody>
      </p:sp>
    </p:spTree>
    <p:extLst>
      <p:ext uri="{BB962C8B-B14F-4D97-AF65-F5344CB8AC3E}">
        <p14:creationId xmlns:p14="http://schemas.microsoft.com/office/powerpoint/2010/main" val="11853031"/>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514351"/>
            <a:ext cx="1828800" cy="405764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514351"/>
            <a:ext cx="5715000" cy="36576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78169D-DD6C-43AF-A837-3CDC4FB6046A}" type="datetimeFigureOut">
              <a:rPr lang="en-US" smtClean="0"/>
              <a:t>10/20/2019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6A897A-9589-4EA6-96C1-C5B219468E73}" type="slidenum">
              <a:rPr lang="en-US" smtClean="0"/>
              <a:t>‹#›</a:t>
            </a:fld>
            <a:endParaRPr lang="en-US"/>
          </a:p>
        </p:txBody>
      </p:sp>
      <p:sp>
        <p:nvSpPr>
          <p:cNvPr id="7" name="Rectangle 6"/>
          <p:cNvSpPr/>
          <p:nvPr/>
        </p:nvSpPr>
        <p:spPr>
          <a:xfrm>
            <a:off x="3707904" y="4608838"/>
            <a:ext cx="2054793" cy="369332"/>
          </a:xfrm>
          <a:prstGeom prst="rect">
            <a:avLst/>
          </a:prstGeom>
        </p:spPr>
        <p:txBody>
          <a:bodyPr wrap="none">
            <a:spAutoFit/>
          </a:bodyPr>
          <a:lstStyle/>
          <a:p>
            <a:r>
              <a:rPr lang="en-US" dirty="0" smtClean="0"/>
              <a:t>www.ziaossalehin.ir</a:t>
            </a:r>
            <a:endParaRPr lang="fa-IR" dirty="0"/>
          </a:p>
        </p:txBody>
      </p:sp>
    </p:spTree>
    <p:extLst>
      <p:ext uri="{BB962C8B-B14F-4D97-AF65-F5344CB8AC3E}">
        <p14:creationId xmlns:p14="http://schemas.microsoft.com/office/powerpoint/2010/main" val="3424184187"/>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pic>
        <p:nvPicPr>
          <p:cNvPr id="6" name="Picture 2" descr="D:\آموزش\مدرسه هنر و رسانه آینه\لوگو\گوشه عکس\ayeneh logo + site_black.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6787" y="4646486"/>
            <a:ext cx="666786" cy="504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490311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39950"/>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187F4B-BE01-485A-8419-7C7FF2DD8017}" type="datetimeFigureOut">
              <a:rPr lang="en-US" smtClean="0"/>
              <a:t>10/20/2019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885CE0-80B1-4FF2-AC3D-AF76CAF0757B}" type="slidenum">
              <a:rPr lang="en-US" smtClean="0"/>
              <a:t>‹#›</a:t>
            </a:fld>
            <a:endParaRPr lang="en-US"/>
          </a:p>
        </p:txBody>
      </p:sp>
    </p:spTree>
    <p:extLst>
      <p:ext uri="{BB962C8B-B14F-4D97-AF65-F5344CB8AC3E}">
        <p14:creationId xmlns:p14="http://schemas.microsoft.com/office/powerpoint/2010/main" val="12655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370013"/>
            <a:ext cx="3867150" cy="3262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0013"/>
            <a:ext cx="3867150" cy="3262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187F4B-BE01-485A-8419-7C7FF2DD8017}" type="datetimeFigureOut">
              <a:rPr lang="en-US" smtClean="0"/>
              <a:t>10/20/2019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885CE0-80B1-4FF2-AC3D-AF76CAF0757B}" type="slidenum">
              <a:rPr lang="en-US" smtClean="0"/>
              <a:t>‹#›</a:t>
            </a:fld>
            <a:endParaRPr lang="en-US"/>
          </a:p>
        </p:txBody>
      </p:sp>
    </p:spTree>
    <p:extLst>
      <p:ext uri="{BB962C8B-B14F-4D97-AF65-F5344CB8AC3E}">
        <p14:creationId xmlns:p14="http://schemas.microsoft.com/office/powerpoint/2010/main" val="3424469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4638"/>
            <a:ext cx="7886700" cy="993775"/>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1879600"/>
            <a:ext cx="3868737" cy="2762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1879600"/>
            <a:ext cx="3887788" cy="2762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187F4B-BE01-485A-8419-7C7FF2DD8017}" type="datetimeFigureOut">
              <a:rPr lang="en-US" smtClean="0"/>
              <a:t>10/20/2019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885CE0-80B1-4FF2-AC3D-AF76CAF0757B}" type="slidenum">
              <a:rPr lang="en-US" smtClean="0"/>
              <a:t>‹#›</a:t>
            </a:fld>
            <a:endParaRPr lang="en-US"/>
          </a:p>
        </p:txBody>
      </p:sp>
    </p:spTree>
    <p:extLst>
      <p:ext uri="{BB962C8B-B14F-4D97-AF65-F5344CB8AC3E}">
        <p14:creationId xmlns:p14="http://schemas.microsoft.com/office/powerpoint/2010/main" val="1484660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187F4B-BE01-485A-8419-7C7FF2DD8017}" type="datetimeFigureOut">
              <a:rPr lang="en-US" smtClean="0"/>
              <a:t>10/20/2019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885CE0-80B1-4FF2-AC3D-AF76CAF0757B}" type="slidenum">
              <a:rPr lang="en-US" smtClean="0"/>
              <a:t>‹#›</a:t>
            </a:fld>
            <a:endParaRPr lang="en-US"/>
          </a:p>
        </p:txBody>
      </p:sp>
    </p:spTree>
    <p:extLst>
      <p:ext uri="{BB962C8B-B14F-4D97-AF65-F5344CB8AC3E}">
        <p14:creationId xmlns:p14="http://schemas.microsoft.com/office/powerpoint/2010/main" val="667204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187F4B-BE01-485A-8419-7C7FF2DD8017}" type="datetimeFigureOut">
              <a:rPr lang="en-US" smtClean="0"/>
              <a:t>10/20/2019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885CE0-80B1-4FF2-AC3D-AF76CAF0757B}" type="slidenum">
              <a:rPr lang="en-US" smtClean="0"/>
              <a:t>‹#›</a:t>
            </a:fld>
            <a:endParaRPr lang="en-US"/>
          </a:p>
        </p:txBody>
      </p:sp>
    </p:spTree>
    <p:extLst>
      <p:ext uri="{BB962C8B-B14F-4D97-AF65-F5344CB8AC3E}">
        <p14:creationId xmlns:p14="http://schemas.microsoft.com/office/powerpoint/2010/main" val="3295741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187F4B-BE01-485A-8419-7C7FF2DD8017}" type="datetimeFigureOut">
              <a:rPr lang="en-US" smtClean="0"/>
              <a:t>10/20/2019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885CE0-80B1-4FF2-AC3D-AF76CAF0757B}" type="slidenum">
              <a:rPr lang="en-US" smtClean="0"/>
              <a:t>‹#›</a:t>
            </a:fld>
            <a:endParaRPr lang="en-US"/>
          </a:p>
        </p:txBody>
      </p:sp>
    </p:spTree>
    <p:extLst>
      <p:ext uri="{BB962C8B-B14F-4D97-AF65-F5344CB8AC3E}">
        <p14:creationId xmlns:p14="http://schemas.microsoft.com/office/powerpoint/2010/main" val="3287644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BF187F4B-BE01-485A-8419-7C7FF2DD8017}" type="datetimeFigureOut">
              <a:rPr lang="en-US" smtClean="0"/>
              <a:t>10/20/2019</a:t>
            </a:fld>
            <a:endParaRPr lang="en-US"/>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E8885CE0-80B1-4FF2-AC3D-AF76CAF0757B}" type="slidenum">
              <a:rPr lang="en-US" smtClean="0"/>
              <a:t>‹#›</a:t>
            </a:fld>
            <a:endParaRPr lang="en-US"/>
          </a:p>
        </p:txBody>
      </p:sp>
    </p:spTree>
    <p:extLst>
      <p:ext uri="{BB962C8B-B14F-4D97-AF65-F5344CB8AC3E}">
        <p14:creationId xmlns:p14="http://schemas.microsoft.com/office/powerpoint/2010/main" val="1453967077"/>
      </p:ext>
    </p:extLst>
  </p:cSld>
  <p:clrMap bg1="lt1" tx1="dk1" bg2="lt2" tx2="dk2" accent1="accent1" accent2="accent2" accent3="accent3" accent4="accent4" accent5="accent5" accent6="accent6" hlink="hlink" folHlink="folHlink"/>
  <p:sldLayoutIdLst>
    <p:sldLayoutId id="2147483672"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3429000"/>
            <a:ext cx="6781800" cy="120015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514350"/>
            <a:ext cx="7543800" cy="291465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4656582"/>
            <a:ext cx="2133600" cy="273844"/>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BF187F4B-BE01-485A-8419-7C7FF2DD8017}" type="datetimeFigureOut">
              <a:rPr lang="en-US" smtClean="0"/>
              <a:t>10/20/2019</a:t>
            </a:fld>
            <a:endParaRPr lang="en-US"/>
          </a:p>
        </p:txBody>
      </p:sp>
      <p:sp>
        <p:nvSpPr>
          <p:cNvPr id="5" name="Footer Placeholder 4"/>
          <p:cNvSpPr>
            <a:spLocks noGrp="1"/>
          </p:cNvSpPr>
          <p:nvPr>
            <p:ph type="ftr" sz="quarter" idx="3"/>
          </p:nvPr>
        </p:nvSpPr>
        <p:spPr>
          <a:xfrm>
            <a:off x="762000" y="4656582"/>
            <a:ext cx="4873869" cy="273844"/>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4265676"/>
            <a:ext cx="762000" cy="273844"/>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E8885CE0-80B1-4FF2-AC3D-AF76CAF0757B}" type="slidenum">
              <a:rPr lang="en-US" smtClean="0"/>
              <a:t>‹#›</a:t>
            </a:fld>
            <a:endParaRPr lang="en-US"/>
          </a:p>
        </p:txBody>
      </p:sp>
      <p:sp>
        <p:nvSpPr>
          <p:cNvPr id="8" name="Rectangle 7"/>
          <p:cNvSpPr/>
          <p:nvPr/>
        </p:nvSpPr>
        <p:spPr>
          <a:xfrm>
            <a:off x="777240" y="0"/>
            <a:ext cx="7543800" cy="285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4629150"/>
            <a:ext cx="7543800" cy="205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707904" y="4608838"/>
            <a:ext cx="2054793" cy="369332"/>
          </a:xfrm>
          <a:prstGeom prst="rect">
            <a:avLst/>
          </a:prstGeom>
        </p:spPr>
        <p:txBody>
          <a:bodyPr wrap="none">
            <a:spAutoFit/>
          </a:bodyPr>
          <a:lstStyle/>
          <a:p>
            <a:r>
              <a:rPr lang="en-US" dirty="0" smtClean="0"/>
              <a:t>www.ziaossalehin.ir</a:t>
            </a:r>
            <a:endParaRPr lang="fa-IR" dirty="0"/>
          </a:p>
        </p:txBody>
      </p:sp>
      <p:pic>
        <p:nvPicPr>
          <p:cNvPr id="10" name="Picture 2" descr="D:\آموزش\مدرسه هنر و رسانه آینه\لوگو\گوشه عکس\ayeneh logo + site_black.pn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6787" y="4646486"/>
            <a:ext cx="666786" cy="504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7493154"/>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667" r:id="rId12"/>
  </p:sldLayoutIdLst>
  <p:timing>
    <p:tnLst>
      <p:par>
        <p:cTn id="1" dur="indefinite" restart="never" nodeType="tmRoot"/>
      </p:par>
    </p:tnLst>
  </p:timing>
  <p:txStyles>
    <p:titleStyle>
      <a:lvl1pPr algn="l" defTabSz="914400" rtl="1" eaLnBrk="1" latinLnBrk="0" hangingPunct="1">
        <a:spcBef>
          <a:spcPct val="0"/>
        </a:spcBef>
        <a:buNone/>
        <a:defRPr sz="54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r" defTabSz="914400" rtl="1"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r" defTabSz="914400" rtl="1"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r" defTabSz="914400" rtl="1"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r" defTabSz="914400" rtl="1"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3429000"/>
            <a:ext cx="6781800" cy="120015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514350"/>
            <a:ext cx="7543800" cy="291465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4656582"/>
            <a:ext cx="2133600" cy="273844"/>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BF187F4B-BE01-485A-8419-7C7FF2DD8017}" type="datetimeFigureOut">
              <a:rPr lang="en-US" smtClean="0"/>
              <a:t>10/20/2019</a:t>
            </a:fld>
            <a:endParaRPr lang="en-US"/>
          </a:p>
        </p:txBody>
      </p:sp>
      <p:sp>
        <p:nvSpPr>
          <p:cNvPr id="5" name="Footer Placeholder 4"/>
          <p:cNvSpPr>
            <a:spLocks noGrp="1"/>
          </p:cNvSpPr>
          <p:nvPr>
            <p:ph type="ftr" sz="quarter" idx="3"/>
          </p:nvPr>
        </p:nvSpPr>
        <p:spPr>
          <a:xfrm>
            <a:off x="762000" y="4656582"/>
            <a:ext cx="4873869" cy="273844"/>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4265676"/>
            <a:ext cx="762000" cy="273844"/>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E8885CE0-80B1-4FF2-AC3D-AF76CAF0757B}" type="slidenum">
              <a:rPr lang="en-US" smtClean="0"/>
              <a:t>‹#›</a:t>
            </a:fld>
            <a:endParaRPr lang="en-US"/>
          </a:p>
        </p:txBody>
      </p:sp>
      <p:sp>
        <p:nvSpPr>
          <p:cNvPr id="8" name="Rectangle 7"/>
          <p:cNvSpPr/>
          <p:nvPr/>
        </p:nvSpPr>
        <p:spPr>
          <a:xfrm>
            <a:off x="777240" y="0"/>
            <a:ext cx="7543800" cy="285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4629150"/>
            <a:ext cx="7543800" cy="205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707904" y="4608838"/>
            <a:ext cx="2054793" cy="369332"/>
          </a:xfrm>
          <a:prstGeom prst="rect">
            <a:avLst/>
          </a:prstGeom>
        </p:spPr>
        <p:txBody>
          <a:bodyPr wrap="none">
            <a:spAutoFit/>
          </a:bodyPr>
          <a:lstStyle/>
          <a:p>
            <a:r>
              <a:rPr lang="en-US" dirty="0" smtClean="0"/>
              <a:t>www.ziaossalehin.ir</a:t>
            </a:r>
            <a:endParaRPr lang="fa-IR" dirty="0"/>
          </a:p>
        </p:txBody>
      </p:sp>
    </p:spTree>
    <p:extLst>
      <p:ext uri="{BB962C8B-B14F-4D97-AF65-F5344CB8AC3E}">
        <p14:creationId xmlns:p14="http://schemas.microsoft.com/office/powerpoint/2010/main" val="125610396"/>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Lst>
  <p:timing>
    <p:tnLst>
      <p:par>
        <p:cTn id="1" dur="indefinite" restart="never" nodeType="tmRoot"/>
      </p:par>
    </p:tnLst>
  </p:timing>
  <p:txStyles>
    <p:titleStyle>
      <a:lvl1pPr algn="l" defTabSz="914400" rtl="1" eaLnBrk="1" latinLnBrk="0" hangingPunct="1">
        <a:spcBef>
          <a:spcPct val="0"/>
        </a:spcBef>
        <a:buNone/>
        <a:defRPr sz="54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r" defTabSz="914400" rtl="1"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r" defTabSz="914400" rtl="1"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r" defTabSz="914400" rtl="1"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r" defTabSz="914400" rtl="1"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31.xm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31.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31.xml"/><Relationship Id="rId5" Type="http://schemas.openxmlformats.org/officeDocument/2006/relationships/image" Target="../media/image15.pn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8.xml"/><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29.jpeg"/><Relationship Id="rId2" Type="http://schemas.openxmlformats.org/officeDocument/2006/relationships/image" Target="../media/image25.jpeg"/><Relationship Id="rId1" Type="http://schemas.openxmlformats.org/officeDocument/2006/relationships/slideLayout" Target="../slideLayouts/slideLayout31.xml"/><Relationship Id="rId6" Type="http://schemas.openxmlformats.org/officeDocument/2006/relationships/image" Target="../media/image15.png"/><Relationship Id="rId5" Type="http://schemas.openxmlformats.org/officeDocument/2006/relationships/image" Target="../media/image28.jpe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31.xml"/><Relationship Id="rId5" Type="http://schemas.openxmlformats.org/officeDocument/2006/relationships/hyperlink" Target="http://www.ziaossalehin.ir/" TargetMode="External"/><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3" Type="http://schemas.openxmlformats.org/officeDocument/2006/relationships/image" Target="../media/image33.tmp"/><Relationship Id="rId2" Type="http://schemas.openxmlformats.org/officeDocument/2006/relationships/notesSlide" Target="../notesSlides/notesSlide23.xml"/><Relationship Id="rId1" Type="http://schemas.openxmlformats.org/officeDocument/2006/relationships/slideLayout" Target="../slideLayouts/slideLayout31.xml"/><Relationship Id="rId5" Type="http://schemas.openxmlformats.org/officeDocument/2006/relationships/hyperlink" Target="http://www.ziaossalehin.ir/" TargetMode="External"/><Relationship Id="rId4" Type="http://schemas.openxmlformats.org/officeDocument/2006/relationships/image" Target="../media/image34.tmp"/></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4.xml"/><Relationship Id="rId1" Type="http://schemas.openxmlformats.org/officeDocument/2006/relationships/slideLayout" Target="../slideLayouts/slideLayout33.xml"/></Relationships>
</file>

<file path=ppt/slides/_rels/slide2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5.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31.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1.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4373" y="869966"/>
            <a:ext cx="6335253" cy="725470"/>
          </a:xfrm>
        </p:spPr>
        <p:txBody>
          <a:bodyPr>
            <a:normAutofit fontScale="90000"/>
          </a:bodyPr>
          <a:lstStyle/>
          <a:p>
            <a:pPr algn="ctr" rtl="1"/>
            <a:r>
              <a:rPr lang="fa-IR" sz="4100" b="1" dirty="0">
                <a:solidFill>
                  <a:srgbClr val="FFFF00"/>
                </a:solidFill>
                <a:cs typeface="B Titr" panose="00000700000000000000" pitchFamily="2" charset="-78"/>
              </a:rPr>
              <a:t>کتاب تفکر و سواد رسانه ای پایه دهم</a:t>
            </a:r>
            <a:endParaRPr lang="en-US" sz="4100" b="1" dirty="0">
              <a:solidFill>
                <a:srgbClr val="FFFF00"/>
              </a:solidFill>
              <a:cs typeface="B Titr" panose="00000700000000000000" pitchFamily="2" charset="-78"/>
            </a:endParaRPr>
          </a:p>
        </p:txBody>
      </p:sp>
      <p:sp>
        <p:nvSpPr>
          <p:cNvPr id="4" name="Title 1"/>
          <p:cNvSpPr txBox="1">
            <a:spLocks/>
          </p:cNvSpPr>
          <p:nvPr/>
        </p:nvSpPr>
        <p:spPr>
          <a:xfrm>
            <a:off x="1187624" y="2600938"/>
            <a:ext cx="6696744" cy="1554990"/>
          </a:xfrm>
          <a:prstGeom prst="rect">
            <a:avLst/>
          </a:prstGeom>
        </p:spPr>
        <p:txBody>
          <a:bodyPr vert="horz" lIns="68580" tIns="34292" rIns="68580" bIns="34292" rtlCol="0" anchor="t">
            <a:noAutofit/>
          </a:bodyPr>
          <a:lstStyle>
            <a:lvl1pPr algn="l" defTabSz="914400" rtl="0" eaLnBrk="1" latinLnBrk="0" hangingPunct="1">
              <a:lnSpc>
                <a:spcPct val="105000"/>
              </a:lnSpc>
              <a:spcBef>
                <a:spcPct val="0"/>
              </a:spcBef>
              <a:buNone/>
              <a:defRPr sz="3900" kern="1200" baseline="0">
                <a:solidFill>
                  <a:schemeClr val="accent1">
                    <a:lumMod val="40000"/>
                    <a:lumOff val="60000"/>
                  </a:schemeClr>
                </a:solidFill>
                <a:latin typeface="+mj-lt"/>
                <a:ea typeface="+mj-ea"/>
                <a:cs typeface="+mj-cs"/>
              </a:defRPr>
            </a:lvl1pPr>
          </a:lstStyle>
          <a:p>
            <a:pPr algn="ctr" rtl="1"/>
            <a:r>
              <a:rPr lang="fa-IR" sz="2800" b="1" dirty="0">
                <a:solidFill>
                  <a:srgbClr val="C00000"/>
                </a:solidFill>
                <a:cs typeface="B Titr" panose="00000700000000000000" pitchFamily="2" charset="-78"/>
              </a:rPr>
              <a:t>درس سوم</a:t>
            </a:r>
          </a:p>
          <a:p>
            <a:pPr algn="ctr" rtl="1"/>
            <a:r>
              <a:rPr lang="fa-IR" sz="5401" b="1" dirty="0" smtClean="0">
                <a:solidFill>
                  <a:srgbClr val="C00000"/>
                </a:solidFill>
                <a:cs typeface="B Titr" panose="00000700000000000000" pitchFamily="2" charset="-78"/>
              </a:rPr>
              <a:t>پنجگانه </a:t>
            </a:r>
            <a:r>
              <a:rPr lang="fa-IR" sz="5401" b="1" dirty="0">
                <a:solidFill>
                  <a:srgbClr val="C00000"/>
                </a:solidFill>
                <a:cs typeface="B Titr" panose="00000700000000000000" pitchFamily="2" charset="-78"/>
              </a:rPr>
              <a:t>سواد </a:t>
            </a:r>
            <a:r>
              <a:rPr lang="fa-IR" sz="5401" b="1" dirty="0" smtClean="0">
                <a:solidFill>
                  <a:srgbClr val="C00000"/>
                </a:solidFill>
                <a:cs typeface="B Titr" panose="00000700000000000000" pitchFamily="2" charset="-78"/>
              </a:rPr>
              <a:t>رسانه ای</a:t>
            </a:r>
            <a:endParaRPr lang="en-US" sz="5401" b="1" dirty="0">
              <a:solidFill>
                <a:srgbClr val="C00000"/>
              </a:solidFill>
              <a:cs typeface="B Titr" panose="00000700000000000000" pitchFamily="2" charset="-78"/>
            </a:endParaRPr>
          </a:p>
        </p:txBody>
      </p:sp>
      <p:sp>
        <p:nvSpPr>
          <p:cNvPr id="7" name="Title 1"/>
          <p:cNvSpPr txBox="1">
            <a:spLocks/>
          </p:cNvSpPr>
          <p:nvPr/>
        </p:nvSpPr>
        <p:spPr>
          <a:xfrm>
            <a:off x="3149371" y="49877"/>
            <a:ext cx="2845259" cy="649665"/>
          </a:xfrm>
          <a:prstGeom prst="rect">
            <a:avLst/>
          </a:prstGeom>
        </p:spPr>
        <p:txBody>
          <a:bodyPr vert="horz" lIns="68580" tIns="34292" rIns="68580" bIns="34292" rtlCol="0" anchor="t">
            <a:noAutofit/>
          </a:bodyPr>
          <a:lstStyle>
            <a:lvl1pPr algn="l" defTabSz="914400" rtl="0" eaLnBrk="1" latinLnBrk="0" hangingPunct="1">
              <a:lnSpc>
                <a:spcPct val="105000"/>
              </a:lnSpc>
              <a:spcBef>
                <a:spcPct val="0"/>
              </a:spcBef>
              <a:buNone/>
              <a:defRPr sz="3900" kern="1200" baseline="0">
                <a:solidFill>
                  <a:schemeClr val="accent1">
                    <a:lumMod val="40000"/>
                    <a:lumOff val="60000"/>
                  </a:schemeClr>
                </a:solidFill>
                <a:latin typeface="+mj-lt"/>
                <a:ea typeface="+mj-ea"/>
                <a:cs typeface="+mj-cs"/>
              </a:defRPr>
            </a:lvl1pPr>
          </a:lstStyle>
          <a:p>
            <a:pPr algn="ctr" rtl="1"/>
            <a:r>
              <a:rPr lang="fa-IR" sz="3200" b="1" dirty="0">
                <a:solidFill>
                  <a:schemeClr val="bg1"/>
                </a:solidFill>
                <a:cs typeface="B Titr" panose="00000700000000000000" pitchFamily="2" charset="-78"/>
              </a:rPr>
              <a:t>هوالعلیم</a:t>
            </a:r>
            <a:endParaRPr lang="en-US" sz="3200" b="1" dirty="0">
              <a:solidFill>
                <a:schemeClr val="bg1"/>
              </a:solidFill>
              <a:cs typeface="B Titr" panose="00000700000000000000" pitchFamily="2" charset="-78"/>
            </a:endParaRPr>
          </a:p>
        </p:txBody>
      </p:sp>
      <p:sp>
        <p:nvSpPr>
          <p:cNvPr id="6" name="Rectangle 5"/>
          <p:cNvSpPr/>
          <p:nvPr/>
        </p:nvSpPr>
        <p:spPr>
          <a:xfrm>
            <a:off x="3635896" y="1753603"/>
            <a:ext cx="1645207" cy="523220"/>
          </a:xfrm>
          <a:prstGeom prst="rect">
            <a:avLst/>
          </a:prstGeom>
        </p:spPr>
        <p:txBody>
          <a:bodyPr wrap="square">
            <a:spAutoFit/>
          </a:bodyPr>
          <a:lstStyle/>
          <a:p>
            <a:pPr algn="ctr"/>
            <a:r>
              <a:rPr lang="fa-IR" sz="2800" b="1" dirty="0" smtClean="0">
                <a:solidFill>
                  <a:schemeClr val="bg1"/>
                </a:solidFill>
                <a:cs typeface="B Titr" panose="00000700000000000000" pitchFamily="2" charset="-78"/>
              </a:rPr>
              <a:t>فصل</a:t>
            </a:r>
            <a:r>
              <a:rPr lang="fa-IR" sz="2800" b="1" dirty="0" smtClean="0">
                <a:solidFill>
                  <a:schemeClr val="bg1">
                    <a:lumMod val="85000"/>
                  </a:schemeClr>
                </a:solidFill>
                <a:cs typeface="B Titr" panose="00000700000000000000" pitchFamily="2" charset="-78"/>
              </a:rPr>
              <a:t> </a:t>
            </a:r>
            <a:r>
              <a:rPr lang="fa-IR" sz="2800" b="1" dirty="0" smtClean="0">
                <a:solidFill>
                  <a:schemeClr val="bg1"/>
                </a:solidFill>
                <a:cs typeface="B Titr" panose="00000700000000000000" pitchFamily="2" charset="-78"/>
              </a:rPr>
              <a:t>اول</a:t>
            </a:r>
            <a:endParaRPr lang="en-US" sz="2800" dirty="0">
              <a:solidFill>
                <a:schemeClr val="bg1"/>
              </a:solidFill>
            </a:endParaRPr>
          </a:p>
        </p:txBody>
      </p:sp>
    </p:spTree>
    <p:extLst>
      <p:ext uri="{BB962C8B-B14F-4D97-AF65-F5344CB8AC3E}">
        <p14:creationId xmlns:p14="http://schemas.microsoft.com/office/powerpoint/2010/main" val="386855197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9375"/>
            <a:ext cx="9159715" cy="5215455"/>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972597">
            <a:off x="0" y="329459"/>
            <a:ext cx="4477786" cy="44777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5216106" y="4589730"/>
            <a:ext cx="2186363" cy="369332"/>
          </a:xfrm>
          <a:prstGeom prst="rect">
            <a:avLst/>
          </a:prstGeom>
          <a:noFill/>
        </p:spPr>
        <p:txBody>
          <a:bodyPr wrap="square" rtlCol="1">
            <a:spAutoFit/>
          </a:bodyPr>
          <a:lstStyle/>
          <a:p>
            <a:pPr algn="ctr"/>
            <a:r>
              <a:rPr lang="en-US" dirty="0" smtClean="0"/>
              <a:t>www.ziaossalehin.ir</a:t>
            </a:r>
            <a:endParaRPr lang="fa-IR" dirty="0"/>
          </a:p>
        </p:txBody>
      </p:sp>
    </p:spTree>
    <p:extLst>
      <p:ext uri="{BB962C8B-B14F-4D97-AF65-F5344CB8AC3E}">
        <p14:creationId xmlns:p14="http://schemas.microsoft.com/office/powerpoint/2010/main" val="364140440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39375"/>
            <a:ext cx="9159715" cy="5215455"/>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29254">
            <a:off x="4865365" y="267495"/>
            <a:ext cx="4325454" cy="26831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73857845"/>
      </p:ext>
    </p:extLst>
  </p:cSld>
  <p:clrMapOvr>
    <a:masterClrMapping/>
  </p:clrMapOvr>
  <p:transition spd="slow">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385346"/>
            <a:ext cx="3052245" cy="44906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8064" y="393195"/>
            <a:ext cx="3046911" cy="44828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73299" y="385346"/>
            <a:ext cx="1353303" cy="1353303"/>
          </a:xfrm>
          <a:prstGeom prst="rect">
            <a:avLst/>
          </a:prstGeom>
        </p:spPr>
      </p:pic>
    </p:spTree>
    <p:extLst>
      <p:ext uri="{BB962C8B-B14F-4D97-AF65-F5344CB8AC3E}">
        <p14:creationId xmlns:p14="http://schemas.microsoft.com/office/powerpoint/2010/main" val="33457949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271792" y="25955"/>
            <a:ext cx="1872208" cy="523220"/>
          </a:xfrm>
          <a:prstGeom prst="rect">
            <a:avLst/>
          </a:prstGeom>
        </p:spPr>
        <p:txBody>
          <a:bodyPr wrap="square">
            <a:spAutoFit/>
          </a:bodyPr>
          <a:lstStyle/>
          <a:p>
            <a:pPr algn="ctr" rtl="1"/>
            <a:r>
              <a:rPr lang="fa-IR" sz="2800" b="1" dirty="0" smtClean="0">
                <a:effectLst>
                  <a:outerShdw blurRad="38100" dist="38100" dir="2700000" algn="tl">
                    <a:srgbClr val="000000">
                      <a:alpha val="43137"/>
                    </a:srgbClr>
                  </a:outerShdw>
                </a:effectLst>
                <a:cs typeface="B Mitra" panose="00000400000000000000" pitchFamily="2" charset="-78"/>
              </a:rPr>
              <a:t>تبلیغات خلاق</a:t>
            </a:r>
            <a:endParaRPr lang="en-US" sz="2800" b="1" dirty="0">
              <a:effectLst>
                <a:outerShdw blurRad="38100" dist="38100" dir="2700000" algn="tl">
                  <a:srgbClr val="000000">
                    <a:alpha val="43137"/>
                  </a:srgbClr>
                </a:outerShdw>
              </a:effectLst>
              <a:cs typeface="B Mitra" panose="00000400000000000000" pitchFamily="2" charset="-78"/>
            </a:endParaRPr>
          </a:p>
        </p:txBody>
      </p:sp>
    </p:spTree>
    <p:extLst>
      <p:ext uri="{BB962C8B-B14F-4D97-AF65-F5344CB8AC3E}">
        <p14:creationId xmlns:p14="http://schemas.microsoft.com/office/powerpoint/2010/main" val="1750826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779912" y="51470"/>
            <a:ext cx="1872208" cy="523220"/>
          </a:xfrm>
          <a:prstGeom prst="rect">
            <a:avLst/>
          </a:prstGeom>
        </p:spPr>
        <p:txBody>
          <a:bodyPr wrap="square">
            <a:spAutoFit/>
          </a:bodyPr>
          <a:lstStyle/>
          <a:p>
            <a:pPr algn="ctr" rtl="1"/>
            <a:r>
              <a:rPr lang="fa-IR" sz="2800" b="1" dirty="0" smtClean="0">
                <a:effectLst>
                  <a:outerShdw blurRad="38100" dist="38100" dir="2700000" algn="tl">
                    <a:srgbClr val="000000">
                      <a:alpha val="43137"/>
                    </a:srgbClr>
                  </a:outerShdw>
                </a:effectLst>
                <a:cs typeface="B Mitra" panose="00000400000000000000" pitchFamily="2" charset="-78"/>
              </a:rPr>
              <a:t>تبلیغات خلاق</a:t>
            </a:r>
            <a:endParaRPr lang="en-US" sz="2800" b="1" dirty="0">
              <a:effectLst>
                <a:outerShdw blurRad="38100" dist="38100" dir="2700000" algn="tl">
                  <a:srgbClr val="000000">
                    <a:alpha val="43137"/>
                  </a:srgbClr>
                </a:outerShdw>
              </a:effectLst>
              <a:cs typeface="B Mitra" panose="00000400000000000000" pitchFamily="2" charset="-78"/>
            </a:endParaRPr>
          </a:p>
        </p:txBody>
      </p:sp>
    </p:spTree>
    <p:extLst>
      <p:ext uri="{BB962C8B-B14F-4D97-AF65-F5344CB8AC3E}">
        <p14:creationId xmlns:p14="http://schemas.microsoft.com/office/powerpoint/2010/main" val="6777140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Rectangle 4"/>
          <p:cNvSpPr/>
          <p:nvPr/>
        </p:nvSpPr>
        <p:spPr>
          <a:xfrm>
            <a:off x="7270195" y="0"/>
            <a:ext cx="1872208" cy="523220"/>
          </a:xfrm>
          <a:prstGeom prst="rect">
            <a:avLst/>
          </a:prstGeom>
        </p:spPr>
        <p:txBody>
          <a:bodyPr wrap="square">
            <a:spAutoFit/>
          </a:bodyPr>
          <a:lstStyle/>
          <a:p>
            <a:pPr algn="ctr" rtl="1"/>
            <a:r>
              <a:rPr lang="fa-IR" sz="2800" b="1" dirty="0" smtClean="0">
                <a:effectLst>
                  <a:outerShdw blurRad="38100" dist="38100" dir="2700000" algn="tl">
                    <a:srgbClr val="000000">
                      <a:alpha val="43137"/>
                    </a:srgbClr>
                  </a:outerShdw>
                </a:effectLst>
                <a:cs typeface="B Mitra" panose="00000400000000000000" pitchFamily="2" charset="-78"/>
              </a:rPr>
              <a:t>تبلیغات خلاق</a:t>
            </a:r>
            <a:endParaRPr lang="en-US" sz="2800" b="1" dirty="0">
              <a:effectLst>
                <a:outerShdw blurRad="38100" dist="38100" dir="2700000" algn="tl">
                  <a:srgbClr val="000000">
                    <a:alpha val="43137"/>
                  </a:srgbClr>
                </a:outerShdw>
              </a:effectLst>
              <a:cs typeface="B Mitra" panose="00000400000000000000" pitchFamily="2" charset="-78"/>
            </a:endParaRPr>
          </a:p>
        </p:txBody>
      </p:sp>
    </p:spTree>
    <p:extLst>
      <p:ext uri="{BB962C8B-B14F-4D97-AF65-F5344CB8AC3E}">
        <p14:creationId xmlns:p14="http://schemas.microsoft.com/office/powerpoint/2010/main" val="3686454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Rectangle 4"/>
          <p:cNvSpPr/>
          <p:nvPr/>
        </p:nvSpPr>
        <p:spPr>
          <a:xfrm>
            <a:off x="5580112" y="123478"/>
            <a:ext cx="1872208" cy="523220"/>
          </a:xfrm>
          <a:prstGeom prst="rect">
            <a:avLst/>
          </a:prstGeom>
        </p:spPr>
        <p:txBody>
          <a:bodyPr wrap="square">
            <a:spAutoFit/>
          </a:bodyPr>
          <a:lstStyle/>
          <a:p>
            <a:pPr algn="ctr" rtl="1"/>
            <a:r>
              <a:rPr lang="fa-IR" sz="2800" b="1" dirty="0" smtClean="0">
                <a:solidFill>
                  <a:srgbClr val="FFFF00"/>
                </a:solidFill>
                <a:effectLst>
                  <a:outerShdw blurRad="38100" dist="38100" dir="2700000" algn="tl">
                    <a:srgbClr val="000000">
                      <a:alpha val="43137"/>
                    </a:srgbClr>
                  </a:outerShdw>
                </a:effectLst>
                <a:cs typeface="B Mitra" panose="00000400000000000000" pitchFamily="2" charset="-78"/>
              </a:rPr>
              <a:t>تبلیغات خلاق</a:t>
            </a:r>
            <a:endParaRPr lang="en-US" sz="2800" b="1" dirty="0">
              <a:solidFill>
                <a:srgbClr val="FFFF00"/>
              </a:solidFill>
              <a:effectLst>
                <a:outerShdw blurRad="38100" dist="38100" dir="2700000" algn="tl">
                  <a:srgbClr val="000000">
                    <a:alpha val="43137"/>
                  </a:srgbClr>
                </a:outerShdw>
              </a:effectLst>
              <a:cs typeface="B Mitra" panose="00000400000000000000" pitchFamily="2" charset="-78"/>
            </a:endParaRPr>
          </a:p>
        </p:txBody>
      </p:sp>
    </p:spTree>
    <p:extLst>
      <p:ext uri="{BB962C8B-B14F-4D97-AF65-F5344CB8AC3E}">
        <p14:creationId xmlns:p14="http://schemas.microsoft.com/office/powerpoint/2010/main" val="25161489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3M / Nexcare:  Spearfi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5805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948264" y="123478"/>
            <a:ext cx="2088232" cy="523220"/>
          </a:xfrm>
          <a:prstGeom prst="rect">
            <a:avLst/>
          </a:prstGeom>
        </p:spPr>
        <p:txBody>
          <a:bodyPr wrap="square">
            <a:spAutoFit/>
          </a:bodyPr>
          <a:lstStyle/>
          <a:p>
            <a:pPr algn="ctr" rtl="1"/>
            <a:r>
              <a:rPr lang="fa-IR" sz="2800" b="1" dirty="0" smtClean="0">
                <a:solidFill>
                  <a:srgbClr val="FFFF00"/>
                </a:solidFill>
                <a:effectLst>
                  <a:outerShdw blurRad="38100" dist="38100" dir="2700000" algn="tl">
                    <a:srgbClr val="000000">
                      <a:alpha val="43137"/>
                    </a:srgbClr>
                  </a:outerShdw>
                </a:effectLst>
                <a:cs typeface="B Mitra" panose="00000400000000000000" pitchFamily="2" charset="-78"/>
              </a:rPr>
              <a:t>تبلیغات خلاق</a:t>
            </a:r>
            <a:endParaRPr lang="en-US" sz="2800" b="1" dirty="0">
              <a:solidFill>
                <a:srgbClr val="FFFF00"/>
              </a:solidFill>
              <a:effectLst>
                <a:outerShdw blurRad="38100" dist="38100" dir="2700000" algn="tl">
                  <a:srgbClr val="000000">
                    <a:alpha val="43137"/>
                  </a:srgbClr>
                </a:outerShdw>
              </a:effectLst>
              <a:cs typeface="B Mitra" panose="00000400000000000000" pitchFamily="2" charset="-78"/>
            </a:endParaRPr>
          </a:p>
        </p:txBody>
      </p:sp>
    </p:spTree>
    <p:extLst>
      <p:ext uri="{BB962C8B-B14F-4D97-AF65-F5344CB8AC3E}">
        <p14:creationId xmlns:p14="http://schemas.microsoft.com/office/powerpoint/2010/main" val="3716104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36" y="-7315"/>
            <a:ext cx="9148936" cy="515081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876256" y="843558"/>
            <a:ext cx="2088232" cy="523220"/>
          </a:xfrm>
          <a:prstGeom prst="rect">
            <a:avLst/>
          </a:prstGeom>
        </p:spPr>
        <p:txBody>
          <a:bodyPr wrap="square">
            <a:spAutoFit/>
          </a:bodyPr>
          <a:lstStyle/>
          <a:p>
            <a:pPr algn="ctr" rtl="1"/>
            <a:r>
              <a:rPr lang="fa-IR" sz="2800" b="1" dirty="0" smtClean="0">
                <a:solidFill>
                  <a:srgbClr val="FFFF00"/>
                </a:solidFill>
                <a:effectLst>
                  <a:outerShdw blurRad="38100" dist="38100" dir="2700000" algn="tl">
                    <a:srgbClr val="000000">
                      <a:alpha val="43137"/>
                    </a:srgbClr>
                  </a:outerShdw>
                </a:effectLst>
                <a:cs typeface="B Mitra" panose="00000400000000000000" pitchFamily="2" charset="-78"/>
              </a:rPr>
              <a:t>تبلیغات خلاق</a:t>
            </a:r>
            <a:endParaRPr lang="en-US" sz="2800" b="1" dirty="0">
              <a:solidFill>
                <a:srgbClr val="FFFF00"/>
              </a:solidFill>
              <a:effectLst>
                <a:outerShdw blurRad="38100" dist="38100" dir="2700000" algn="tl">
                  <a:srgbClr val="000000">
                    <a:alpha val="43137"/>
                  </a:srgbClr>
                </a:outerShdw>
              </a:effectLst>
              <a:cs typeface="B Mitra" panose="00000400000000000000" pitchFamily="2" charset="-78"/>
            </a:endParaRPr>
          </a:p>
        </p:txBody>
      </p:sp>
    </p:spTree>
    <p:extLst>
      <p:ext uri="{BB962C8B-B14F-4D97-AF65-F5344CB8AC3E}">
        <p14:creationId xmlns:p14="http://schemas.microsoft.com/office/powerpoint/2010/main" val="35700647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ØªØµÙÛØ± ÙØ±ØªØ¨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092280" y="123478"/>
            <a:ext cx="2160240" cy="523220"/>
          </a:xfrm>
          <a:prstGeom prst="rect">
            <a:avLst/>
          </a:prstGeom>
        </p:spPr>
        <p:txBody>
          <a:bodyPr wrap="square">
            <a:spAutoFit/>
          </a:bodyPr>
          <a:lstStyle/>
          <a:p>
            <a:pPr algn="ctr" rtl="1"/>
            <a:r>
              <a:rPr lang="fa-IR" sz="2800" b="1" dirty="0" smtClean="0">
                <a:solidFill>
                  <a:srgbClr val="FFFF00"/>
                </a:solidFill>
                <a:effectLst>
                  <a:outerShdw blurRad="38100" dist="38100" dir="2700000" algn="tl">
                    <a:srgbClr val="000000">
                      <a:alpha val="43137"/>
                    </a:srgbClr>
                  </a:outerShdw>
                </a:effectLst>
                <a:cs typeface="B Mitra" panose="00000400000000000000" pitchFamily="2" charset="-78"/>
              </a:rPr>
              <a:t>تبلیغات خلاق</a:t>
            </a:r>
            <a:endParaRPr lang="en-US" sz="2800" b="1" dirty="0">
              <a:solidFill>
                <a:srgbClr val="FFFF00"/>
              </a:solidFill>
              <a:effectLst>
                <a:outerShdw blurRad="38100" dist="38100" dir="2700000" algn="tl">
                  <a:srgbClr val="000000">
                    <a:alpha val="43137"/>
                  </a:srgbClr>
                </a:outerShdw>
              </a:effectLst>
              <a:cs typeface="B Mitra" panose="00000400000000000000" pitchFamily="2" charset="-78"/>
            </a:endParaRPr>
          </a:p>
        </p:txBody>
      </p:sp>
    </p:spTree>
    <p:extLst>
      <p:ext uri="{BB962C8B-B14F-4D97-AF65-F5344CB8AC3E}">
        <p14:creationId xmlns:p14="http://schemas.microsoft.com/office/powerpoint/2010/main" val="4180377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rot="3138398">
            <a:off x="4304297" y="3310085"/>
            <a:ext cx="2304256" cy="1080120"/>
          </a:xfrm>
          <a:prstGeom prst="roundRect">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r" rtl="1"/>
            <a:r>
              <a:rPr lang="fa-IR" sz="2400" b="1" dirty="0" smtClean="0">
                <a:cs typeface="B Mitra" panose="00000400000000000000" pitchFamily="2" charset="-78"/>
              </a:rPr>
              <a:t>    رمزگان</a:t>
            </a:r>
            <a:endParaRPr lang="en-US" sz="2400" b="1" dirty="0">
              <a:cs typeface="B Mitra" panose="00000400000000000000" pitchFamily="2" charset="-78"/>
            </a:endParaRPr>
          </a:p>
        </p:txBody>
      </p:sp>
      <p:sp>
        <p:nvSpPr>
          <p:cNvPr id="5" name="Rounded Rectangle 4"/>
          <p:cNvSpPr/>
          <p:nvPr/>
        </p:nvSpPr>
        <p:spPr>
          <a:xfrm rot="18567191">
            <a:off x="4388433" y="791097"/>
            <a:ext cx="2304256" cy="108012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2400" b="1" dirty="0" smtClean="0">
                <a:cs typeface="B Mitra" panose="00000400000000000000" pitchFamily="2" charset="-78"/>
              </a:rPr>
              <a:t>رسانه (تماس)</a:t>
            </a:r>
            <a:endParaRPr lang="en-US" sz="2400" b="1" dirty="0">
              <a:cs typeface="B Mitra" panose="00000400000000000000" pitchFamily="2" charset="-78"/>
            </a:endParaRPr>
          </a:p>
        </p:txBody>
      </p:sp>
      <p:sp>
        <p:nvSpPr>
          <p:cNvPr id="10" name="Rounded Rectangle 9"/>
          <p:cNvSpPr/>
          <p:nvPr/>
        </p:nvSpPr>
        <p:spPr>
          <a:xfrm rot="18724172">
            <a:off x="2432499" y="3320818"/>
            <a:ext cx="2304256" cy="1080120"/>
          </a:xfrm>
          <a:prstGeom prst="round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rtl="1"/>
            <a:r>
              <a:rPr lang="fa-IR" sz="2400" b="1" dirty="0" smtClean="0">
                <a:cs typeface="B Mitra" panose="00000400000000000000" pitchFamily="2" charset="-78"/>
              </a:rPr>
              <a:t>بافت (فرهنگ)</a:t>
            </a:r>
            <a:endParaRPr lang="en-US" sz="2400" b="1" dirty="0">
              <a:cs typeface="B Mitra" panose="00000400000000000000" pitchFamily="2" charset="-78"/>
            </a:endParaRPr>
          </a:p>
        </p:txBody>
      </p:sp>
      <p:sp>
        <p:nvSpPr>
          <p:cNvPr id="11" name="Rounded Rectangle 10"/>
          <p:cNvSpPr/>
          <p:nvPr/>
        </p:nvSpPr>
        <p:spPr>
          <a:xfrm>
            <a:off x="1619672" y="2139702"/>
            <a:ext cx="2304256" cy="1080120"/>
          </a:xfrm>
          <a:prstGeom prst="round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rtl="1"/>
            <a:r>
              <a:rPr lang="fa-IR" sz="2400" b="1" dirty="0" smtClean="0">
                <a:cs typeface="B Mitra" panose="00000400000000000000" pitchFamily="2" charset="-78"/>
              </a:rPr>
              <a:t>فرستنده (مولف)</a:t>
            </a:r>
            <a:endParaRPr lang="en-US" sz="2400" b="1" dirty="0">
              <a:cs typeface="B Mitra" panose="00000400000000000000" pitchFamily="2" charset="-78"/>
            </a:endParaRPr>
          </a:p>
        </p:txBody>
      </p:sp>
      <p:sp>
        <p:nvSpPr>
          <p:cNvPr id="12" name="Rounded Rectangle 11"/>
          <p:cNvSpPr/>
          <p:nvPr/>
        </p:nvSpPr>
        <p:spPr>
          <a:xfrm rot="3251726">
            <a:off x="2421918" y="736028"/>
            <a:ext cx="2304256" cy="108012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3">
            <a:schemeClr val="accent6"/>
          </a:fillRef>
          <a:effectRef idx="2">
            <a:schemeClr val="accent6"/>
          </a:effectRef>
          <a:fontRef idx="minor">
            <a:schemeClr val="lt1"/>
          </a:fontRef>
        </p:style>
        <p:txBody>
          <a:bodyPr rtlCol="0" anchor="ctr"/>
          <a:lstStyle/>
          <a:p>
            <a:pPr rtl="1"/>
            <a:r>
              <a:rPr lang="fa-IR" sz="2400" b="1" dirty="0" smtClean="0">
                <a:cs typeface="B Mitra" panose="00000400000000000000" pitchFamily="2" charset="-78"/>
              </a:rPr>
              <a:t>پیام (محتوا)</a:t>
            </a:r>
            <a:endParaRPr lang="en-US" sz="2400" b="1" dirty="0">
              <a:cs typeface="B Mitra" panose="00000400000000000000" pitchFamily="2" charset="-78"/>
            </a:endParaRPr>
          </a:p>
        </p:txBody>
      </p:sp>
      <p:sp>
        <p:nvSpPr>
          <p:cNvPr id="13" name="Rounded Rectangle 12"/>
          <p:cNvSpPr/>
          <p:nvPr/>
        </p:nvSpPr>
        <p:spPr>
          <a:xfrm>
            <a:off x="5323528" y="2139702"/>
            <a:ext cx="2304256" cy="108012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rtlCol="0" anchor="ctr"/>
          <a:lstStyle/>
          <a:p>
            <a:pPr algn="r" rtl="1"/>
            <a:r>
              <a:rPr lang="fa-IR" sz="2400" b="1" dirty="0" smtClean="0">
                <a:cs typeface="B Mitra" panose="00000400000000000000" pitchFamily="2" charset="-78"/>
              </a:rPr>
              <a:t>گیرنده (مخاطب)</a:t>
            </a:r>
            <a:endParaRPr lang="en-US" sz="2400" b="1" dirty="0">
              <a:cs typeface="B Mitra" panose="00000400000000000000" pitchFamily="2" charset="-78"/>
            </a:endParaRPr>
          </a:p>
        </p:txBody>
      </p:sp>
      <p:sp>
        <p:nvSpPr>
          <p:cNvPr id="4" name="Oval 3"/>
          <p:cNvSpPr/>
          <p:nvPr/>
        </p:nvSpPr>
        <p:spPr>
          <a:xfrm>
            <a:off x="3491880" y="1563638"/>
            <a:ext cx="2088232" cy="2088232"/>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fa-IR" sz="6600" b="1" dirty="0" smtClean="0">
                <a:ln w="0"/>
                <a:solidFill>
                  <a:schemeClr val="tx1"/>
                </a:solidFill>
                <a:effectLst>
                  <a:outerShdw blurRad="38100" dist="19050" dir="2700000" algn="tl" rotWithShape="0">
                    <a:schemeClr val="dk1">
                      <a:alpha val="40000"/>
                    </a:schemeClr>
                  </a:outerShdw>
                </a:effectLst>
                <a:cs typeface="B Titr" panose="00000700000000000000" pitchFamily="2" charset="-78"/>
              </a:rPr>
              <a:t>6</a:t>
            </a:r>
          </a:p>
          <a:p>
            <a:pPr algn="ctr"/>
            <a:r>
              <a:rPr lang="fa-IR" b="1" dirty="0" smtClean="0">
                <a:ln w="0"/>
                <a:solidFill>
                  <a:schemeClr val="tx1"/>
                </a:solidFill>
                <a:effectLst>
                  <a:outerShdw blurRad="38100" dist="19050" dir="2700000" algn="tl" rotWithShape="0">
                    <a:schemeClr val="dk1">
                      <a:alpha val="40000"/>
                    </a:schemeClr>
                  </a:outerShdw>
                </a:effectLst>
                <a:cs typeface="B Mitra" panose="00000400000000000000" pitchFamily="2" charset="-78"/>
              </a:rPr>
              <a:t> مفهوم اساسی ارتباطات</a:t>
            </a:r>
            <a:endParaRPr lang="en-US" b="1" dirty="0">
              <a:ln w="0"/>
              <a:solidFill>
                <a:schemeClr val="tx1"/>
              </a:solidFill>
              <a:effectLst>
                <a:outerShdw blurRad="38100" dist="19050" dir="2700000" algn="tl" rotWithShape="0">
                  <a:schemeClr val="dk1">
                    <a:alpha val="40000"/>
                  </a:schemeClr>
                </a:outerShdw>
              </a:effectLst>
              <a:cs typeface="B Mitra" panose="00000400000000000000" pitchFamily="2" charset="-78"/>
            </a:endParaRPr>
          </a:p>
        </p:txBody>
      </p:sp>
    </p:spTree>
    <p:extLst>
      <p:ext uri="{BB962C8B-B14F-4D97-AF65-F5344CB8AC3E}">
        <p14:creationId xmlns:p14="http://schemas.microsoft.com/office/powerpoint/2010/main" val="233703055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80">
                                          <p:stCondLst>
                                            <p:cond delay="0"/>
                                          </p:stCondLst>
                                        </p:cTn>
                                        <p:tgtEl>
                                          <p:spTgt spid="12"/>
                                        </p:tgtEl>
                                      </p:cBhvr>
                                    </p:animEffect>
                                    <p:anim calcmode="lin" valueType="num">
                                      <p:cBhvr>
                                        <p:cTn id="26"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1" dur="26">
                                          <p:stCondLst>
                                            <p:cond delay="650"/>
                                          </p:stCondLst>
                                        </p:cTn>
                                        <p:tgtEl>
                                          <p:spTgt spid="12"/>
                                        </p:tgtEl>
                                      </p:cBhvr>
                                      <p:to x="100000" y="60000"/>
                                    </p:animScale>
                                    <p:animScale>
                                      <p:cBhvr>
                                        <p:cTn id="32" dur="166" decel="50000">
                                          <p:stCondLst>
                                            <p:cond delay="676"/>
                                          </p:stCondLst>
                                        </p:cTn>
                                        <p:tgtEl>
                                          <p:spTgt spid="12"/>
                                        </p:tgtEl>
                                      </p:cBhvr>
                                      <p:to x="100000" y="100000"/>
                                    </p:animScale>
                                    <p:animScale>
                                      <p:cBhvr>
                                        <p:cTn id="33" dur="26">
                                          <p:stCondLst>
                                            <p:cond delay="1312"/>
                                          </p:stCondLst>
                                        </p:cTn>
                                        <p:tgtEl>
                                          <p:spTgt spid="12"/>
                                        </p:tgtEl>
                                      </p:cBhvr>
                                      <p:to x="100000" y="80000"/>
                                    </p:animScale>
                                    <p:animScale>
                                      <p:cBhvr>
                                        <p:cTn id="34" dur="166" decel="50000">
                                          <p:stCondLst>
                                            <p:cond delay="1338"/>
                                          </p:stCondLst>
                                        </p:cTn>
                                        <p:tgtEl>
                                          <p:spTgt spid="12"/>
                                        </p:tgtEl>
                                      </p:cBhvr>
                                      <p:to x="100000" y="100000"/>
                                    </p:animScale>
                                    <p:animScale>
                                      <p:cBhvr>
                                        <p:cTn id="35" dur="26">
                                          <p:stCondLst>
                                            <p:cond delay="1642"/>
                                          </p:stCondLst>
                                        </p:cTn>
                                        <p:tgtEl>
                                          <p:spTgt spid="12"/>
                                        </p:tgtEl>
                                      </p:cBhvr>
                                      <p:to x="100000" y="90000"/>
                                    </p:animScale>
                                    <p:animScale>
                                      <p:cBhvr>
                                        <p:cTn id="36" dur="166" decel="50000">
                                          <p:stCondLst>
                                            <p:cond delay="1668"/>
                                          </p:stCondLst>
                                        </p:cTn>
                                        <p:tgtEl>
                                          <p:spTgt spid="12"/>
                                        </p:tgtEl>
                                      </p:cBhvr>
                                      <p:to x="100000" y="100000"/>
                                    </p:animScale>
                                    <p:animScale>
                                      <p:cBhvr>
                                        <p:cTn id="37" dur="26">
                                          <p:stCondLst>
                                            <p:cond delay="1808"/>
                                          </p:stCondLst>
                                        </p:cTn>
                                        <p:tgtEl>
                                          <p:spTgt spid="12"/>
                                        </p:tgtEl>
                                      </p:cBhvr>
                                      <p:to x="100000" y="95000"/>
                                    </p:animScale>
                                    <p:animScale>
                                      <p:cBhvr>
                                        <p:cTn id="38" dur="166" decel="50000">
                                          <p:stCondLst>
                                            <p:cond delay="1834"/>
                                          </p:stCondLst>
                                        </p:cTn>
                                        <p:tgtEl>
                                          <p:spTgt spid="12"/>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down)">
                                      <p:cBhvr>
                                        <p:cTn id="43" dur="580">
                                          <p:stCondLst>
                                            <p:cond delay="0"/>
                                          </p:stCondLst>
                                        </p:cTn>
                                        <p:tgtEl>
                                          <p:spTgt spid="5"/>
                                        </p:tgtEl>
                                      </p:cBhvr>
                                    </p:animEffect>
                                    <p:anim calcmode="lin" valueType="num">
                                      <p:cBhvr>
                                        <p:cTn id="4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9" dur="26">
                                          <p:stCondLst>
                                            <p:cond delay="650"/>
                                          </p:stCondLst>
                                        </p:cTn>
                                        <p:tgtEl>
                                          <p:spTgt spid="5"/>
                                        </p:tgtEl>
                                      </p:cBhvr>
                                      <p:to x="100000" y="60000"/>
                                    </p:animScale>
                                    <p:animScale>
                                      <p:cBhvr>
                                        <p:cTn id="50" dur="166" decel="50000">
                                          <p:stCondLst>
                                            <p:cond delay="676"/>
                                          </p:stCondLst>
                                        </p:cTn>
                                        <p:tgtEl>
                                          <p:spTgt spid="5"/>
                                        </p:tgtEl>
                                      </p:cBhvr>
                                      <p:to x="100000" y="100000"/>
                                    </p:animScale>
                                    <p:animScale>
                                      <p:cBhvr>
                                        <p:cTn id="51" dur="26">
                                          <p:stCondLst>
                                            <p:cond delay="1312"/>
                                          </p:stCondLst>
                                        </p:cTn>
                                        <p:tgtEl>
                                          <p:spTgt spid="5"/>
                                        </p:tgtEl>
                                      </p:cBhvr>
                                      <p:to x="100000" y="80000"/>
                                    </p:animScale>
                                    <p:animScale>
                                      <p:cBhvr>
                                        <p:cTn id="52" dur="166" decel="50000">
                                          <p:stCondLst>
                                            <p:cond delay="1338"/>
                                          </p:stCondLst>
                                        </p:cTn>
                                        <p:tgtEl>
                                          <p:spTgt spid="5"/>
                                        </p:tgtEl>
                                      </p:cBhvr>
                                      <p:to x="100000" y="100000"/>
                                    </p:animScale>
                                    <p:animScale>
                                      <p:cBhvr>
                                        <p:cTn id="53" dur="26">
                                          <p:stCondLst>
                                            <p:cond delay="1642"/>
                                          </p:stCondLst>
                                        </p:cTn>
                                        <p:tgtEl>
                                          <p:spTgt spid="5"/>
                                        </p:tgtEl>
                                      </p:cBhvr>
                                      <p:to x="100000" y="90000"/>
                                    </p:animScale>
                                    <p:animScale>
                                      <p:cBhvr>
                                        <p:cTn id="54" dur="166" decel="50000">
                                          <p:stCondLst>
                                            <p:cond delay="1668"/>
                                          </p:stCondLst>
                                        </p:cTn>
                                        <p:tgtEl>
                                          <p:spTgt spid="5"/>
                                        </p:tgtEl>
                                      </p:cBhvr>
                                      <p:to x="100000" y="100000"/>
                                    </p:animScale>
                                    <p:animScale>
                                      <p:cBhvr>
                                        <p:cTn id="55" dur="26">
                                          <p:stCondLst>
                                            <p:cond delay="1808"/>
                                          </p:stCondLst>
                                        </p:cTn>
                                        <p:tgtEl>
                                          <p:spTgt spid="5"/>
                                        </p:tgtEl>
                                      </p:cBhvr>
                                      <p:to x="100000" y="95000"/>
                                    </p:animScale>
                                    <p:animScale>
                                      <p:cBhvr>
                                        <p:cTn id="56" dur="166" decel="50000">
                                          <p:stCondLst>
                                            <p:cond delay="1834"/>
                                          </p:stCondLst>
                                        </p:cTn>
                                        <p:tgtEl>
                                          <p:spTgt spid="5"/>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wipe(down)">
                                      <p:cBhvr>
                                        <p:cTn id="61" dur="580">
                                          <p:stCondLst>
                                            <p:cond delay="0"/>
                                          </p:stCondLst>
                                        </p:cTn>
                                        <p:tgtEl>
                                          <p:spTgt spid="13"/>
                                        </p:tgtEl>
                                      </p:cBhvr>
                                    </p:animEffect>
                                    <p:anim calcmode="lin" valueType="num">
                                      <p:cBhvr>
                                        <p:cTn id="6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7" dur="26">
                                          <p:stCondLst>
                                            <p:cond delay="650"/>
                                          </p:stCondLst>
                                        </p:cTn>
                                        <p:tgtEl>
                                          <p:spTgt spid="13"/>
                                        </p:tgtEl>
                                      </p:cBhvr>
                                      <p:to x="100000" y="60000"/>
                                    </p:animScale>
                                    <p:animScale>
                                      <p:cBhvr>
                                        <p:cTn id="68" dur="166" decel="50000">
                                          <p:stCondLst>
                                            <p:cond delay="676"/>
                                          </p:stCondLst>
                                        </p:cTn>
                                        <p:tgtEl>
                                          <p:spTgt spid="13"/>
                                        </p:tgtEl>
                                      </p:cBhvr>
                                      <p:to x="100000" y="100000"/>
                                    </p:animScale>
                                    <p:animScale>
                                      <p:cBhvr>
                                        <p:cTn id="69" dur="26">
                                          <p:stCondLst>
                                            <p:cond delay="1312"/>
                                          </p:stCondLst>
                                        </p:cTn>
                                        <p:tgtEl>
                                          <p:spTgt spid="13"/>
                                        </p:tgtEl>
                                      </p:cBhvr>
                                      <p:to x="100000" y="80000"/>
                                    </p:animScale>
                                    <p:animScale>
                                      <p:cBhvr>
                                        <p:cTn id="70" dur="166" decel="50000">
                                          <p:stCondLst>
                                            <p:cond delay="1338"/>
                                          </p:stCondLst>
                                        </p:cTn>
                                        <p:tgtEl>
                                          <p:spTgt spid="13"/>
                                        </p:tgtEl>
                                      </p:cBhvr>
                                      <p:to x="100000" y="100000"/>
                                    </p:animScale>
                                    <p:animScale>
                                      <p:cBhvr>
                                        <p:cTn id="71" dur="26">
                                          <p:stCondLst>
                                            <p:cond delay="1642"/>
                                          </p:stCondLst>
                                        </p:cTn>
                                        <p:tgtEl>
                                          <p:spTgt spid="13"/>
                                        </p:tgtEl>
                                      </p:cBhvr>
                                      <p:to x="100000" y="90000"/>
                                    </p:animScale>
                                    <p:animScale>
                                      <p:cBhvr>
                                        <p:cTn id="72" dur="166" decel="50000">
                                          <p:stCondLst>
                                            <p:cond delay="1668"/>
                                          </p:stCondLst>
                                        </p:cTn>
                                        <p:tgtEl>
                                          <p:spTgt spid="13"/>
                                        </p:tgtEl>
                                      </p:cBhvr>
                                      <p:to x="100000" y="100000"/>
                                    </p:animScale>
                                    <p:animScale>
                                      <p:cBhvr>
                                        <p:cTn id="73" dur="26">
                                          <p:stCondLst>
                                            <p:cond delay="1808"/>
                                          </p:stCondLst>
                                        </p:cTn>
                                        <p:tgtEl>
                                          <p:spTgt spid="13"/>
                                        </p:tgtEl>
                                      </p:cBhvr>
                                      <p:to x="100000" y="95000"/>
                                    </p:animScale>
                                    <p:animScale>
                                      <p:cBhvr>
                                        <p:cTn id="74" dur="166" decel="50000">
                                          <p:stCondLst>
                                            <p:cond delay="1834"/>
                                          </p:stCondLst>
                                        </p:cTn>
                                        <p:tgtEl>
                                          <p:spTgt spid="13"/>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9"/>
                                        </p:tgtEl>
                                        <p:attrNameLst>
                                          <p:attrName>style.visibility</p:attrName>
                                        </p:attrNameLst>
                                      </p:cBhvr>
                                      <p:to>
                                        <p:strVal val="visible"/>
                                      </p:to>
                                    </p:set>
                                    <p:animEffect transition="in" filter="wipe(down)">
                                      <p:cBhvr>
                                        <p:cTn id="79" dur="580">
                                          <p:stCondLst>
                                            <p:cond delay="0"/>
                                          </p:stCondLst>
                                        </p:cTn>
                                        <p:tgtEl>
                                          <p:spTgt spid="9"/>
                                        </p:tgtEl>
                                      </p:cBhvr>
                                    </p:animEffect>
                                    <p:anim calcmode="lin" valueType="num">
                                      <p:cBhvr>
                                        <p:cTn id="8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85" dur="26">
                                          <p:stCondLst>
                                            <p:cond delay="650"/>
                                          </p:stCondLst>
                                        </p:cTn>
                                        <p:tgtEl>
                                          <p:spTgt spid="9"/>
                                        </p:tgtEl>
                                      </p:cBhvr>
                                      <p:to x="100000" y="60000"/>
                                    </p:animScale>
                                    <p:animScale>
                                      <p:cBhvr>
                                        <p:cTn id="86" dur="166" decel="50000">
                                          <p:stCondLst>
                                            <p:cond delay="676"/>
                                          </p:stCondLst>
                                        </p:cTn>
                                        <p:tgtEl>
                                          <p:spTgt spid="9"/>
                                        </p:tgtEl>
                                      </p:cBhvr>
                                      <p:to x="100000" y="100000"/>
                                    </p:animScale>
                                    <p:animScale>
                                      <p:cBhvr>
                                        <p:cTn id="87" dur="26">
                                          <p:stCondLst>
                                            <p:cond delay="1312"/>
                                          </p:stCondLst>
                                        </p:cTn>
                                        <p:tgtEl>
                                          <p:spTgt spid="9"/>
                                        </p:tgtEl>
                                      </p:cBhvr>
                                      <p:to x="100000" y="80000"/>
                                    </p:animScale>
                                    <p:animScale>
                                      <p:cBhvr>
                                        <p:cTn id="88" dur="166" decel="50000">
                                          <p:stCondLst>
                                            <p:cond delay="1338"/>
                                          </p:stCondLst>
                                        </p:cTn>
                                        <p:tgtEl>
                                          <p:spTgt spid="9"/>
                                        </p:tgtEl>
                                      </p:cBhvr>
                                      <p:to x="100000" y="100000"/>
                                    </p:animScale>
                                    <p:animScale>
                                      <p:cBhvr>
                                        <p:cTn id="89" dur="26">
                                          <p:stCondLst>
                                            <p:cond delay="1642"/>
                                          </p:stCondLst>
                                        </p:cTn>
                                        <p:tgtEl>
                                          <p:spTgt spid="9"/>
                                        </p:tgtEl>
                                      </p:cBhvr>
                                      <p:to x="100000" y="90000"/>
                                    </p:animScale>
                                    <p:animScale>
                                      <p:cBhvr>
                                        <p:cTn id="90" dur="166" decel="50000">
                                          <p:stCondLst>
                                            <p:cond delay="1668"/>
                                          </p:stCondLst>
                                        </p:cTn>
                                        <p:tgtEl>
                                          <p:spTgt spid="9"/>
                                        </p:tgtEl>
                                      </p:cBhvr>
                                      <p:to x="100000" y="100000"/>
                                    </p:animScale>
                                    <p:animScale>
                                      <p:cBhvr>
                                        <p:cTn id="91" dur="26">
                                          <p:stCondLst>
                                            <p:cond delay="1808"/>
                                          </p:stCondLst>
                                        </p:cTn>
                                        <p:tgtEl>
                                          <p:spTgt spid="9"/>
                                        </p:tgtEl>
                                      </p:cBhvr>
                                      <p:to x="100000" y="95000"/>
                                    </p:animScale>
                                    <p:animScale>
                                      <p:cBhvr>
                                        <p:cTn id="92" dur="166" decel="50000">
                                          <p:stCondLst>
                                            <p:cond delay="1834"/>
                                          </p:stCondLst>
                                        </p:cTn>
                                        <p:tgtEl>
                                          <p:spTgt spid="9"/>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wipe(down)">
                                      <p:cBhvr>
                                        <p:cTn id="97" dur="580">
                                          <p:stCondLst>
                                            <p:cond delay="0"/>
                                          </p:stCondLst>
                                        </p:cTn>
                                        <p:tgtEl>
                                          <p:spTgt spid="10"/>
                                        </p:tgtEl>
                                      </p:cBhvr>
                                    </p:animEffect>
                                    <p:anim calcmode="lin" valueType="num">
                                      <p:cBhvr>
                                        <p:cTn id="9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03" dur="26">
                                          <p:stCondLst>
                                            <p:cond delay="650"/>
                                          </p:stCondLst>
                                        </p:cTn>
                                        <p:tgtEl>
                                          <p:spTgt spid="10"/>
                                        </p:tgtEl>
                                      </p:cBhvr>
                                      <p:to x="100000" y="60000"/>
                                    </p:animScale>
                                    <p:animScale>
                                      <p:cBhvr>
                                        <p:cTn id="104" dur="166" decel="50000">
                                          <p:stCondLst>
                                            <p:cond delay="676"/>
                                          </p:stCondLst>
                                        </p:cTn>
                                        <p:tgtEl>
                                          <p:spTgt spid="10"/>
                                        </p:tgtEl>
                                      </p:cBhvr>
                                      <p:to x="100000" y="100000"/>
                                    </p:animScale>
                                    <p:animScale>
                                      <p:cBhvr>
                                        <p:cTn id="105" dur="26">
                                          <p:stCondLst>
                                            <p:cond delay="1312"/>
                                          </p:stCondLst>
                                        </p:cTn>
                                        <p:tgtEl>
                                          <p:spTgt spid="10"/>
                                        </p:tgtEl>
                                      </p:cBhvr>
                                      <p:to x="100000" y="80000"/>
                                    </p:animScale>
                                    <p:animScale>
                                      <p:cBhvr>
                                        <p:cTn id="106" dur="166" decel="50000">
                                          <p:stCondLst>
                                            <p:cond delay="1338"/>
                                          </p:stCondLst>
                                        </p:cTn>
                                        <p:tgtEl>
                                          <p:spTgt spid="10"/>
                                        </p:tgtEl>
                                      </p:cBhvr>
                                      <p:to x="100000" y="100000"/>
                                    </p:animScale>
                                    <p:animScale>
                                      <p:cBhvr>
                                        <p:cTn id="107" dur="26">
                                          <p:stCondLst>
                                            <p:cond delay="1642"/>
                                          </p:stCondLst>
                                        </p:cTn>
                                        <p:tgtEl>
                                          <p:spTgt spid="10"/>
                                        </p:tgtEl>
                                      </p:cBhvr>
                                      <p:to x="100000" y="90000"/>
                                    </p:animScale>
                                    <p:animScale>
                                      <p:cBhvr>
                                        <p:cTn id="108" dur="166" decel="50000">
                                          <p:stCondLst>
                                            <p:cond delay="1668"/>
                                          </p:stCondLst>
                                        </p:cTn>
                                        <p:tgtEl>
                                          <p:spTgt spid="10"/>
                                        </p:tgtEl>
                                      </p:cBhvr>
                                      <p:to x="100000" y="100000"/>
                                    </p:animScale>
                                    <p:animScale>
                                      <p:cBhvr>
                                        <p:cTn id="109" dur="26">
                                          <p:stCondLst>
                                            <p:cond delay="1808"/>
                                          </p:stCondLst>
                                        </p:cTn>
                                        <p:tgtEl>
                                          <p:spTgt spid="10"/>
                                        </p:tgtEl>
                                      </p:cBhvr>
                                      <p:to x="100000" y="95000"/>
                                    </p:animScale>
                                    <p:animScale>
                                      <p:cBhvr>
                                        <p:cTn id="110"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animBg="1"/>
      <p:bldP spid="10" grpId="0" animBg="1"/>
      <p:bldP spid="11" grpId="0" animBg="1"/>
      <p:bldP spid="12" grpId="0" animBg="1"/>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722" y="0"/>
            <a:ext cx="9141278" cy="5143500"/>
          </a:xfrm>
          <a:prstGeom prst="rect">
            <a:avLst/>
          </a:prstGeom>
        </p:spPr>
      </p:pic>
      <p:sp>
        <p:nvSpPr>
          <p:cNvPr id="5" name="Rectangle 4"/>
          <p:cNvSpPr/>
          <p:nvPr/>
        </p:nvSpPr>
        <p:spPr>
          <a:xfrm>
            <a:off x="6012160" y="51470"/>
            <a:ext cx="2160240" cy="523220"/>
          </a:xfrm>
          <a:prstGeom prst="rect">
            <a:avLst/>
          </a:prstGeom>
        </p:spPr>
        <p:txBody>
          <a:bodyPr wrap="square">
            <a:spAutoFit/>
          </a:bodyPr>
          <a:lstStyle/>
          <a:p>
            <a:pPr algn="ctr" rtl="1"/>
            <a:r>
              <a:rPr lang="fa-IR" sz="2800" b="1" dirty="0" smtClean="0">
                <a:solidFill>
                  <a:srgbClr val="FFFF00"/>
                </a:solidFill>
                <a:effectLst>
                  <a:outerShdw blurRad="38100" dist="38100" dir="2700000" algn="tl">
                    <a:srgbClr val="000000">
                      <a:alpha val="43137"/>
                    </a:srgbClr>
                  </a:outerShdw>
                </a:effectLst>
                <a:cs typeface="B Mitra" panose="00000400000000000000" pitchFamily="2" charset="-78"/>
              </a:rPr>
              <a:t>تبلیغات خلاق</a:t>
            </a:r>
            <a:endParaRPr lang="en-US" sz="2800" b="1" dirty="0">
              <a:solidFill>
                <a:srgbClr val="FFFF00"/>
              </a:solidFill>
              <a:effectLst>
                <a:outerShdw blurRad="38100" dist="38100" dir="2700000" algn="tl">
                  <a:srgbClr val="000000">
                    <a:alpha val="43137"/>
                  </a:srgbClr>
                </a:outerShdw>
              </a:effectLst>
              <a:cs typeface="B Mitra" panose="00000400000000000000" pitchFamily="2" charset="-78"/>
            </a:endParaRPr>
          </a:p>
        </p:txBody>
      </p:sp>
    </p:spTree>
    <p:extLst>
      <p:ext uri="{BB962C8B-B14F-4D97-AF65-F5344CB8AC3E}">
        <p14:creationId xmlns:p14="http://schemas.microsoft.com/office/powerpoint/2010/main" val="23161668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3M / Nexcare:  Globefi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5805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004048" y="195486"/>
            <a:ext cx="2160240" cy="523220"/>
          </a:xfrm>
          <a:prstGeom prst="rect">
            <a:avLst/>
          </a:prstGeom>
        </p:spPr>
        <p:txBody>
          <a:bodyPr wrap="square">
            <a:spAutoFit/>
          </a:bodyPr>
          <a:lstStyle/>
          <a:p>
            <a:pPr algn="ctr" rtl="1"/>
            <a:r>
              <a:rPr lang="fa-IR" sz="2800" b="1" dirty="0" smtClean="0">
                <a:solidFill>
                  <a:srgbClr val="FFFF00"/>
                </a:solidFill>
                <a:effectLst>
                  <a:outerShdw blurRad="38100" dist="38100" dir="2700000" algn="tl">
                    <a:srgbClr val="000000">
                      <a:alpha val="43137"/>
                    </a:srgbClr>
                  </a:outerShdw>
                </a:effectLst>
                <a:cs typeface="B Mitra" panose="00000400000000000000" pitchFamily="2" charset="-78"/>
              </a:rPr>
              <a:t>تبلیغات خلاق</a:t>
            </a:r>
            <a:endParaRPr lang="en-US" sz="2800" b="1" dirty="0">
              <a:solidFill>
                <a:srgbClr val="FFFF00"/>
              </a:solidFill>
              <a:effectLst>
                <a:outerShdw blurRad="38100" dist="38100" dir="2700000" algn="tl">
                  <a:srgbClr val="000000">
                    <a:alpha val="43137"/>
                  </a:srgbClr>
                </a:outerShdw>
              </a:effectLst>
              <a:cs typeface="B Mitra" panose="00000400000000000000" pitchFamily="2" charset="-78"/>
            </a:endParaRPr>
          </a:p>
        </p:txBody>
      </p:sp>
    </p:spTree>
    <p:extLst>
      <p:ext uri="{BB962C8B-B14F-4D97-AF65-F5344CB8AC3E}">
        <p14:creationId xmlns:p14="http://schemas.microsoft.com/office/powerpoint/2010/main" val="1748614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8" name="Picture 12" descr="ØªØµÙÛØ± ÙØ±ØªØ¨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3085016"/>
            <a:ext cx="2699792" cy="2024844"/>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descr="ÙØªÛØ¬Ù ØªØµÙÛØ±Û Ø¨Ø±Ø§Û ØªØ¨ÙÛØºØ§Øª Ø®ÙØ§Ù"/>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8033" y="14667"/>
            <a:ext cx="2810743" cy="140537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rot="19297179">
            <a:off x="4184842" y="1256518"/>
            <a:ext cx="4584533" cy="2802377"/>
          </a:xfrm>
          <a:prstGeom prst="rect">
            <a:avLst/>
          </a:prstGeom>
        </p:spPr>
      </p:pic>
      <p:pic>
        <p:nvPicPr>
          <p:cNvPr id="9222" name="Picture 6" descr="ÙØªÛØ¬Ù ØªØµÙÛØ±Û Ø¨Ø±Ø§Û ØªØ¨ÙÛØºØ§Øª Ø®ÙØ§Ù"/>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2571751"/>
            <a:ext cx="3888033" cy="252028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72963" y="14667"/>
            <a:ext cx="871037" cy="871037"/>
          </a:xfrm>
          <a:prstGeom prst="rect">
            <a:avLst/>
          </a:prstGeom>
        </p:spPr>
      </p:pic>
      <p:pic>
        <p:nvPicPr>
          <p:cNvPr id="9224" name="Picture 8" descr="ÙØªÛØ¬Ù ØªØµÙÛØ±Û Ø¨Ø±Ø§Û ØªØ¨ÙÛØºØ§Øª Ø®ÙØ§Ù"/>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7503"/>
            <a:ext cx="3888033" cy="2579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25229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ÙØªÛØ¬Ù ØªØµÙÛØ±Û Ø¨Ø±Ø§Û ØªØ¨ÙÛØºØ§Øª Ø®ÙØ§ÙØ§Ù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762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ÙØªÛØ¬Ù ØªØµÙÛØ±Û Ø¨Ø±Ø§Û ØªØ¨ÙÛØºØ§Øª Ø®ÙØ§ÙÙØ§ÙÙ = Ú¯Ø§ÙÛ ØªÙÙÙ ÙÙØ±Ø§ÙØª Ø±Ø§ Ø®Ø§ÙÙØ´ Ú©Ù"/>
          <p:cNvPicPr>
            <a:picLocks noChangeAspect="1" noChangeArrowheads="1"/>
          </p:cNvPicPr>
          <p:nvPr/>
        </p:nvPicPr>
        <p:blipFill rotWithShape="1">
          <a:blip r:embed="rId3">
            <a:extLst>
              <a:ext uri="{28A0092B-C50C-407E-A947-70E740481C1C}">
                <a14:useLocalDpi xmlns:a14="http://schemas.microsoft.com/office/drawing/2010/main" val="0"/>
              </a:ext>
            </a:extLst>
          </a:blip>
          <a:srcRect l="12600" t="-6466" b="6466"/>
          <a:stretch/>
        </p:blipFill>
        <p:spPr bwMode="auto">
          <a:xfrm>
            <a:off x="4932040" y="123478"/>
            <a:ext cx="3995936" cy="4772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5161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D:\آموزش\مدرسه هنر و رسانه آینه\لوگو\گوشه عکس\ayeneh logo + site_blac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87" y="4646488"/>
            <a:ext cx="666786" cy="50432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102"/>
            <a:ext cx="9144000" cy="5145602"/>
          </a:xfrm>
          <a:prstGeom prst="rect">
            <a:avLst/>
          </a:prstGeom>
        </p:spPr>
      </p:pic>
      <p:sp>
        <p:nvSpPr>
          <p:cNvPr id="3" name="Freeform 2"/>
          <p:cNvSpPr/>
          <p:nvPr/>
        </p:nvSpPr>
        <p:spPr>
          <a:xfrm>
            <a:off x="350180" y="123478"/>
            <a:ext cx="1056672" cy="889396"/>
          </a:xfrm>
          <a:custGeom>
            <a:avLst/>
            <a:gdLst>
              <a:gd name="connsiteX0" fmla="*/ 749914 w 1046902"/>
              <a:gd name="connsiteY0" fmla="*/ 820429 h 904835"/>
              <a:gd name="connsiteX1" fmla="*/ 116868 w 1046902"/>
              <a:gd name="connsiteY1" fmla="*/ 693819 h 904835"/>
              <a:gd name="connsiteX2" fmla="*/ 88733 w 1046902"/>
              <a:gd name="connsiteY2" fmla="*/ 74841 h 904835"/>
              <a:gd name="connsiteX3" fmla="*/ 1045336 w 1046902"/>
              <a:gd name="connsiteY3" fmla="*/ 102976 h 904835"/>
              <a:gd name="connsiteX4" fmla="*/ 327884 w 1046902"/>
              <a:gd name="connsiteY4" fmla="*/ 904835 h 904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902" h="904835">
                <a:moveTo>
                  <a:pt x="749914" y="820429"/>
                </a:moveTo>
                <a:cubicBezTo>
                  <a:pt x="488489" y="819256"/>
                  <a:pt x="227065" y="818084"/>
                  <a:pt x="116868" y="693819"/>
                </a:cubicBezTo>
                <a:cubicBezTo>
                  <a:pt x="6671" y="569554"/>
                  <a:pt x="-66012" y="173315"/>
                  <a:pt x="88733" y="74841"/>
                </a:cubicBezTo>
                <a:cubicBezTo>
                  <a:pt x="243478" y="-23633"/>
                  <a:pt x="1005478" y="-35356"/>
                  <a:pt x="1045336" y="102976"/>
                </a:cubicBezTo>
                <a:cubicBezTo>
                  <a:pt x="1085195" y="241308"/>
                  <a:pt x="351330" y="719610"/>
                  <a:pt x="327884" y="904835"/>
                </a:cubicBezTo>
              </a:path>
            </a:pathLst>
          </a:custGeom>
          <a:ln w="38100">
            <a:solidFill>
              <a:srgbClr val="FF000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10" name="Freeform 9"/>
          <p:cNvSpPr/>
          <p:nvPr/>
        </p:nvSpPr>
        <p:spPr>
          <a:xfrm>
            <a:off x="3995936" y="1635646"/>
            <a:ext cx="714467" cy="601364"/>
          </a:xfrm>
          <a:custGeom>
            <a:avLst/>
            <a:gdLst>
              <a:gd name="connsiteX0" fmla="*/ 749914 w 1046902"/>
              <a:gd name="connsiteY0" fmla="*/ 820429 h 904835"/>
              <a:gd name="connsiteX1" fmla="*/ 116868 w 1046902"/>
              <a:gd name="connsiteY1" fmla="*/ 693819 h 904835"/>
              <a:gd name="connsiteX2" fmla="*/ 88733 w 1046902"/>
              <a:gd name="connsiteY2" fmla="*/ 74841 h 904835"/>
              <a:gd name="connsiteX3" fmla="*/ 1045336 w 1046902"/>
              <a:gd name="connsiteY3" fmla="*/ 102976 h 904835"/>
              <a:gd name="connsiteX4" fmla="*/ 327884 w 1046902"/>
              <a:gd name="connsiteY4" fmla="*/ 904835 h 904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902" h="904835">
                <a:moveTo>
                  <a:pt x="749914" y="820429"/>
                </a:moveTo>
                <a:cubicBezTo>
                  <a:pt x="488489" y="819256"/>
                  <a:pt x="227065" y="818084"/>
                  <a:pt x="116868" y="693819"/>
                </a:cubicBezTo>
                <a:cubicBezTo>
                  <a:pt x="6671" y="569554"/>
                  <a:pt x="-66012" y="173315"/>
                  <a:pt x="88733" y="74841"/>
                </a:cubicBezTo>
                <a:cubicBezTo>
                  <a:pt x="243478" y="-23633"/>
                  <a:pt x="1005478" y="-35356"/>
                  <a:pt x="1045336" y="102976"/>
                </a:cubicBezTo>
                <a:cubicBezTo>
                  <a:pt x="1085195" y="241308"/>
                  <a:pt x="351330" y="719610"/>
                  <a:pt x="327884" y="904835"/>
                </a:cubicBezTo>
              </a:path>
            </a:pathLst>
          </a:custGeom>
          <a:ln w="38100">
            <a:solidFill>
              <a:srgbClr val="FF000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11" name="Freeform 10"/>
          <p:cNvSpPr/>
          <p:nvPr/>
        </p:nvSpPr>
        <p:spPr>
          <a:xfrm>
            <a:off x="7596336" y="2270017"/>
            <a:ext cx="714467" cy="601364"/>
          </a:xfrm>
          <a:custGeom>
            <a:avLst/>
            <a:gdLst>
              <a:gd name="connsiteX0" fmla="*/ 749914 w 1046902"/>
              <a:gd name="connsiteY0" fmla="*/ 820429 h 904835"/>
              <a:gd name="connsiteX1" fmla="*/ 116868 w 1046902"/>
              <a:gd name="connsiteY1" fmla="*/ 693819 h 904835"/>
              <a:gd name="connsiteX2" fmla="*/ 88733 w 1046902"/>
              <a:gd name="connsiteY2" fmla="*/ 74841 h 904835"/>
              <a:gd name="connsiteX3" fmla="*/ 1045336 w 1046902"/>
              <a:gd name="connsiteY3" fmla="*/ 102976 h 904835"/>
              <a:gd name="connsiteX4" fmla="*/ 327884 w 1046902"/>
              <a:gd name="connsiteY4" fmla="*/ 904835 h 904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902" h="904835">
                <a:moveTo>
                  <a:pt x="749914" y="820429"/>
                </a:moveTo>
                <a:cubicBezTo>
                  <a:pt x="488489" y="819256"/>
                  <a:pt x="227065" y="818084"/>
                  <a:pt x="116868" y="693819"/>
                </a:cubicBezTo>
                <a:cubicBezTo>
                  <a:pt x="6671" y="569554"/>
                  <a:pt x="-66012" y="173315"/>
                  <a:pt x="88733" y="74841"/>
                </a:cubicBezTo>
                <a:cubicBezTo>
                  <a:pt x="243478" y="-23633"/>
                  <a:pt x="1005478" y="-35356"/>
                  <a:pt x="1045336" y="102976"/>
                </a:cubicBezTo>
                <a:cubicBezTo>
                  <a:pt x="1085195" y="241308"/>
                  <a:pt x="351330" y="719610"/>
                  <a:pt x="327884" y="904835"/>
                </a:cubicBezTo>
              </a:path>
            </a:pathLst>
          </a:custGeom>
          <a:ln w="38100">
            <a:solidFill>
              <a:srgbClr val="FF000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12" name="Freeform 11"/>
          <p:cNvSpPr/>
          <p:nvPr/>
        </p:nvSpPr>
        <p:spPr>
          <a:xfrm>
            <a:off x="878516" y="837772"/>
            <a:ext cx="1945259" cy="601364"/>
          </a:xfrm>
          <a:custGeom>
            <a:avLst/>
            <a:gdLst>
              <a:gd name="connsiteX0" fmla="*/ 749914 w 1046902"/>
              <a:gd name="connsiteY0" fmla="*/ 820429 h 904835"/>
              <a:gd name="connsiteX1" fmla="*/ 116868 w 1046902"/>
              <a:gd name="connsiteY1" fmla="*/ 693819 h 904835"/>
              <a:gd name="connsiteX2" fmla="*/ 88733 w 1046902"/>
              <a:gd name="connsiteY2" fmla="*/ 74841 h 904835"/>
              <a:gd name="connsiteX3" fmla="*/ 1045336 w 1046902"/>
              <a:gd name="connsiteY3" fmla="*/ 102976 h 904835"/>
              <a:gd name="connsiteX4" fmla="*/ 327884 w 1046902"/>
              <a:gd name="connsiteY4" fmla="*/ 904835 h 904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902" h="904835">
                <a:moveTo>
                  <a:pt x="749914" y="820429"/>
                </a:moveTo>
                <a:cubicBezTo>
                  <a:pt x="488489" y="819256"/>
                  <a:pt x="227065" y="818084"/>
                  <a:pt x="116868" y="693819"/>
                </a:cubicBezTo>
                <a:cubicBezTo>
                  <a:pt x="6671" y="569554"/>
                  <a:pt x="-66012" y="173315"/>
                  <a:pt x="88733" y="74841"/>
                </a:cubicBezTo>
                <a:cubicBezTo>
                  <a:pt x="243478" y="-23633"/>
                  <a:pt x="1005478" y="-35356"/>
                  <a:pt x="1045336" y="102976"/>
                </a:cubicBezTo>
                <a:cubicBezTo>
                  <a:pt x="1085195" y="241308"/>
                  <a:pt x="351330" y="719610"/>
                  <a:pt x="327884" y="904835"/>
                </a:cubicBezTo>
              </a:path>
            </a:pathLst>
          </a:custGeom>
          <a:ln w="38100">
            <a:solidFill>
              <a:srgbClr val="FF000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13" name="TextBox 12">
            <a:hlinkClick r:id="rId5" tooltip="سایت ضیاءالصالحین"/>
          </p:cNvPr>
          <p:cNvSpPr txBox="1"/>
          <p:nvPr/>
        </p:nvSpPr>
        <p:spPr>
          <a:xfrm>
            <a:off x="3644643" y="4659982"/>
            <a:ext cx="2186363" cy="369332"/>
          </a:xfrm>
          <a:prstGeom prst="rect">
            <a:avLst/>
          </a:prstGeom>
          <a:noFill/>
        </p:spPr>
        <p:txBody>
          <a:bodyPr wrap="square" rtlCol="1">
            <a:spAutoFit/>
          </a:bodyPr>
          <a:lstStyle/>
          <a:p>
            <a:pPr algn="ctr"/>
            <a:endParaRPr lang="fa-IR" dirty="0"/>
          </a:p>
        </p:txBody>
      </p:sp>
    </p:spTree>
    <p:extLst>
      <p:ext uri="{BB962C8B-B14F-4D97-AF65-F5344CB8AC3E}">
        <p14:creationId xmlns:p14="http://schemas.microsoft.com/office/powerpoint/2010/main" val="2836066643"/>
      </p:ext>
    </p:extLst>
  </p:cSld>
  <p:clrMapOvr>
    <a:masterClrMapping/>
  </p:clrMapOvr>
  <mc:AlternateContent xmlns:mc="http://schemas.openxmlformats.org/markup-compatibility/2006" xmlns:p14="http://schemas.microsoft.com/office/powerpoint/2010/main">
    <mc:Choice Requires="p14">
      <p:transition spd="slow" p14:dur="90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diamond(in)">
                                      <p:cBhvr>
                                        <p:cTn id="11" dur="2000"/>
                                        <p:tgtEl>
                                          <p:spTgt spid="12"/>
                                        </p:tgtEl>
                                      </p:cBhvr>
                                    </p:animEffect>
                                  </p:childTnLst>
                                </p:cTn>
                              </p:par>
                            </p:childTnLst>
                          </p:cTn>
                        </p:par>
                        <p:par>
                          <p:cTn id="12" fill="hold">
                            <p:stCondLst>
                              <p:cond delay="4000"/>
                            </p:stCondLst>
                            <p:childTnLst>
                              <p:par>
                                <p:cTn id="13" presetID="8"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amond(in)">
                                      <p:cBhvr>
                                        <p:cTn id="15" dur="2000"/>
                                        <p:tgtEl>
                                          <p:spTgt spid="10"/>
                                        </p:tgtEl>
                                      </p:cBhvr>
                                    </p:animEffect>
                                  </p:childTnLst>
                                </p:cTn>
                              </p:par>
                            </p:childTnLst>
                          </p:cTn>
                        </p:par>
                        <p:par>
                          <p:cTn id="16" fill="hold">
                            <p:stCondLst>
                              <p:cond delay="6000"/>
                            </p:stCondLst>
                            <p:childTnLst>
                              <p:par>
                                <p:cTn id="17" presetID="8" presetClass="entr" presetSubtype="16"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diamond(in)">
                                      <p:cBhvr>
                                        <p:cTn id="1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legram (331785)"/>
          <p:cNvPicPr>
            <a:picLocks noChangeAspect="1"/>
          </p:cNvPicPr>
          <p:nvPr/>
        </p:nvPicPr>
        <p:blipFill rotWithShape="1">
          <a:blip r:embed="rId3">
            <a:extLst>
              <a:ext uri="{28A0092B-C50C-407E-A947-70E740481C1C}">
                <a14:useLocalDpi xmlns:a14="http://schemas.microsoft.com/office/drawing/2010/main" val="0"/>
              </a:ext>
            </a:extLst>
          </a:blip>
          <a:srcRect l="36750" t="13286" r="31288" b="23401"/>
          <a:stretch/>
        </p:blipFill>
        <p:spPr>
          <a:xfrm>
            <a:off x="0" y="0"/>
            <a:ext cx="4338084" cy="5143502"/>
          </a:xfrm>
          <a:prstGeom prst="rect">
            <a:avLst/>
          </a:prstGeom>
          <a:noFill/>
          <a:ln>
            <a:noFill/>
          </a:ln>
        </p:spPr>
      </p:pic>
      <p:pic>
        <p:nvPicPr>
          <p:cNvPr id="3" name="Picture 2" descr="Screen Clipping"/>
          <p:cNvPicPr>
            <a:picLocks noChangeAspect="1"/>
          </p:cNvPicPr>
          <p:nvPr/>
        </p:nvPicPr>
        <p:blipFill rotWithShape="1">
          <a:blip r:embed="rId4">
            <a:extLst>
              <a:ext uri="{28A0092B-C50C-407E-A947-70E740481C1C}">
                <a14:useLocalDpi xmlns:a14="http://schemas.microsoft.com/office/drawing/2010/main" val="0"/>
              </a:ext>
            </a:extLst>
          </a:blip>
          <a:srcRect l="1342" r="3708" b="10130"/>
          <a:stretch/>
        </p:blipFill>
        <p:spPr>
          <a:xfrm>
            <a:off x="6391346" y="-6591"/>
            <a:ext cx="2752654" cy="5150091"/>
          </a:xfrm>
          <a:prstGeom prst="rect">
            <a:avLst/>
          </a:prstGeom>
        </p:spPr>
      </p:pic>
      <p:sp>
        <p:nvSpPr>
          <p:cNvPr id="4" name="Left-Right Arrow 3"/>
          <p:cNvSpPr/>
          <p:nvPr/>
        </p:nvSpPr>
        <p:spPr>
          <a:xfrm>
            <a:off x="4338084" y="0"/>
            <a:ext cx="2053262" cy="5143500"/>
          </a:xfrm>
          <a:prstGeom prst="leftRightArrow">
            <a:avLst>
              <a:gd name="adj1" fmla="val 50000"/>
              <a:gd name="adj2" fmla="val 21092"/>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a-IR" b="1" dirty="0" smtClean="0">
                <a:ln w="0"/>
                <a:solidFill>
                  <a:schemeClr val="tx1"/>
                </a:solidFill>
                <a:effectLst>
                  <a:outerShdw blurRad="38100" dist="19050" dir="2700000" algn="tl" rotWithShape="0">
                    <a:schemeClr val="dk1">
                      <a:alpha val="40000"/>
                    </a:schemeClr>
                  </a:outerShdw>
                </a:effectLst>
                <a:cs typeface="B Mitra" panose="00000400000000000000" pitchFamily="2" charset="-78"/>
              </a:rPr>
              <a:t>محتوای پیام ها؟</a:t>
            </a:r>
          </a:p>
          <a:p>
            <a:pPr algn="ctr"/>
            <a:r>
              <a:rPr lang="fa-IR" b="1" dirty="0" smtClean="0">
                <a:ln w="0"/>
                <a:solidFill>
                  <a:schemeClr val="tx1"/>
                </a:solidFill>
                <a:effectLst>
                  <a:outerShdw blurRad="38100" dist="19050" dir="2700000" algn="tl" rotWithShape="0">
                    <a:schemeClr val="dk1">
                      <a:alpha val="40000"/>
                    </a:schemeClr>
                  </a:outerShdw>
                </a:effectLst>
                <a:cs typeface="B Mitra" panose="00000400000000000000" pitchFamily="2" charset="-78"/>
              </a:rPr>
              <a:t>تکنیک اقناعی؟</a:t>
            </a:r>
          </a:p>
          <a:p>
            <a:pPr algn="ctr"/>
            <a:r>
              <a:rPr lang="fa-IR" b="1" dirty="0" smtClean="0">
                <a:ln w="0"/>
                <a:solidFill>
                  <a:schemeClr val="tx1"/>
                </a:solidFill>
                <a:effectLst>
                  <a:outerShdw blurRad="38100" dist="19050" dir="2700000" algn="tl" rotWithShape="0">
                    <a:schemeClr val="dk1">
                      <a:alpha val="40000"/>
                    </a:schemeClr>
                  </a:outerShdw>
                </a:effectLst>
                <a:cs typeface="B Mitra" panose="00000400000000000000" pitchFamily="2" charset="-78"/>
              </a:rPr>
              <a:t>فرستنده؟ </a:t>
            </a:r>
          </a:p>
          <a:p>
            <a:pPr algn="ctr"/>
            <a:r>
              <a:rPr lang="fa-IR" b="1" dirty="0" smtClean="0">
                <a:ln w="0"/>
                <a:solidFill>
                  <a:schemeClr val="tx1"/>
                </a:solidFill>
                <a:effectLst>
                  <a:outerShdw blurRad="38100" dist="19050" dir="2700000" algn="tl" rotWithShape="0">
                    <a:schemeClr val="dk1">
                      <a:alpha val="40000"/>
                    </a:schemeClr>
                  </a:outerShdw>
                </a:effectLst>
                <a:cs typeface="B Mitra" panose="00000400000000000000" pitchFamily="2" charset="-78"/>
              </a:rPr>
              <a:t>مخاطب؟</a:t>
            </a:r>
          </a:p>
          <a:p>
            <a:pPr algn="ctr"/>
            <a:r>
              <a:rPr lang="fa-IR" b="1" dirty="0" smtClean="0">
                <a:ln w="0"/>
                <a:solidFill>
                  <a:schemeClr val="tx1"/>
                </a:solidFill>
                <a:effectLst>
                  <a:outerShdw blurRad="38100" dist="19050" dir="2700000" algn="tl" rotWithShape="0">
                    <a:schemeClr val="dk1">
                      <a:alpha val="40000"/>
                    </a:schemeClr>
                  </a:outerShdw>
                </a:effectLst>
                <a:cs typeface="B Mitra" panose="00000400000000000000" pitchFamily="2" charset="-78"/>
              </a:rPr>
              <a:t>بستر؟</a:t>
            </a:r>
            <a:endParaRPr lang="en-US" b="1" dirty="0">
              <a:ln w="0"/>
              <a:solidFill>
                <a:schemeClr val="tx1"/>
              </a:solidFill>
              <a:effectLst>
                <a:outerShdw blurRad="38100" dist="19050" dir="2700000" algn="tl" rotWithShape="0">
                  <a:schemeClr val="dk1">
                    <a:alpha val="40000"/>
                  </a:schemeClr>
                </a:outerShdw>
              </a:effectLst>
              <a:cs typeface="B Mitra" panose="00000400000000000000" pitchFamily="2" charset="-78"/>
            </a:endParaRPr>
          </a:p>
        </p:txBody>
      </p:sp>
      <p:sp>
        <p:nvSpPr>
          <p:cNvPr id="6" name="TextBox 5">
            <a:hlinkClick r:id="rId5" tooltip="سایت ضیاءالصالحین"/>
          </p:cNvPr>
          <p:cNvSpPr txBox="1"/>
          <p:nvPr/>
        </p:nvSpPr>
        <p:spPr>
          <a:xfrm>
            <a:off x="3923928" y="4621156"/>
            <a:ext cx="2186363" cy="369332"/>
          </a:xfrm>
          <a:prstGeom prst="rect">
            <a:avLst/>
          </a:prstGeom>
          <a:noFill/>
        </p:spPr>
        <p:txBody>
          <a:bodyPr wrap="square" rtlCol="1">
            <a:spAutoFit/>
          </a:bodyPr>
          <a:lstStyle/>
          <a:p>
            <a:pPr algn="ctr"/>
            <a:endParaRPr lang="fa-IR" dirty="0"/>
          </a:p>
        </p:txBody>
      </p:sp>
    </p:spTree>
    <p:extLst>
      <p:ext uri="{BB962C8B-B14F-4D97-AF65-F5344CB8AC3E}">
        <p14:creationId xmlns:p14="http://schemas.microsoft.com/office/powerpoint/2010/main" val="212010411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5179" y="-164554"/>
            <a:ext cx="9525109" cy="553125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6444208" y="51470"/>
            <a:ext cx="2880320" cy="936104"/>
          </a:xfrm>
          <a:prstGeom prst="rect">
            <a:avLst/>
          </a:prstGeom>
        </p:spPr>
        <p:txBody>
          <a:bodyPr vert="horz" lIns="91440" tIns="45720" rIns="91440" bIns="45720" rtlCol="0" anchor="t">
            <a:noAutofit/>
          </a:bodyPr>
          <a:lstStyle>
            <a:lvl1pPr algn="l" defTabSz="914400" rtl="0" eaLnBrk="1" latinLnBrk="0" hangingPunct="1">
              <a:lnSpc>
                <a:spcPct val="105000"/>
              </a:lnSpc>
              <a:spcBef>
                <a:spcPct val="0"/>
              </a:spcBef>
              <a:buNone/>
              <a:defRPr sz="3900" kern="1200" baseline="0">
                <a:solidFill>
                  <a:schemeClr val="accent1">
                    <a:lumMod val="40000"/>
                    <a:lumOff val="60000"/>
                  </a:schemeClr>
                </a:solidFill>
                <a:latin typeface="+mj-lt"/>
                <a:ea typeface="+mj-ea"/>
                <a:cs typeface="+mj-cs"/>
              </a:defRPr>
            </a:lvl1pPr>
          </a:lstStyle>
          <a:p>
            <a:pPr algn="ctr" rtl="1"/>
            <a:r>
              <a:rPr lang="fa-IR" sz="3600" b="1" dirty="0" smtClean="0">
                <a:ln w="6350">
                  <a:noFill/>
                </a:ln>
                <a:solidFill>
                  <a:srgbClr val="C00000"/>
                </a:solidFill>
                <a:cs typeface="B Titr" panose="00000700000000000000" pitchFamily="2" charset="-78"/>
              </a:rPr>
              <a:t>عکس و مکث!</a:t>
            </a:r>
            <a:endParaRPr lang="fa-IR" sz="3600" b="1" baseline="30000" dirty="0">
              <a:ln w="6350">
                <a:noFill/>
              </a:ln>
              <a:solidFill>
                <a:srgbClr val="C00000"/>
              </a:solidFill>
              <a:cs typeface="B Titr" panose="00000700000000000000" pitchFamily="2" charset="-78"/>
            </a:endParaRPr>
          </a:p>
        </p:txBody>
      </p:sp>
    </p:spTree>
    <p:extLst>
      <p:ext uri="{BB962C8B-B14F-4D97-AF65-F5344CB8AC3E}">
        <p14:creationId xmlns:p14="http://schemas.microsoft.com/office/powerpoint/2010/main" val="2106508234"/>
      </p:ext>
    </p:extLst>
  </p:cSld>
  <p:clrMapOvr>
    <a:masterClrMapping/>
  </p:clrMapOvr>
  <p:transition spd="slow">
    <p:push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pattFill prst="smConfetti">
          <a:fgClr>
            <a:srgbClr val="FFC000"/>
          </a:fgClr>
          <a:bgClr>
            <a:schemeClr val="bg1"/>
          </a:bgClr>
        </a:pattFill>
        <a:effectLst/>
      </p:bgPr>
    </p:bg>
    <p:spTree>
      <p:nvGrpSpPr>
        <p:cNvPr id="1" name=""/>
        <p:cNvGrpSpPr/>
        <p:nvPr/>
      </p:nvGrpSpPr>
      <p:grpSpPr>
        <a:xfrm>
          <a:off x="0" y="0"/>
          <a:ext cx="0" cy="0"/>
          <a:chOff x="0" y="0"/>
          <a:chExt cx="0" cy="0"/>
        </a:xfrm>
      </p:grpSpPr>
      <p:sp>
        <p:nvSpPr>
          <p:cNvPr id="6" name="Rectangle 5"/>
          <p:cNvSpPr/>
          <p:nvPr/>
        </p:nvSpPr>
        <p:spPr>
          <a:xfrm>
            <a:off x="2123728" y="915566"/>
            <a:ext cx="6908413" cy="4032448"/>
          </a:xfrm>
          <a:prstGeom prst="rect">
            <a:avLst/>
          </a:prstGeom>
        </p:spPr>
        <p:style>
          <a:lnRef idx="2">
            <a:schemeClr val="accent1"/>
          </a:lnRef>
          <a:fillRef idx="1">
            <a:schemeClr val="lt1"/>
          </a:fillRef>
          <a:effectRef idx="0">
            <a:schemeClr val="accent1"/>
          </a:effectRef>
          <a:fontRef idx="minor">
            <a:schemeClr val="dk1"/>
          </a:fontRef>
        </p:style>
        <p:txBody>
          <a:bodyPr rtlCol="1" anchor="ctr"/>
          <a:lstStyle/>
          <a:p>
            <a:pPr algn="ctr"/>
            <a:endParaRPr lang="fa-IR"/>
          </a:p>
        </p:txBody>
      </p:sp>
      <p:pic>
        <p:nvPicPr>
          <p:cNvPr id="13314" name="Picture 2" descr="Ø¯Ø±Ø³ Ø³ÙÙ Ú©ØªØ§Ø¨ Ø¯Ø±Ø³Û ØªÙÚ©Ø± Ù Ø³ÙØ§Ø¯ Ø±Ø³Ø§ÙÙ Ø§Û Ù¾Ø§ÛÙ Ø¯ÙÙ"/>
          <p:cNvPicPr>
            <a:picLocks noChangeAspect="1" noChangeArrowheads="1"/>
          </p:cNvPicPr>
          <p:nvPr/>
        </p:nvPicPr>
        <p:blipFill rotWithShape="1">
          <a:blip r:embed="rId2">
            <a:extLst>
              <a:ext uri="{28A0092B-C50C-407E-A947-70E740481C1C}">
                <a14:useLocalDpi xmlns:a14="http://schemas.microsoft.com/office/drawing/2010/main" val="0"/>
              </a:ext>
            </a:extLst>
          </a:blip>
          <a:srcRect l="25918" t="20236" r="2888" b="13753"/>
          <a:stretch/>
        </p:blipFill>
        <p:spPr bwMode="auto">
          <a:xfrm>
            <a:off x="2265566" y="1203598"/>
            <a:ext cx="6624736" cy="345638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123728" y="411510"/>
            <a:ext cx="6908413"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pPr algn="r" rtl="1"/>
            <a:r>
              <a:rPr lang="fa-IR" sz="2400" b="1" dirty="0" smtClean="0">
                <a:effectLst>
                  <a:outerShdw blurRad="38100" dist="38100" dir="2700000" algn="tl">
                    <a:srgbClr val="000000">
                      <a:alpha val="43137"/>
                    </a:srgbClr>
                  </a:outerShdw>
                </a:effectLst>
                <a:cs typeface="B Titr" panose="00000700000000000000" pitchFamily="2" charset="-78"/>
              </a:rPr>
              <a:t>لطیفه های رسانه ای</a:t>
            </a:r>
            <a:endParaRPr lang="fa-IR" sz="2400" b="1" dirty="0">
              <a:effectLst>
                <a:outerShdw blurRad="38100" dist="38100" dir="2700000" algn="tl">
                  <a:srgbClr val="000000">
                    <a:alpha val="43137"/>
                  </a:srgbClr>
                </a:outerShdw>
              </a:effectLst>
              <a:cs typeface="B Titr" panose="00000700000000000000" pitchFamily="2" charset="-78"/>
            </a:endParaRPr>
          </a:p>
        </p:txBody>
      </p:sp>
    </p:spTree>
    <p:extLst>
      <p:ext uri="{BB962C8B-B14F-4D97-AF65-F5344CB8AC3E}">
        <p14:creationId xmlns:p14="http://schemas.microsoft.com/office/powerpoint/2010/main" val="25655738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ØªØµÙÛØ± ÙØ±ØªØ¨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p:cNvSpPr txBox="1">
            <a:spLocks/>
          </p:cNvSpPr>
          <p:nvPr/>
        </p:nvSpPr>
        <p:spPr>
          <a:xfrm>
            <a:off x="971600" y="627534"/>
            <a:ext cx="2727693" cy="776801"/>
          </a:xfrm>
          <a:prstGeom prst="rect">
            <a:avLst/>
          </a:prstGeom>
        </p:spPr>
        <p:txBody>
          <a:bodyPr vert="horz" lIns="91440" tIns="45720" rIns="91440" bIns="45720" rtlCol="0" anchor="t">
            <a:noAutofit/>
          </a:bodyPr>
          <a:lstStyle>
            <a:lvl1pPr algn="l" defTabSz="914400" rtl="0" eaLnBrk="1" latinLnBrk="0" hangingPunct="1">
              <a:lnSpc>
                <a:spcPct val="105000"/>
              </a:lnSpc>
              <a:spcBef>
                <a:spcPct val="0"/>
              </a:spcBef>
              <a:buNone/>
              <a:defRPr sz="3900" kern="1200" baseline="0">
                <a:solidFill>
                  <a:schemeClr val="accent1">
                    <a:lumMod val="40000"/>
                    <a:lumOff val="60000"/>
                  </a:schemeClr>
                </a:solidFill>
                <a:latin typeface="+mj-lt"/>
                <a:ea typeface="+mj-ea"/>
                <a:cs typeface="+mj-cs"/>
              </a:defRPr>
            </a:lvl1pPr>
          </a:lstStyle>
          <a:p>
            <a:pPr rtl="1"/>
            <a:r>
              <a:rPr lang="fa-IR" sz="3200" b="1" dirty="0" smtClean="0">
                <a:solidFill>
                  <a:srgbClr val="FFFF00"/>
                </a:solidFill>
                <a:effectLst>
                  <a:outerShdw blurRad="38100" dist="38100" dir="2700000" algn="tl">
                    <a:srgbClr val="000000">
                      <a:alpha val="43137"/>
                    </a:srgbClr>
                  </a:outerShdw>
                </a:effectLst>
                <a:cs typeface="B Titr" panose="00000700000000000000" pitchFamily="2" charset="-78"/>
              </a:rPr>
              <a:t>پایان درس سوم</a:t>
            </a:r>
            <a:endParaRPr lang="fa-IR" sz="3200" b="1" baseline="30000" dirty="0">
              <a:solidFill>
                <a:srgbClr val="FFFF00"/>
              </a:solidFill>
              <a:effectLst>
                <a:outerShdw blurRad="38100" dist="38100" dir="2700000" algn="tl">
                  <a:srgbClr val="000000">
                    <a:alpha val="43137"/>
                  </a:srgbClr>
                </a:outerShdw>
              </a:effectLst>
              <a:cs typeface="B Titr" panose="00000700000000000000" pitchFamily="2" charset="-78"/>
            </a:endParaRPr>
          </a:p>
        </p:txBody>
      </p:sp>
      <p:sp>
        <p:nvSpPr>
          <p:cNvPr id="6" name="TextBox 5"/>
          <p:cNvSpPr txBox="1"/>
          <p:nvPr/>
        </p:nvSpPr>
        <p:spPr>
          <a:xfrm>
            <a:off x="5940152" y="4774168"/>
            <a:ext cx="2186363" cy="369332"/>
          </a:xfrm>
          <a:prstGeom prst="rect">
            <a:avLst/>
          </a:prstGeom>
          <a:noFill/>
        </p:spPr>
        <p:txBody>
          <a:bodyPr wrap="square" rtlCol="1">
            <a:spAutoFit/>
          </a:bodyPr>
          <a:lstStyle/>
          <a:p>
            <a:pPr algn="ctr"/>
            <a:r>
              <a:rPr lang="en-US" dirty="0" smtClean="0">
                <a:solidFill>
                  <a:srgbClr val="FFFF00"/>
                </a:solidFill>
                <a:effectLst>
                  <a:outerShdw blurRad="38100" dist="38100" dir="2700000" algn="tl">
                    <a:srgbClr val="000000">
                      <a:alpha val="43137"/>
                    </a:srgbClr>
                  </a:outerShdw>
                </a:effectLst>
              </a:rPr>
              <a:t>www.ziaossalehin.ir</a:t>
            </a:r>
            <a:endParaRPr lang="fa-IR" dirty="0">
              <a:solidFill>
                <a:srgbClr val="FFFF00"/>
              </a:solidFill>
              <a:effectLst>
                <a:outerShdw blurRad="38100" dist="38100" dir="2700000" algn="tl">
                  <a:srgbClr val="000000">
                    <a:alpha val="43137"/>
                  </a:srgbClr>
                </a:outerShdw>
              </a:effectLst>
            </a:endParaRPr>
          </a:p>
        </p:txBody>
      </p:sp>
      <p:sp>
        <p:nvSpPr>
          <p:cNvPr id="2" name="TextBox 1"/>
          <p:cNvSpPr txBox="1"/>
          <p:nvPr/>
        </p:nvSpPr>
        <p:spPr>
          <a:xfrm>
            <a:off x="655163" y="3723878"/>
            <a:ext cx="1656184" cy="369332"/>
          </a:xfrm>
          <a:prstGeom prst="rect">
            <a:avLst/>
          </a:prstGeom>
          <a:noFill/>
        </p:spPr>
        <p:txBody>
          <a:bodyPr wrap="square" rtlCol="1">
            <a:spAutoFit/>
          </a:bodyPr>
          <a:lstStyle/>
          <a:p>
            <a:pPr algn="ctr"/>
            <a:r>
              <a:rPr lang="fa-IR" dirty="0" smtClean="0">
                <a:cs typeface="B Nazanin" panose="00000400000000000000" pitchFamily="2" charset="-78"/>
              </a:rPr>
              <a:t>سایت ضیاءالصالحین</a:t>
            </a:r>
            <a:endParaRPr lang="fa-IR" dirty="0">
              <a:cs typeface="B Nazanin" panose="00000400000000000000" pitchFamily="2" charset="-78"/>
            </a:endParaRPr>
          </a:p>
        </p:txBody>
      </p:sp>
    </p:spTree>
    <p:extLst>
      <p:ext uri="{BB962C8B-B14F-4D97-AF65-F5344CB8AC3E}">
        <p14:creationId xmlns:p14="http://schemas.microsoft.com/office/powerpoint/2010/main" val="2682154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 y="0"/>
            <a:ext cx="9144000" cy="5143500"/>
          </a:xfrm>
          <a:prstGeom prst="rect">
            <a:avLst/>
          </a:prstGeom>
        </p:spPr>
      </p:pic>
      <p:sp>
        <p:nvSpPr>
          <p:cNvPr id="4" name="TextBox 3"/>
          <p:cNvSpPr txBox="1"/>
          <p:nvPr/>
        </p:nvSpPr>
        <p:spPr>
          <a:xfrm>
            <a:off x="3442814" y="4741653"/>
            <a:ext cx="2186363" cy="369332"/>
          </a:xfrm>
          <a:prstGeom prst="rect">
            <a:avLst/>
          </a:prstGeom>
          <a:noFill/>
        </p:spPr>
        <p:txBody>
          <a:bodyPr wrap="square" rtlCol="1">
            <a:spAutoFit/>
          </a:bodyPr>
          <a:lstStyle/>
          <a:p>
            <a:pPr algn="ctr"/>
            <a:r>
              <a:rPr lang="en-US" dirty="0" smtClean="0"/>
              <a:t>www.ziaossalehin.ir</a:t>
            </a:r>
            <a:endParaRPr lang="fa-IR" dirty="0"/>
          </a:p>
        </p:txBody>
      </p:sp>
    </p:spTree>
    <p:extLst>
      <p:ext uri="{BB962C8B-B14F-4D97-AF65-F5344CB8AC3E}">
        <p14:creationId xmlns:p14="http://schemas.microsoft.com/office/powerpoint/2010/main" val="411870746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395537" y="749667"/>
            <a:ext cx="8460432" cy="324036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a-IR" sz="1801" b="1" dirty="0">
              <a:effectLst>
                <a:outerShdw blurRad="38100" dist="38100" dir="2700000" algn="tl">
                  <a:srgbClr val="000000">
                    <a:alpha val="43137"/>
                  </a:srgbClr>
                </a:outerShdw>
              </a:effectLst>
            </a:endParaRPr>
          </a:p>
          <a:p>
            <a:pPr algn="ctr"/>
            <a:endParaRPr lang="fa-IR" sz="1801" b="1" dirty="0">
              <a:effectLst>
                <a:outerShdw blurRad="38100" dist="38100" dir="2700000" algn="tl">
                  <a:srgbClr val="000000">
                    <a:alpha val="43137"/>
                  </a:srgbClr>
                </a:outerShdw>
              </a:effectLst>
            </a:endParaRPr>
          </a:p>
          <a:p>
            <a:pPr algn="ctr"/>
            <a:endParaRPr lang="fa-IR" sz="1801" b="1" dirty="0">
              <a:effectLst>
                <a:outerShdw blurRad="38100" dist="38100" dir="2700000" algn="tl">
                  <a:srgbClr val="000000">
                    <a:alpha val="43137"/>
                  </a:srgbClr>
                </a:outerShdw>
              </a:effectLst>
            </a:endParaRPr>
          </a:p>
          <a:p>
            <a:pPr algn="ctr"/>
            <a:endParaRPr lang="fa-IR" sz="1801" b="1" dirty="0">
              <a:effectLst>
                <a:outerShdw blurRad="38100" dist="38100" dir="2700000" algn="tl">
                  <a:srgbClr val="000000">
                    <a:alpha val="43137"/>
                  </a:srgbClr>
                </a:outerShdw>
              </a:effectLst>
            </a:endParaRPr>
          </a:p>
          <a:p>
            <a:pPr algn="ctr"/>
            <a:endParaRPr lang="fa-IR" sz="1801" b="1" dirty="0">
              <a:effectLst>
                <a:outerShdw blurRad="38100" dist="38100" dir="2700000" algn="tl">
                  <a:srgbClr val="000000">
                    <a:alpha val="43137"/>
                  </a:srgbClr>
                </a:outerShdw>
              </a:effectLst>
            </a:endParaRPr>
          </a:p>
          <a:p>
            <a:pPr algn="ctr"/>
            <a:endParaRPr lang="fa-IR" sz="1801" b="1" dirty="0">
              <a:effectLst>
                <a:outerShdw blurRad="38100" dist="38100" dir="2700000" algn="tl">
                  <a:srgbClr val="000000">
                    <a:alpha val="43137"/>
                  </a:srgbClr>
                </a:outerShdw>
              </a:effectLst>
            </a:endParaRPr>
          </a:p>
          <a:p>
            <a:pPr algn="ctr"/>
            <a:endParaRPr lang="fa-IR" sz="1801" b="1" dirty="0">
              <a:effectLst>
                <a:outerShdw blurRad="38100" dist="38100" dir="2700000" algn="tl">
                  <a:srgbClr val="000000">
                    <a:alpha val="43137"/>
                  </a:srgbClr>
                </a:outerShdw>
              </a:effectLst>
            </a:endParaRPr>
          </a:p>
          <a:p>
            <a:pPr algn="ctr"/>
            <a:r>
              <a:rPr lang="fa-IR" sz="1801" b="1" dirty="0" smtClean="0">
                <a:effectLst>
                  <a:outerShdw blurRad="38100" dist="38100" dir="2700000" algn="tl">
                    <a:srgbClr val="000000">
                      <a:alpha val="43137"/>
                    </a:srgbClr>
                  </a:outerShdw>
                </a:effectLst>
              </a:rPr>
              <a:t>1</a:t>
            </a:r>
            <a:endParaRPr lang="en-US" sz="1801" b="1" dirty="0">
              <a:effectLst>
                <a:outerShdw blurRad="38100" dist="38100" dir="2700000" algn="tl">
                  <a:srgbClr val="000000">
                    <a:alpha val="43137"/>
                  </a:srgbClr>
                </a:outerShdw>
              </a:effectLst>
            </a:endParaRPr>
          </a:p>
        </p:txBody>
      </p:sp>
      <p:sp>
        <p:nvSpPr>
          <p:cNvPr id="2" name="Oval 1"/>
          <p:cNvSpPr/>
          <p:nvPr/>
        </p:nvSpPr>
        <p:spPr>
          <a:xfrm>
            <a:off x="827584" y="1635645"/>
            <a:ext cx="1440160" cy="1368153"/>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801" b="1" dirty="0">
                <a:effectLst>
                  <a:outerShdw blurRad="38100" dist="38100" dir="2700000" algn="tl">
                    <a:srgbClr val="000000">
                      <a:alpha val="43137"/>
                    </a:srgbClr>
                  </a:outerShdw>
                </a:effectLst>
              </a:rPr>
              <a:t>فرستنده</a:t>
            </a:r>
          </a:p>
          <a:p>
            <a:pPr algn="ctr"/>
            <a:r>
              <a:rPr lang="fa-IR" sz="1801" b="1" dirty="0" smtClean="0">
                <a:effectLst>
                  <a:outerShdw blurRad="38100" dist="38100" dir="2700000" algn="tl">
                    <a:srgbClr val="000000">
                      <a:alpha val="43137"/>
                    </a:srgbClr>
                  </a:outerShdw>
                </a:effectLst>
              </a:rPr>
              <a:t>1</a:t>
            </a:r>
            <a:endParaRPr lang="en-US" sz="1801" b="1" dirty="0">
              <a:effectLst>
                <a:outerShdw blurRad="38100" dist="38100" dir="2700000" algn="tl">
                  <a:srgbClr val="000000">
                    <a:alpha val="43137"/>
                  </a:srgbClr>
                </a:outerShdw>
              </a:effectLst>
            </a:endParaRPr>
          </a:p>
        </p:txBody>
      </p:sp>
      <p:sp>
        <p:nvSpPr>
          <p:cNvPr id="5" name="Oval 4"/>
          <p:cNvSpPr/>
          <p:nvPr/>
        </p:nvSpPr>
        <p:spPr>
          <a:xfrm>
            <a:off x="6948265" y="1642111"/>
            <a:ext cx="1440160" cy="1368153"/>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801" b="1" dirty="0">
                <a:effectLst>
                  <a:outerShdw blurRad="38100" dist="38100" dir="2700000" algn="tl">
                    <a:srgbClr val="000000">
                      <a:alpha val="43137"/>
                    </a:srgbClr>
                  </a:outerShdw>
                </a:effectLst>
              </a:rPr>
              <a:t>گیرنده</a:t>
            </a:r>
          </a:p>
          <a:p>
            <a:pPr algn="ctr"/>
            <a:r>
              <a:rPr lang="fa-IR" sz="1801" b="1" dirty="0" smtClean="0">
                <a:effectLst>
                  <a:outerShdw blurRad="38100" dist="38100" dir="2700000" algn="tl">
                    <a:srgbClr val="000000">
                      <a:alpha val="43137"/>
                    </a:srgbClr>
                  </a:outerShdw>
                </a:effectLst>
              </a:rPr>
              <a:t>5</a:t>
            </a:r>
            <a:endParaRPr lang="en-US" sz="1801" b="1" dirty="0">
              <a:effectLst>
                <a:outerShdw blurRad="38100" dist="38100" dir="2700000" algn="tl">
                  <a:srgbClr val="000000">
                    <a:alpha val="43137"/>
                  </a:srgbClr>
                </a:outerShdw>
              </a:effectLst>
            </a:endParaRPr>
          </a:p>
        </p:txBody>
      </p:sp>
      <p:sp>
        <p:nvSpPr>
          <p:cNvPr id="4" name="Notched Right Arrow 3"/>
          <p:cNvSpPr/>
          <p:nvPr/>
        </p:nvSpPr>
        <p:spPr>
          <a:xfrm>
            <a:off x="2915815" y="1736548"/>
            <a:ext cx="3384377" cy="1266604"/>
          </a:xfrm>
          <a:prstGeom prst="notched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fa-IR" sz="1801" b="1" dirty="0">
                <a:effectLst>
                  <a:outerShdw blurRad="38100" dist="38100" dir="2700000" algn="tl">
                    <a:srgbClr val="000000">
                      <a:alpha val="43137"/>
                    </a:srgbClr>
                  </a:outerShdw>
                </a:effectLst>
              </a:rPr>
              <a:t>پیام (محتوا)</a:t>
            </a:r>
          </a:p>
          <a:p>
            <a:pPr algn="ctr"/>
            <a:r>
              <a:rPr lang="fa-IR" sz="1801" b="1" dirty="0">
                <a:effectLst>
                  <a:outerShdw blurRad="38100" dist="38100" dir="2700000" algn="tl">
                    <a:srgbClr val="000000">
                      <a:alpha val="43137"/>
                    </a:srgbClr>
                  </a:outerShdw>
                </a:effectLst>
              </a:rPr>
              <a:t>3</a:t>
            </a:r>
            <a:endParaRPr lang="en-US" sz="1801" b="1" dirty="0">
              <a:effectLst>
                <a:outerShdw blurRad="38100" dist="38100" dir="2700000" algn="tl">
                  <a:srgbClr val="000000">
                    <a:alpha val="43137"/>
                  </a:srgbClr>
                </a:outerShdw>
              </a:effectLst>
            </a:endParaRPr>
          </a:p>
        </p:txBody>
      </p:sp>
      <p:cxnSp>
        <p:nvCxnSpPr>
          <p:cNvPr id="9" name="Straight Arrow Connector 8"/>
          <p:cNvCxnSpPr/>
          <p:nvPr/>
        </p:nvCxnSpPr>
        <p:spPr>
          <a:xfrm>
            <a:off x="4608004" y="2715769"/>
            <a:ext cx="0" cy="2944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635896" y="4014566"/>
            <a:ext cx="2052228" cy="646587"/>
          </a:xfrm>
          <a:prstGeom prst="rect">
            <a:avLst/>
          </a:prstGeom>
          <a:noFill/>
        </p:spPr>
        <p:txBody>
          <a:bodyPr wrap="square" rtlCol="0">
            <a:spAutoFit/>
          </a:bodyPr>
          <a:lstStyle/>
          <a:p>
            <a:pPr algn="ctr" rtl="1"/>
            <a:r>
              <a:rPr lang="fa-IR" sz="1801" b="1" dirty="0" smtClean="0">
                <a:effectLst>
                  <a:outerShdw blurRad="38100" dist="38100" dir="2700000" algn="tl">
                    <a:srgbClr val="000000">
                      <a:alpha val="43137"/>
                    </a:srgbClr>
                  </a:outerShdw>
                </a:effectLst>
              </a:rPr>
              <a:t>بافت/ بستر/ </a:t>
            </a:r>
            <a:r>
              <a:rPr lang="fa-IR" sz="1801" b="1" dirty="0">
                <a:effectLst>
                  <a:outerShdw blurRad="38100" dist="38100" dir="2700000" algn="tl">
                    <a:srgbClr val="000000">
                      <a:alpha val="43137"/>
                    </a:srgbClr>
                  </a:outerShdw>
                </a:effectLst>
              </a:rPr>
              <a:t>فرهنگ</a:t>
            </a:r>
          </a:p>
          <a:p>
            <a:pPr algn="ctr" rtl="1"/>
            <a:r>
              <a:rPr lang="fa-IR" sz="1801" b="1" dirty="0" smtClean="0">
                <a:effectLst>
                  <a:outerShdw blurRad="38100" dist="38100" dir="2700000" algn="tl">
                    <a:srgbClr val="000000">
                      <a:alpha val="43137"/>
                    </a:srgbClr>
                  </a:outerShdw>
                </a:effectLst>
              </a:rPr>
              <a:t>6</a:t>
            </a:r>
            <a:endParaRPr lang="en-US" sz="1801" b="1" dirty="0">
              <a:effectLst>
                <a:outerShdw blurRad="38100" dist="38100" dir="2700000" algn="tl">
                  <a:srgbClr val="000000">
                    <a:alpha val="43137"/>
                  </a:srgbClr>
                </a:outerShdw>
              </a:effectLst>
            </a:endParaRPr>
          </a:p>
        </p:txBody>
      </p:sp>
      <p:sp>
        <p:nvSpPr>
          <p:cNvPr id="12" name="TextBox 11"/>
          <p:cNvSpPr txBox="1"/>
          <p:nvPr/>
        </p:nvSpPr>
        <p:spPr>
          <a:xfrm>
            <a:off x="2341512" y="1784388"/>
            <a:ext cx="492443" cy="1174012"/>
          </a:xfrm>
          <a:prstGeom prst="rect">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vert="vert270" wrap="square" rtlCol="0">
            <a:spAutoFit/>
          </a:bodyPr>
          <a:lstStyle/>
          <a:p>
            <a:pPr algn="ctr"/>
            <a:r>
              <a:rPr lang="fa-IR" sz="2000" b="1" dirty="0" smtClean="0">
                <a:solidFill>
                  <a:schemeClr val="tx1"/>
                </a:solidFill>
              </a:rPr>
              <a:t>رمز گذاری2</a:t>
            </a:r>
            <a:endParaRPr lang="en-US" sz="2000" b="1" dirty="0">
              <a:solidFill>
                <a:schemeClr val="tx1"/>
              </a:solidFill>
            </a:endParaRPr>
          </a:p>
        </p:txBody>
      </p:sp>
      <p:sp>
        <p:nvSpPr>
          <p:cNvPr id="13" name="TextBox 12"/>
          <p:cNvSpPr txBox="1"/>
          <p:nvPr/>
        </p:nvSpPr>
        <p:spPr>
          <a:xfrm>
            <a:off x="6392216" y="1734266"/>
            <a:ext cx="492443" cy="1174012"/>
          </a:xfrm>
          <a:prstGeom prst="rect">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vert="vert270" wrap="square" rtlCol="0">
            <a:spAutoFit/>
          </a:bodyPr>
          <a:lstStyle/>
          <a:p>
            <a:pPr algn="ctr"/>
            <a:r>
              <a:rPr lang="fa-IR" sz="2000" b="1" dirty="0">
                <a:solidFill>
                  <a:schemeClr val="tx1"/>
                </a:solidFill>
              </a:rPr>
              <a:t>رمز </a:t>
            </a:r>
            <a:r>
              <a:rPr lang="fa-IR" sz="2000" b="1" dirty="0" smtClean="0">
                <a:solidFill>
                  <a:schemeClr val="tx1"/>
                </a:solidFill>
              </a:rPr>
              <a:t>گشایی2</a:t>
            </a:r>
            <a:endParaRPr lang="en-US" sz="2000" b="1" dirty="0">
              <a:solidFill>
                <a:schemeClr val="tx1"/>
              </a:solidFill>
            </a:endParaRPr>
          </a:p>
        </p:txBody>
      </p:sp>
      <p:sp>
        <p:nvSpPr>
          <p:cNvPr id="15" name="TextBox 14"/>
          <p:cNvSpPr txBox="1"/>
          <p:nvPr/>
        </p:nvSpPr>
        <p:spPr>
          <a:xfrm rot="5400000">
            <a:off x="4324545" y="2099126"/>
            <a:ext cx="492443" cy="2589820"/>
          </a:xfrm>
          <a:prstGeom prst="rect">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vert="vert270" wrap="square" rtlCol="0">
            <a:spAutoFit/>
          </a:bodyPr>
          <a:lstStyle/>
          <a:p>
            <a:pPr algn="ctr"/>
            <a:r>
              <a:rPr lang="fa-IR" sz="2000" b="1" dirty="0">
                <a:solidFill>
                  <a:schemeClr val="tx1"/>
                </a:solidFill>
              </a:rPr>
              <a:t>رسانه (</a:t>
            </a:r>
            <a:r>
              <a:rPr lang="fa-IR" sz="2000" b="1" dirty="0" smtClean="0">
                <a:solidFill>
                  <a:schemeClr val="tx1"/>
                </a:solidFill>
              </a:rPr>
              <a:t>کانال/قالب/تماس)4 </a:t>
            </a:r>
            <a:endParaRPr lang="fa-IR" sz="2000" b="1" dirty="0">
              <a:solidFill>
                <a:schemeClr val="tx1"/>
              </a:solidFill>
            </a:endParaRPr>
          </a:p>
        </p:txBody>
      </p:sp>
      <p:sp>
        <p:nvSpPr>
          <p:cNvPr id="16" name="Title 1"/>
          <p:cNvSpPr txBox="1">
            <a:spLocks/>
          </p:cNvSpPr>
          <p:nvPr/>
        </p:nvSpPr>
        <p:spPr>
          <a:xfrm>
            <a:off x="395538" y="61341"/>
            <a:ext cx="8460432" cy="3385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rtl="1"/>
            <a:r>
              <a:rPr lang="fa-IR" sz="1600" b="1" dirty="0" smtClean="0">
                <a:solidFill>
                  <a:srgbClr val="FFC000"/>
                </a:solidFill>
                <a:cs typeface="B Mitra" panose="00000400000000000000" pitchFamily="2" charset="-78"/>
              </a:rPr>
              <a:t>کتاب تفکر و سواد رسانه ای پایه دهم – درس سوم</a:t>
            </a:r>
            <a:endParaRPr lang="en-US" sz="1600" b="1" dirty="0">
              <a:solidFill>
                <a:srgbClr val="FFC000"/>
              </a:solidFill>
              <a:cs typeface="B Mitra" panose="00000400000000000000" pitchFamily="2" charset="-78"/>
            </a:endParaRPr>
          </a:p>
        </p:txBody>
      </p:sp>
      <p:cxnSp>
        <p:nvCxnSpPr>
          <p:cNvPr id="6" name="Straight Connector 5"/>
          <p:cNvCxnSpPr/>
          <p:nvPr/>
        </p:nvCxnSpPr>
        <p:spPr>
          <a:xfrm>
            <a:off x="575050" y="4647366"/>
            <a:ext cx="828091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961893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P spid="5" grpId="0" animBg="1"/>
      <p:bldP spid="4" grpId="0" animBg="1"/>
      <p:bldP spid="11" grpId="0"/>
      <p:bldP spid="12" grpId="0" animBg="1"/>
      <p:bldP spid="13"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8786" y="-2"/>
            <a:ext cx="7245525" cy="5143502"/>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9144000" cy="5143501"/>
          </a:xfrm>
          <a:prstGeom prst="rect">
            <a:avLst/>
          </a:prstGeom>
        </p:spPr>
      </p:pic>
      <p:sp>
        <p:nvSpPr>
          <p:cNvPr id="5" name="TextBox 4"/>
          <p:cNvSpPr txBox="1"/>
          <p:nvPr/>
        </p:nvSpPr>
        <p:spPr>
          <a:xfrm>
            <a:off x="4788024" y="4702373"/>
            <a:ext cx="4355977"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r" rtl="1"/>
            <a:r>
              <a:rPr lang="fa-IR" sz="2400" b="1" dirty="0" smtClean="0">
                <a:ln w="0"/>
                <a:solidFill>
                  <a:schemeClr val="tx1"/>
                </a:solidFill>
                <a:cs typeface="B Mitra" panose="00000400000000000000" pitchFamily="2" charset="-78"/>
              </a:rPr>
              <a:t>تفاوت مخاطب فعال با منفعل در چیست؟</a:t>
            </a:r>
            <a:endParaRPr lang="en-US" sz="2400" b="1" dirty="0">
              <a:ln w="0"/>
              <a:solidFill>
                <a:schemeClr val="tx1"/>
              </a:solidFill>
              <a:cs typeface="B Mitra" panose="00000400000000000000" pitchFamily="2" charset="-78"/>
            </a:endParaRPr>
          </a:p>
        </p:txBody>
      </p:sp>
    </p:spTree>
    <p:extLst>
      <p:ext uri="{BB962C8B-B14F-4D97-AF65-F5344CB8AC3E}">
        <p14:creationId xmlns:p14="http://schemas.microsoft.com/office/powerpoint/2010/main" val="9892522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user\Desktop\a\studying har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0447" y="1779662"/>
            <a:ext cx="3589841" cy="24923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6" descr="C:\Users\user\Desktop\a\Fat-Baby-Watching-TV.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1779662"/>
            <a:ext cx="3738563" cy="24923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1167324" y="61341"/>
            <a:ext cx="6335253" cy="267494"/>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rtl="1"/>
            <a:r>
              <a:rPr lang="fa-IR" sz="1600" b="1" dirty="0" smtClean="0">
                <a:solidFill>
                  <a:srgbClr val="FFC000"/>
                </a:solidFill>
                <a:cs typeface="B Mitra" panose="00000400000000000000" pitchFamily="2" charset="-78"/>
              </a:rPr>
              <a:t>کتاب تفکر و سواد رسانه ای پایه دهم – درس سوم</a:t>
            </a:r>
            <a:endParaRPr lang="en-US" sz="1600" b="1" dirty="0">
              <a:solidFill>
                <a:srgbClr val="FFC000"/>
              </a:solidFill>
              <a:cs typeface="B Mitra" panose="00000400000000000000" pitchFamily="2" charset="-78"/>
            </a:endParaRPr>
          </a:p>
        </p:txBody>
      </p:sp>
      <p:sp>
        <p:nvSpPr>
          <p:cNvPr id="10" name="Title 1"/>
          <p:cNvSpPr txBox="1">
            <a:spLocks/>
          </p:cNvSpPr>
          <p:nvPr/>
        </p:nvSpPr>
        <p:spPr>
          <a:xfrm>
            <a:off x="5180487" y="1362207"/>
            <a:ext cx="2736306" cy="633479"/>
          </a:xfrm>
          <a:prstGeom prst="rect">
            <a:avLst/>
          </a:prstGeom>
        </p:spPr>
        <p:txBody>
          <a:bodyPr vert="horz" lIns="68580" tIns="34292" rIns="68580" bIns="34292" rtlCol="0" anchor="t">
            <a:noAutofit/>
          </a:bodyPr>
          <a:lstStyle>
            <a:lvl1pPr algn="l" defTabSz="914400" rtl="0" eaLnBrk="1" latinLnBrk="0" hangingPunct="1">
              <a:lnSpc>
                <a:spcPct val="105000"/>
              </a:lnSpc>
              <a:spcBef>
                <a:spcPct val="0"/>
              </a:spcBef>
              <a:buNone/>
              <a:defRPr sz="3900" kern="1200" baseline="0">
                <a:solidFill>
                  <a:schemeClr val="accent1">
                    <a:lumMod val="40000"/>
                    <a:lumOff val="60000"/>
                  </a:schemeClr>
                </a:solidFill>
                <a:latin typeface="+mj-lt"/>
                <a:ea typeface="+mj-ea"/>
                <a:cs typeface="+mj-cs"/>
              </a:defRPr>
            </a:lvl1pPr>
          </a:lstStyle>
          <a:p>
            <a:pPr algn="ctr" rtl="1"/>
            <a:r>
              <a:rPr lang="fa-IR" sz="2800" b="1" dirty="0" smtClean="0">
                <a:solidFill>
                  <a:srgbClr val="C00000"/>
                </a:solidFill>
                <a:cs typeface="+mn-cs"/>
              </a:rPr>
              <a:t>مخاطب فعال</a:t>
            </a:r>
            <a:endParaRPr lang="en-US" sz="5401" b="1" dirty="0">
              <a:solidFill>
                <a:srgbClr val="C00000"/>
              </a:solidFill>
              <a:cs typeface="+mn-cs"/>
            </a:endParaRPr>
          </a:p>
        </p:txBody>
      </p:sp>
      <p:sp>
        <p:nvSpPr>
          <p:cNvPr id="11" name="Title 1"/>
          <p:cNvSpPr txBox="1">
            <a:spLocks/>
          </p:cNvSpPr>
          <p:nvPr/>
        </p:nvSpPr>
        <p:spPr>
          <a:xfrm>
            <a:off x="1187624" y="498111"/>
            <a:ext cx="6552728" cy="633479"/>
          </a:xfrm>
          <a:prstGeom prst="rect">
            <a:avLst/>
          </a:prstGeom>
        </p:spPr>
        <p:txBody>
          <a:bodyPr vert="horz" lIns="68580" tIns="34292" rIns="68580" bIns="34292" rtlCol="0" anchor="t">
            <a:noAutofit/>
          </a:bodyPr>
          <a:lstStyle>
            <a:lvl1pPr algn="l" defTabSz="914400" rtl="0" eaLnBrk="1" latinLnBrk="0" hangingPunct="1">
              <a:lnSpc>
                <a:spcPct val="105000"/>
              </a:lnSpc>
              <a:spcBef>
                <a:spcPct val="0"/>
              </a:spcBef>
              <a:buNone/>
              <a:defRPr sz="3900" kern="1200" baseline="0">
                <a:solidFill>
                  <a:schemeClr val="accent1">
                    <a:lumMod val="40000"/>
                    <a:lumOff val="60000"/>
                  </a:schemeClr>
                </a:solidFill>
                <a:latin typeface="+mj-lt"/>
                <a:ea typeface="+mj-ea"/>
                <a:cs typeface="+mj-cs"/>
              </a:defRPr>
            </a:lvl1pPr>
          </a:lstStyle>
          <a:p>
            <a:pPr algn="ctr" rtl="1"/>
            <a:r>
              <a:rPr lang="fa-IR" sz="2800" b="1" dirty="0" smtClean="0">
                <a:solidFill>
                  <a:srgbClr val="0070C0"/>
                </a:solidFill>
                <a:cs typeface="B Titr" panose="00000700000000000000" pitchFamily="2" charset="-78"/>
              </a:rPr>
              <a:t>ما در مواجهه با رسانه ها به دو دسته تقسیم می شویم:</a:t>
            </a:r>
            <a:endParaRPr lang="en-US" sz="5401" b="1" dirty="0">
              <a:solidFill>
                <a:srgbClr val="0070C0"/>
              </a:solidFill>
              <a:cs typeface="B Titr" panose="00000700000000000000" pitchFamily="2" charset="-78"/>
            </a:endParaRPr>
          </a:p>
        </p:txBody>
      </p:sp>
      <p:sp>
        <p:nvSpPr>
          <p:cNvPr id="2" name="Rectangle 1"/>
          <p:cNvSpPr/>
          <p:nvPr/>
        </p:nvSpPr>
        <p:spPr>
          <a:xfrm>
            <a:off x="1555147" y="1347614"/>
            <a:ext cx="1963999" cy="523220"/>
          </a:xfrm>
          <a:prstGeom prst="rect">
            <a:avLst/>
          </a:prstGeom>
        </p:spPr>
        <p:txBody>
          <a:bodyPr wrap="none">
            <a:spAutoFit/>
          </a:bodyPr>
          <a:lstStyle/>
          <a:p>
            <a:pPr algn="ctr" rtl="1"/>
            <a:r>
              <a:rPr lang="fa-IR" sz="2800" b="1" dirty="0">
                <a:solidFill>
                  <a:srgbClr val="C00000"/>
                </a:solidFill>
              </a:rPr>
              <a:t>مخاطب منفعل</a:t>
            </a:r>
            <a:endParaRPr lang="en-US" sz="6000" b="1" dirty="0">
              <a:solidFill>
                <a:srgbClr val="C00000"/>
              </a:solidFill>
            </a:endParaRPr>
          </a:p>
        </p:txBody>
      </p:sp>
    </p:spTree>
    <p:extLst>
      <p:ext uri="{BB962C8B-B14F-4D97-AF65-F5344CB8AC3E}">
        <p14:creationId xmlns:p14="http://schemas.microsoft.com/office/powerpoint/2010/main" val="13547522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167324" y="61341"/>
            <a:ext cx="6335253" cy="267494"/>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rtl="1"/>
            <a:r>
              <a:rPr lang="fa-IR" sz="1600" b="1" dirty="0" smtClean="0">
                <a:solidFill>
                  <a:srgbClr val="FFC000"/>
                </a:solidFill>
                <a:cs typeface="B Mitra" panose="00000400000000000000" pitchFamily="2" charset="-78"/>
              </a:rPr>
              <a:t>کتاب تفکر و سواد رسانه ای پایه دهم – درس سوم</a:t>
            </a:r>
            <a:endParaRPr lang="en-US" sz="1600" b="1" dirty="0">
              <a:solidFill>
                <a:srgbClr val="FFC000"/>
              </a:solidFill>
              <a:cs typeface="B Mitra" panose="00000400000000000000" pitchFamily="2" charset="-78"/>
            </a:endParaRPr>
          </a:p>
        </p:txBody>
      </p:sp>
      <p:sp>
        <p:nvSpPr>
          <p:cNvPr id="11" name="Title 1"/>
          <p:cNvSpPr txBox="1">
            <a:spLocks/>
          </p:cNvSpPr>
          <p:nvPr/>
        </p:nvSpPr>
        <p:spPr>
          <a:xfrm>
            <a:off x="1187624" y="339502"/>
            <a:ext cx="6552728" cy="633479"/>
          </a:xfrm>
          <a:prstGeom prst="rect">
            <a:avLst/>
          </a:prstGeom>
        </p:spPr>
        <p:txBody>
          <a:bodyPr vert="horz" lIns="68580" tIns="34292" rIns="68580" bIns="34292" rtlCol="0" anchor="t">
            <a:noAutofit/>
          </a:bodyPr>
          <a:lstStyle>
            <a:lvl1pPr algn="l" defTabSz="914400" rtl="0" eaLnBrk="1" latinLnBrk="0" hangingPunct="1">
              <a:lnSpc>
                <a:spcPct val="105000"/>
              </a:lnSpc>
              <a:spcBef>
                <a:spcPct val="0"/>
              </a:spcBef>
              <a:buNone/>
              <a:defRPr sz="3900" kern="1200" baseline="0">
                <a:solidFill>
                  <a:schemeClr val="accent1">
                    <a:lumMod val="40000"/>
                    <a:lumOff val="60000"/>
                  </a:schemeClr>
                </a:solidFill>
                <a:latin typeface="+mj-lt"/>
                <a:ea typeface="+mj-ea"/>
                <a:cs typeface="+mj-cs"/>
              </a:defRPr>
            </a:lvl1pPr>
          </a:lstStyle>
          <a:p>
            <a:pPr algn="ctr" rtl="1"/>
            <a:r>
              <a:rPr lang="fa-IR" sz="2800" b="1" dirty="0" smtClean="0">
                <a:solidFill>
                  <a:srgbClr val="0070C0"/>
                </a:solidFill>
                <a:cs typeface="B Titr" panose="00000700000000000000" pitchFamily="2" charset="-78"/>
              </a:rPr>
              <a:t>سواد رسانه ای قرار است با ما چنین کند:</a:t>
            </a:r>
            <a:endParaRPr lang="en-US" sz="5401" b="1" dirty="0">
              <a:solidFill>
                <a:srgbClr val="0070C0"/>
              </a:solidFill>
              <a:cs typeface="B Titr" panose="00000700000000000000" pitchFamily="2" charset="-78"/>
            </a:endParaRPr>
          </a:p>
        </p:txBody>
      </p:sp>
      <p:graphicFrame>
        <p:nvGraphicFramePr>
          <p:cNvPr id="16" name="Diagram 15"/>
          <p:cNvGraphicFramePr/>
          <p:nvPr>
            <p:extLst>
              <p:ext uri="{D42A27DB-BD31-4B8C-83A1-F6EECF244321}">
                <p14:modId xmlns:p14="http://schemas.microsoft.com/office/powerpoint/2010/main" val="3789133714"/>
              </p:ext>
            </p:extLst>
          </p:nvPr>
        </p:nvGraphicFramePr>
        <p:xfrm>
          <a:off x="422188" y="884014"/>
          <a:ext cx="8398284"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145712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graphicEl>
                                              <a:dgm id="{497805EA-C696-4759-B363-24DF7505D06C}"/>
                                            </p:graphicEl>
                                          </p:spTgt>
                                        </p:tgtEl>
                                        <p:attrNameLst>
                                          <p:attrName>style.visibility</p:attrName>
                                        </p:attrNameLst>
                                      </p:cBhvr>
                                      <p:to>
                                        <p:strVal val="visible"/>
                                      </p:to>
                                    </p:set>
                                    <p:animEffect transition="in" filter="fade">
                                      <p:cBhvr>
                                        <p:cTn id="7" dur="1000"/>
                                        <p:tgtEl>
                                          <p:spTgt spid="16">
                                            <p:graphicEl>
                                              <a:dgm id="{497805EA-C696-4759-B363-24DF7505D06C}"/>
                                            </p:graphicEl>
                                          </p:spTgt>
                                        </p:tgtEl>
                                      </p:cBhvr>
                                    </p:animEffect>
                                    <p:anim calcmode="lin" valueType="num">
                                      <p:cBhvr>
                                        <p:cTn id="8" dur="1000" fill="hold"/>
                                        <p:tgtEl>
                                          <p:spTgt spid="16">
                                            <p:graphicEl>
                                              <a:dgm id="{497805EA-C696-4759-B363-24DF7505D06C}"/>
                                            </p:graphicEl>
                                          </p:spTgt>
                                        </p:tgtEl>
                                        <p:attrNameLst>
                                          <p:attrName>ppt_x</p:attrName>
                                        </p:attrNameLst>
                                      </p:cBhvr>
                                      <p:tavLst>
                                        <p:tav tm="0">
                                          <p:val>
                                            <p:strVal val="#ppt_x"/>
                                          </p:val>
                                        </p:tav>
                                        <p:tav tm="100000">
                                          <p:val>
                                            <p:strVal val="#ppt_x"/>
                                          </p:val>
                                        </p:tav>
                                      </p:tavLst>
                                    </p:anim>
                                    <p:anim calcmode="lin" valueType="num">
                                      <p:cBhvr>
                                        <p:cTn id="9" dur="1000" fill="hold"/>
                                        <p:tgtEl>
                                          <p:spTgt spid="16">
                                            <p:graphicEl>
                                              <a:dgm id="{497805EA-C696-4759-B363-24DF7505D06C}"/>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graphicEl>
                                              <a:dgm id="{A6E5308F-3E01-45B3-B3A7-79DB07ED738A}"/>
                                            </p:graphicEl>
                                          </p:spTgt>
                                        </p:tgtEl>
                                        <p:attrNameLst>
                                          <p:attrName>style.visibility</p:attrName>
                                        </p:attrNameLst>
                                      </p:cBhvr>
                                      <p:to>
                                        <p:strVal val="visible"/>
                                      </p:to>
                                    </p:set>
                                    <p:animEffect transition="in" filter="fade">
                                      <p:cBhvr>
                                        <p:cTn id="12" dur="1000"/>
                                        <p:tgtEl>
                                          <p:spTgt spid="16">
                                            <p:graphicEl>
                                              <a:dgm id="{A6E5308F-3E01-45B3-B3A7-79DB07ED738A}"/>
                                            </p:graphicEl>
                                          </p:spTgt>
                                        </p:tgtEl>
                                      </p:cBhvr>
                                    </p:animEffect>
                                    <p:anim calcmode="lin" valueType="num">
                                      <p:cBhvr>
                                        <p:cTn id="13" dur="1000" fill="hold"/>
                                        <p:tgtEl>
                                          <p:spTgt spid="16">
                                            <p:graphicEl>
                                              <a:dgm id="{A6E5308F-3E01-45B3-B3A7-79DB07ED738A}"/>
                                            </p:graphicEl>
                                          </p:spTgt>
                                        </p:tgtEl>
                                        <p:attrNameLst>
                                          <p:attrName>ppt_x</p:attrName>
                                        </p:attrNameLst>
                                      </p:cBhvr>
                                      <p:tavLst>
                                        <p:tav tm="0">
                                          <p:val>
                                            <p:strVal val="#ppt_x"/>
                                          </p:val>
                                        </p:tav>
                                        <p:tav tm="100000">
                                          <p:val>
                                            <p:strVal val="#ppt_x"/>
                                          </p:val>
                                        </p:tav>
                                      </p:tavLst>
                                    </p:anim>
                                    <p:anim calcmode="lin" valueType="num">
                                      <p:cBhvr>
                                        <p:cTn id="14" dur="1000" fill="hold"/>
                                        <p:tgtEl>
                                          <p:spTgt spid="16">
                                            <p:graphicEl>
                                              <a:dgm id="{A6E5308F-3E01-45B3-B3A7-79DB07ED738A}"/>
                                            </p:graphic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
                                            <p:graphicEl>
                                              <a:dgm id="{63577A35-2CCA-420B-8022-2966EFBB2FE5}"/>
                                            </p:graphicEl>
                                          </p:spTgt>
                                        </p:tgtEl>
                                        <p:attrNameLst>
                                          <p:attrName>style.visibility</p:attrName>
                                        </p:attrNameLst>
                                      </p:cBhvr>
                                      <p:to>
                                        <p:strVal val="visible"/>
                                      </p:to>
                                    </p:set>
                                    <p:animEffect transition="in" filter="fade">
                                      <p:cBhvr>
                                        <p:cTn id="17" dur="1000"/>
                                        <p:tgtEl>
                                          <p:spTgt spid="16">
                                            <p:graphicEl>
                                              <a:dgm id="{63577A35-2CCA-420B-8022-2966EFBB2FE5}"/>
                                            </p:graphicEl>
                                          </p:spTgt>
                                        </p:tgtEl>
                                      </p:cBhvr>
                                    </p:animEffect>
                                    <p:anim calcmode="lin" valueType="num">
                                      <p:cBhvr>
                                        <p:cTn id="18" dur="1000" fill="hold"/>
                                        <p:tgtEl>
                                          <p:spTgt spid="16">
                                            <p:graphicEl>
                                              <a:dgm id="{63577A35-2CCA-420B-8022-2966EFBB2FE5}"/>
                                            </p:graphicEl>
                                          </p:spTgt>
                                        </p:tgtEl>
                                        <p:attrNameLst>
                                          <p:attrName>ppt_x</p:attrName>
                                        </p:attrNameLst>
                                      </p:cBhvr>
                                      <p:tavLst>
                                        <p:tav tm="0">
                                          <p:val>
                                            <p:strVal val="#ppt_x"/>
                                          </p:val>
                                        </p:tav>
                                        <p:tav tm="100000">
                                          <p:val>
                                            <p:strVal val="#ppt_x"/>
                                          </p:val>
                                        </p:tav>
                                      </p:tavLst>
                                    </p:anim>
                                    <p:anim calcmode="lin" valueType="num">
                                      <p:cBhvr>
                                        <p:cTn id="19" dur="1000" fill="hold"/>
                                        <p:tgtEl>
                                          <p:spTgt spid="16">
                                            <p:graphicEl>
                                              <a:dgm id="{63577A35-2CCA-420B-8022-2966EFBB2FE5}"/>
                                            </p:graphic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6">
                                            <p:graphicEl>
                                              <a:dgm id="{9EDFBC9D-C5DE-4013-A7D5-88EF44665037}"/>
                                            </p:graphicEl>
                                          </p:spTgt>
                                        </p:tgtEl>
                                        <p:attrNameLst>
                                          <p:attrName>style.visibility</p:attrName>
                                        </p:attrNameLst>
                                      </p:cBhvr>
                                      <p:to>
                                        <p:strVal val="visible"/>
                                      </p:to>
                                    </p:set>
                                    <p:animEffect transition="in" filter="fade">
                                      <p:cBhvr>
                                        <p:cTn id="24" dur="1000"/>
                                        <p:tgtEl>
                                          <p:spTgt spid="16">
                                            <p:graphicEl>
                                              <a:dgm id="{9EDFBC9D-C5DE-4013-A7D5-88EF44665037}"/>
                                            </p:graphicEl>
                                          </p:spTgt>
                                        </p:tgtEl>
                                      </p:cBhvr>
                                    </p:animEffect>
                                    <p:anim calcmode="lin" valueType="num">
                                      <p:cBhvr>
                                        <p:cTn id="25" dur="1000" fill="hold"/>
                                        <p:tgtEl>
                                          <p:spTgt spid="16">
                                            <p:graphicEl>
                                              <a:dgm id="{9EDFBC9D-C5DE-4013-A7D5-88EF44665037}"/>
                                            </p:graphicEl>
                                          </p:spTgt>
                                        </p:tgtEl>
                                        <p:attrNameLst>
                                          <p:attrName>ppt_x</p:attrName>
                                        </p:attrNameLst>
                                      </p:cBhvr>
                                      <p:tavLst>
                                        <p:tav tm="0">
                                          <p:val>
                                            <p:strVal val="#ppt_x"/>
                                          </p:val>
                                        </p:tav>
                                        <p:tav tm="100000">
                                          <p:val>
                                            <p:strVal val="#ppt_x"/>
                                          </p:val>
                                        </p:tav>
                                      </p:tavLst>
                                    </p:anim>
                                    <p:anim calcmode="lin" valueType="num">
                                      <p:cBhvr>
                                        <p:cTn id="26" dur="1000" fill="hold"/>
                                        <p:tgtEl>
                                          <p:spTgt spid="16">
                                            <p:graphicEl>
                                              <a:dgm id="{9EDFBC9D-C5DE-4013-A7D5-88EF44665037}"/>
                                            </p:graphic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6">
                                            <p:graphicEl>
                                              <a:dgm id="{BFF9DD66-F720-4464-8E3F-83AEBBB370E1}"/>
                                            </p:graphicEl>
                                          </p:spTgt>
                                        </p:tgtEl>
                                        <p:attrNameLst>
                                          <p:attrName>style.visibility</p:attrName>
                                        </p:attrNameLst>
                                      </p:cBhvr>
                                      <p:to>
                                        <p:strVal val="visible"/>
                                      </p:to>
                                    </p:set>
                                    <p:animEffect transition="in" filter="fade">
                                      <p:cBhvr>
                                        <p:cTn id="29" dur="1000"/>
                                        <p:tgtEl>
                                          <p:spTgt spid="16">
                                            <p:graphicEl>
                                              <a:dgm id="{BFF9DD66-F720-4464-8E3F-83AEBBB370E1}"/>
                                            </p:graphicEl>
                                          </p:spTgt>
                                        </p:tgtEl>
                                      </p:cBhvr>
                                    </p:animEffect>
                                    <p:anim calcmode="lin" valueType="num">
                                      <p:cBhvr>
                                        <p:cTn id="30" dur="1000" fill="hold"/>
                                        <p:tgtEl>
                                          <p:spTgt spid="16">
                                            <p:graphicEl>
                                              <a:dgm id="{BFF9DD66-F720-4464-8E3F-83AEBBB370E1}"/>
                                            </p:graphicEl>
                                          </p:spTgt>
                                        </p:tgtEl>
                                        <p:attrNameLst>
                                          <p:attrName>ppt_x</p:attrName>
                                        </p:attrNameLst>
                                      </p:cBhvr>
                                      <p:tavLst>
                                        <p:tav tm="0">
                                          <p:val>
                                            <p:strVal val="#ppt_x"/>
                                          </p:val>
                                        </p:tav>
                                        <p:tav tm="100000">
                                          <p:val>
                                            <p:strVal val="#ppt_x"/>
                                          </p:val>
                                        </p:tav>
                                      </p:tavLst>
                                    </p:anim>
                                    <p:anim calcmode="lin" valueType="num">
                                      <p:cBhvr>
                                        <p:cTn id="31" dur="1000" fill="hold"/>
                                        <p:tgtEl>
                                          <p:spTgt spid="16">
                                            <p:graphicEl>
                                              <a:dgm id="{BFF9DD66-F720-4464-8E3F-83AEBBB370E1}"/>
                                            </p:graphic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6">
                                            <p:graphicEl>
                                              <a:dgm id="{2686EC0C-4A81-462A-93AC-8881D8D1DD13}"/>
                                            </p:graphicEl>
                                          </p:spTgt>
                                        </p:tgtEl>
                                        <p:attrNameLst>
                                          <p:attrName>style.visibility</p:attrName>
                                        </p:attrNameLst>
                                      </p:cBhvr>
                                      <p:to>
                                        <p:strVal val="visible"/>
                                      </p:to>
                                    </p:set>
                                    <p:animEffect transition="in" filter="fade">
                                      <p:cBhvr>
                                        <p:cTn id="34" dur="1000"/>
                                        <p:tgtEl>
                                          <p:spTgt spid="16">
                                            <p:graphicEl>
                                              <a:dgm id="{2686EC0C-4A81-462A-93AC-8881D8D1DD13}"/>
                                            </p:graphicEl>
                                          </p:spTgt>
                                        </p:tgtEl>
                                      </p:cBhvr>
                                    </p:animEffect>
                                    <p:anim calcmode="lin" valueType="num">
                                      <p:cBhvr>
                                        <p:cTn id="35" dur="1000" fill="hold"/>
                                        <p:tgtEl>
                                          <p:spTgt spid="16">
                                            <p:graphicEl>
                                              <a:dgm id="{2686EC0C-4A81-462A-93AC-8881D8D1DD13}"/>
                                            </p:graphicEl>
                                          </p:spTgt>
                                        </p:tgtEl>
                                        <p:attrNameLst>
                                          <p:attrName>ppt_x</p:attrName>
                                        </p:attrNameLst>
                                      </p:cBhvr>
                                      <p:tavLst>
                                        <p:tav tm="0">
                                          <p:val>
                                            <p:strVal val="#ppt_x"/>
                                          </p:val>
                                        </p:tav>
                                        <p:tav tm="100000">
                                          <p:val>
                                            <p:strVal val="#ppt_x"/>
                                          </p:val>
                                        </p:tav>
                                      </p:tavLst>
                                    </p:anim>
                                    <p:anim calcmode="lin" valueType="num">
                                      <p:cBhvr>
                                        <p:cTn id="36" dur="1000" fill="hold"/>
                                        <p:tgtEl>
                                          <p:spTgt spid="16">
                                            <p:graphicEl>
                                              <a:dgm id="{2686EC0C-4A81-462A-93AC-8881D8D1DD13}"/>
                                            </p:graphic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6">
                                            <p:graphicEl>
                                              <a:dgm id="{62A2D25E-D37D-4F60-B30E-DEE2996B210F}"/>
                                            </p:graphicEl>
                                          </p:spTgt>
                                        </p:tgtEl>
                                        <p:attrNameLst>
                                          <p:attrName>style.visibility</p:attrName>
                                        </p:attrNameLst>
                                      </p:cBhvr>
                                      <p:to>
                                        <p:strVal val="visible"/>
                                      </p:to>
                                    </p:set>
                                    <p:animEffect transition="in" filter="fade">
                                      <p:cBhvr>
                                        <p:cTn id="41" dur="1000"/>
                                        <p:tgtEl>
                                          <p:spTgt spid="16">
                                            <p:graphicEl>
                                              <a:dgm id="{62A2D25E-D37D-4F60-B30E-DEE2996B210F}"/>
                                            </p:graphicEl>
                                          </p:spTgt>
                                        </p:tgtEl>
                                      </p:cBhvr>
                                    </p:animEffect>
                                    <p:anim calcmode="lin" valueType="num">
                                      <p:cBhvr>
                                        <p:cTn id="42" dur="1000" fill="hold"/>
                                        <p:tgtEl>
                                          <p:spTgt spid="16">
                                            <p:graphicEl>
                                              <a:dgm id="{62A2D25E-D37D-4F60-B30E-DEE2996B210F}"/>
                                            </p:graphicEl>
                                          </p:spTgt>
                                        </p:tgtEl>
                                        <p:attrNameLst>
                                          <p:attrName>ppt_x</p:attrName>
                                        </p:attrNameLst>
                                      </p:cBhvr>
                                      <p:tavLst>
                                        <p:tav tm="0">
                                          <p:val>
                                            <p:strVal val="#ppt_x"/>
                                          </p:val>
                                        </p:tav>
                                        <p:tav tm="100000">
                                          <p:val>
                                            <p:strVal val="#ppt_x"/>
                                          </p:val>
                                        </p:tav>
                                      </p:tavLst>
                                    </p:anim>
                                    <p:anim calcmode="lin" valueType="num">
                                      <p:cBhvr>
                                        <p:cTn id="43" dur="1000" fill="hold"/>
                                        <p:tgtEl>
                                          <p:spTgt spid="16">
                                            <p:graphicEl>
                                              <a:dgm id="{62A2D25E-D37D-4F60-B30E-DEE2996B210F}"/>
                                            </p:graphic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6">
                                            <p:graphicEl>
                                              <a:dgm id="{9CC0CA94-7230-4F7B-B96E-295346DC7550}"/>
                                            </p:graphicEl>
                                          </p:spTgt>
                                        </p:tgtEl>
                                        <p:attrNameLst>
                                          <p:attrName>style.visibility</p:attrName>
                                        </p:attrNameLst>
                                      </p:cBhvr>
                                      <p:to>
                                        <p:strVal val="visible"/>
                                      </p:to>
                                    </p:set>
                                    <p:animEffect transition="in" filter="fade">
                                      <p:cBhvr>
                                        <p:cTn id="46" dur="1000"/>
                                        <p:tgtEl>
                                          <p:spTgt spid="16">
                                            <p:graphicEl>
                                              <a:dgm id="{9CC0CA94-7230-4F7B-B96E-295346DC7550}"/>
                                            </p:graphicEl>
                                          </p:spTgt>
                                        </p:tgtEl>
                                      </p:cBhvr>
                                    </p:animEffect>
                                    <p:anim calcmode="lin" valueType="num">
                                      <p:cBhvr>
                                        <p:cTn id="47" dur="1000" fill="hold"/>
                                        <p:tgtEl>
                                          <p:spTgt spid="16">
                                            <p:graphicEl>
                                              <a:dgm id="{9CC0CA94-7230-4F7B-B96E-295346DC7550}"/>
                                            </p:graphicEl>
                                          </p:spTgt>
                                        </p:tgtEl>
                                        <p:attrNameLst>
                                          <p:attrName>ppt_x</p:attrName>
                                        </p:attrNameLst>
                                      </p:cBhvr>
                                      <p:tavLst>
                                        <p:tav tm="0">
                                          <p:val>
                                            <p:strVal val="#ppt_x"/>
                                          </p:val>
                                        </p:tav>
                                        <p:tav tm="100000">
                                          <p:val>
                                            <p:strVal val="#ppt_x"/>
                                          </p:val>
                                        </p:tav>
                                      </p:tavLst>
                                    </p:anim>
                                    <p:anim calcmode="lin" valueType="num">
                                      <p:cBhvr>
                                        <p:cTn id="48" dur="1000" fill="hold"/>
                                        <p:tgtEl>
                                          <p:spTgt spid="16">
                                            <p:graphicEl>
                                              <a:dgm id="{9CC0CA94-7230-4F7B-B96E-295346DC7550}"/>
                                            </p:graphicEl>
                                          </p:spTgt>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6">
                                            <p:graphicEl>
                                              <a:dgm id="{1DA6535C-AAD3-4713-9B9D-0B2AA020CE75}"/>
                                            </p:graphicEl>
                                          </p:spTgt>
                                        </p:tgtEl>
                                        <p:attrNameLst>
                                          <p:attrName>style.visibility</p:attrName>
                                        </p:attrNameLst>
                                      </p:cBhvr>
                                      <p:to>
                                        <p:strVal val="visible"/>
                                      </p:to>
                                    </p:set>
                                    <p:animEffect transition="in" filter="fade">
                                      <p:cBhvr>
                                        <p:cTn id="51" dur="1000"/>
                                        <p:tgtEl>
                                          <p:spTgt spid="16">
                                            <p:graphicEl>
                                              <a:dgm id="{1DA6535C-AAD3-4713-9B9D-0B2AA020CE75}"/>
                                            </p:graphicEl>
                                          </p:spTgt>
                                        </p:tgtEl>
                                      </p:cBhvr>
                                    </p:animEffect>
                                    <p:anim calcmode="lin" valueType="num">
                                      <p:cBhvr>
                                        <p:cTn id="52" dur="1000" fill="hold"/>
                                        <p:tgtEl>
                                          <p:spTgt spid="16">
                                            <p:graphicEl>
                                              <a:dgm id="{1DA6535C-AAD3-4713-9B9D-0B2AA020CE75}"/>
                                            </p:graphicEl>
                                          </p:spTgt>
                                        </p:tgtEl>
                                        <p:attrNameLst>
                                          <p:attrName>ppt_x</p:attrName>
                                        </p:attrNameLst>
                                      </p:cBhvr>
                                      <p:tavLst>
                                        <p:tav tm="0">
                                          <p:val>
                                            <p:strVal val="#ppt_x"/>
                                          </p:val>
                                        </p:tav>
                                        <p:tav tm="100000">
                                          <p:val>
                                            <p:strVal val="#ppt_x"/>
                                          </p:val>
                                        </p:tav>
                                      </p:tavLst>
                                    </p:anim>
                                    <p:anim calcmode="lin" valueType="num">
                                      <p:cBhvr>
                                        <p:cTn id="53" dur="1000" fill="hold"/>
                                        <p:tgtEl>
                                          <p:spTgt spid="16">
                                            <p:graphicEl>
                                              <a:dgm id="{1DA6535C-AAD3-4713-9B9D-0B2AA020CE75}"/>
                                            </p:graphic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16">
                                            <p:graphicEl>
                                              <a:dgm id="{82407A5C-8E76-4175-ADBE-ED3DE3472256}"/>
                                            </p:graphicEl>
                                          </p:spTgt>
                                        </p:tgtEl>
                                        <p:attrNameLst>
                                          <p:attrName>style.visibility</p:attrName>
                                        </p:attrNameLst>
                                      </p:cBhvr>
                                      <p:to>
                                        <p:strVal val="visible"/>
                                      </p:to>
                                    </p:set>
                                    <p:animEffect transition="in" filter="fade">
                                      <p:cBhvr>
                                        <p:cTn id="58" dur="1000"/>
                                        <p:tgtEl>
                                          <p:spTgt spid="16">
                                            <p:graphicEl>
                                              <a:dgm id="{82407A5C-8E76-4175-ADBE-ED3DE3472256}"/>
                                            </p:graphicEl>
                                          </p:spTgt>
                                        </p:tgtEl>
                                      </p:cBhvr>
                                    </p:animEffect>
                                    <p:anim calcmode="lin" valueType="num">
                                      <p:cBhvr>
                                        <p:cTn id="59" dur="1000" fill="hold"/>
                                        <p:tgtEl>
                                          <p:spTgt spid="16">
                                            <p:graphicEl>
                                              <a:dgm id="{82407A5C-8E76-4175-ADBE-ED3DE3472256}"/>
                                            </p:graphicEl>
                                          </p:spTgt>
                                        </p:tgtEl>
                                        <p:attrNameLst>
                                          <p:attrName>ppt_x</p:attrName>
                                        </p:attrNameLst>
                                      </p:cBhvr>
                                      <p:tavLst>
                                        <p:tav tm="0">
                                          <p:val>
                                            <p:strVal val="#ppt_x"/>
                                          </p:val>
                                        </p:tav>
                                        <p:tav tm="100000">
                                          <p:val>
                                            <p:strVal val="#ppt_x"/>
                                          </p:val>
                                        </p:tav>
                                      </p:tavLst>
                                    </p:anim>
                                    <p:anim calcmode="lin" valueType="num">
                                      <p:cBhvr>
                                        <p:cTn id="60" dur="1000" fill="hold"/>
                                        <p:tgtEl>
                                          <p:spTgt spid="16">
                                            <p:graphicEl>
                                              <a:dgm id="{82407A5C-8E76-4175-ADBE-ED3DE3472256}"/>
                                            </p:graphicEl>
                                          </p:spTgt>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16">
                                            <p:graphicEl>
                                              <a:dgm id="{BF62E541-B5AB-4E8A-B11E-2CE85B2F44AD}"/>
                                            </p:graphicEl>
                                          </p:spTgt>
                                        </p:tgtEl>
                                        <p:attrNameLst>
                                          <p:attrName>style.visibility</p:attrName>
                                        </p:attrNameLst>
                                      </p:cBhvr>
                                      <p:to>
                                        <p:strVal val="visible"/>
                                      </p:to>
                                    </p:set>
                                    <p:animEffect transition="in" filter="fade">
                                      <p:cBhvr>
                                        <p:cTn id="63" dur="1000"/>
                                        <p:tgtEl>
                                          <p:spTgt spid="16">
                                            <p:graphicEl>
                                              <a:dgm id="{BF62E541-B5AB-4E8A-B11E-2CE85B2F44AD}"/>
                                            </p:graphicEl>
                                          </p:spTgt>
                                        </p:tgtEl>
                                      </p:cBhvr>
                                    </p:animEffect>
                                    <p:anim calcmode="lin" valueType="num">
                                      <p:cBhvr>
                                        <p:cTn id="64" dur="1000" fill="hold"/>
                                        <p:tgtEl>
                                          <p:spTgt spid="16">
                                            <p:graphicEl>
                                              <a:dgm id="{BF62E541-B5AB-4E8A-B11E-2CE85B2F44AD}"/>
                                            </p:graphicEl>
                                          </p:spTgt>
                                        </p:tgtEl>
                                        <p:attrNameLst>
                                          <p:attrName>ppt_x</p:attrName>
                                        </p:attrNameLst>
                                      </p:cBhvr>
                                      <p:tavLst>
                                        <p:tav tm="0">
                                          <p:val>
                                            <p:strVal val="#ppt_x"/>
                                          </p:val>
                                        </p:tav>
                                        <p:tav tm="100000">
                                          <p:val>
                                            <p:strVal val="#ppt_x"/>
                                          </p:val>
                                        </p:tav>
                                      </p:tavLst>
                                    </p:anim>
                                    <p:anim calcmode="lin" valueType="num">
                                      <p:cBhvr>
                                        <p:cTn id="65" dur="1000" fill="hold"/>
                                        <p:tgtEl>
                                          <p:spTgt spid="16">
                                            <p:graphicEl>
                                              <a:dgm id="{BF62E541-B5AB-4E8A-B11E-2CE85B2F44AD}"/>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extLst>
              <p:ext uri="{D42A27DB-BD31-4B8C-83A1-F6EECF244321}">
                <p14:modId xmlns:p14="http://schemas.microsoft.com/office/powerpoint/2010/main" val="2625685595"/>
              </p:ext>
            </p:extLst>
          </p:nvPr>
        </p:nvGraphicFramePr>
        <p:xfrm>
          <a:off x="431540" y="483518"/>
          <a:ext cx="7543800" cy="4001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ounded Rectangle 11"/>
          <p:cNvSpPr/>
          <p:nvPr/>
        </p:nvSpPr>
        <p:spPr>
          <a:xfrm rot="5400000">
            <a:off x="6318194" y="2126872"/>
            <a:ext cx="3960440" cy="756084"/>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rtl="1"/>
            <a:r>
              <a:rPr lang="fa-IR" sz="2400" b="1" dirty="0" smtClean="0">
                <a:cs typeface="B Mitra" panose="00000400000000000000" pitchFamily="2" charset="-78"/>
              </a:rPr>
              <a:t>پنج پرسش اصلی سواد رسانه ای</a:t>
            </a:r>
            <a:endParaRPr lang="en-US" sz="2400" b="1" dirty="0">
              <a:cs typeface="B Mitra" panose="00000400000000000000" pitchFamily="2" charset="-78"/>
            </a:endParaRPr>
          </a:p>
        </p:txBody>
      </p:sp>
      <p:sp>
        <p:nvSpPr>
          <p:cNvPr id="13" name="Title 1"/>
          <p:cNvSpPr txBox="1">
            <a:spLocks/>
          </p:cNvSpPr>
          <p:nvPr/>
        </p:nvSpPr>
        <p:spPr>
          <a:xfrm>
            <a:off x="1043608" y="61340"/>
            <a:ext cx="6696744" cy="3501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rtl="1"/>
            <a:r>
              <a:rPr lang="fa-IR" sz="1600" b="1" dirty="0" smtClean="0">
                <a:solidFill>
                  <a:srgbClr val="FFC000"/>
                </a:solidFill>
                <a:cs typeface="B Mitra" panose="00000400000000000000" pitchFamily="2" charset="-78"/>
              </a:rPr>
              <a:t>کتاب تفکر و سواد رسانه ای پایه دهم – درس سوم</a:t>
            </a:r>
            <a:endParaRPr lang="en-US" sz="1600" b="1" dirty="0">
              <a:solidFill>
                <a:srgbClr val="FFC000"/>
              </a:solidFill>
              <a:cs typeface="B Mitra" panose="00000400000000000000" pitchFamily="2" charset="-78"/>
            </a:endParaRPr>
          </a:p>
        </p:txBody>
      </p:sp>
    </p:spTree>
    <p:extLst>
      <p:ext uri="{BB962C8B-B14F-4D97-AF65-F5344CB8AC3E}">
        <p14:creationId xmlns:p14="http://schemas.microsoft.com/office/powerpoint/2010/main" val="105833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graphicEl>
                                              <a:dgm id="{CCCFAED4-D7C0-4B3D-A66B-4F71A90FACFC}"/>
                                            </p:graphicEl>
                                          </p:spTgt>
                                        </p:tgtEl>
                                        <p:attrNameLst>
                                          <p:attrName>style.visibility</p:attrName>
                                        </p:attrNameLst>
                                      </p:cBhvr>
                                      <p:to>
                                        <p:strVal val="visible"/>
                                      </p:to>
                                    </p:set>
                                    <p:anim calcmode="lin" valueType="num">
                                      <p:cBhvr additive="base">
                                        <p:cTn id="7" dur="500" fill="hold"/>
                                        <p:tgtEl>
                                          <p:spTgt spid="11">
                                            <p:graphicEl>
                                              <a:dgm id="{CCCFAED4-D7C0-4B3D-A66B-4F71A90FACFC}"/>
                                            </p:graphic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1">
                                            <p:graphicEl>
                                              <a:dgm id="{CCCFAED4-D7C0-4B3D-A66B-4F71A90FACFC}"/>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1">
                                            <p:graphicEl>
                                              <a:dgm id="{A8E83DC5-E662-42DE-9FC6-9B981A725561}"/>
                                            </p:graphicEl>
                                          </p:spTgt>
                                        </p:tgtEl>
                                        <p:attrNameLst>
                                          <p:attrName>style.visibility</p:attrName>
                                        </p:attrNameLst>
                                      </p:cBhvr>
                                      <p:to>
                                        <p:strVal val="visible"/>
                                      </p:to>
                                    </p:set>
                                    <p:anim calcmode="lin" valueType="num">
                                      <p:cBhvr additive="base">
                                        <p:cTn id="13" dur="500" fill="hold"/>
                                        <p:tgtEl>
                                          <p:spTgt spid="11">
                                            <p:graphicEl>
                                              <a:dgm id="{A8E83DC5-E662-42DE-9FC6-9B981A725561}"/>
                                            </p:graphic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1">
                                            <p:graphicEl>
                                              <a:dgm id="{A8E83DC5-E662-42DE-9FC6-9B981A725561}"/>
                                            </p:graphic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1">
                                            <p:graphicEl>
                                              <a:dgm id="{ABC77D28-F95F-425E-8970-13D941623738}"/>
                                            </p:graphicEl>
                                          </p:spTgt>
                                        </p:tgtEl>
                                        <p:attrNameLst>
                                          <p:attrName>style.visibility</p:attrName>
                                        </p:attrNameLst>
                                      </p:cBhvr>
                                      <p:to>
                                        <p:strVal val="visible"/>
                                      </p:to>
                                    </p:set>
                                    <p:anim calcmode="lin" valueType="num">
                                      <p:cBhvr additive="base">
                                        <p:cTn id="19" dur="500" fill="hold"/>
                                        <p:tgtEl>
                                          <p:spTgt spid="11">
                                            <p:graphicEl>
                                              <a:dgm id="{ABC77D28-F95F-425E-8970-13D941623738}"/>
                                            </p:graphic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1">
                                            <p:graphicEl>
                                              <a:dgm id="{ABC77D28-F95F-425E-8970-13D941623738}"/>
                                            </p:graphic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1">
                                            <p:graphicEl>
                                              <a:dgm id="{BD68EBA2-62AF-4960-AA04-7713EA6D759F}"/>
                                            </p:graphicEl>
                                          </p:spTgt>
                                        </p:tgtEl>
                                        <p:attrNameLst>
                                          <p:attrName>style.visibility</p:attrName>
                                        </p:attrNameLst>
                                      </p:cBhvr>
                                      <p:to>
                                        <p:strVal val="visible"/>
                                      </p:to>
                                    </p:set>
                                    <p:anim calcmode="lin" valueType="num">
                                      <p:cBhvr additive="base">
                                        <p:cTn id="25" dur="500" fill="hold"/>
                                        <p:tgtEl>
                                          <p:spTgt spid="11">
                                            <p:graphicEl>
                                              <a:dgm id="{BD68EBA2-62AF-4960-AA04-7713EA6D759F}"/>
                                            </p:graphic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1">
                                            <p:graphicEl>
                                              <a:dgm id="{BD68EBA2-62AF-4960-AA04-7713EA6D759F}"/>
                                            </p:graphic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1">
                                            <p:graphicEl>
                                              <a:dgm id="{7C8B0880-C43D-4DB8-914F-AC5557DA619B}"/>
                                            </p:graphicEl>
                                          </p:spTgt>
                                        </p:tgtEl>
                                        <p:attrNameLst>
                                          <p:attrName>style.visibility</p:attrName>
                                        </p:attrNameLst>
                                      </p:cBhvr>
                                      <p:to>
                                        <p:strVal val="visible"/>
                                      </p:to>
                                    </p:set>
                                    <p:anim calcmode="lin" valueType="num">
                                      <p:cBhvr additive="base">
                                        <p:cTn id="31" dur="500" fill="hold"/>
                                        <p:tgtEl>
                                          <p:spTgt spid="11">
                                            <p:graphicEl>
                                              <a:dgm id="{7C8B0880-C43D-4DB8-914F-AC5557DA619B}"/>
                                            </p:graphic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1">
                                            <p:graphicEl>
                                              <a:dgm id="{7C8B0880-C43D-4DB8-914F-AC5557DA619B}"/>
                                            </p:graphic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1">
                                            <p:graphicEl>
                                              <a:dgm id="{E8D47F97-93C2-479F-A39F-FA3C24A36C5F}"/>
                                            </p:graphicEl>
                                          </p:spTgt>
                                        </p:tgtEl>
                                        <p:attrNameLst>
                                          <p:attrName>style.visibility</p:attrName>
                                        </p:attrNameLst>
                                      </p:cBhvr>
                                      <p:to>
                                        <p:strVal val="visible"/>
                                      </p:to>
                                    </p:set>
                                    <p:anim calcmode="lin" valueType="num">
                                      <p:cBhvr additive="base">
                                        <p:cTn id="37" dur="500" fill="hold"/>
                                        <p:tgtEl>
                                          <p:spTgt spid="11">
                                            <p:graphicEl>
                                              <a:dgm id="{E8D47F97-93C2-479F-A39F-FA3C24A36C5F}"/>
                                            </p:graphic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1">
                                            <p:graphicEl>
                                              <a:dgm id="{E8D47F97-93C2-479F-A39F-FA3C24A36C5F}"/>
                                            </p:graphic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1">
                                            <p:graphicEl>
                                              <a:dgm id="{18AFBCD6-31B5-410F-9FD2-CF1E01296338}"/>
                                            </p:graphicEl>
                                          </p:spTgt>
                                        </p:tgtEl>
                                        <p:attrNameLst>
                                          <p:attrName>style.visibility</p:attrName>
                                        </p:attrNameLst>
                                      </p:cBhvr>
                                      <p:to>
                                        <p:strVal val="visible"/>
                                      </p:to>
                                    </p:set>
                                    <p:anim calcmode="lin" valueType="num">
                                      <p:cBhvr additive="base">
                                        <p:cTn id="43" dur="500" fill="hold"/>
                                        <p:tgtEl>
                                          <p:spTgt spid="11">
                                            <p:graphicEl>
                                              <a:dgm id="{18AFBCD6-31B5-410F-9FD2-CF1E01296338}"/>
                                            </p:graphic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1">
                                            <p:graphicEl>
                                              <a:dgm id="{18AFBCD6-31B5-410F-9FD2-CF1E01296338}"/>
                                            </p:graphic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1">
                                            <p:graphicEl>
                                              <a:dgm id="{27BF3A33-31B5-4598-AF73-D095568828A6}"/>
                                            </p:graphicEl>
                                          </p:spTgt>
                                        </p:tgtEl>
                                        <p:attrNameLst>
                                          <p:attrName>style.visibility</p:attrName>
                                        </p:attrNameLst>
                                      </p:cBhvr>
                                      <p:to>
                                        <p:strVal val="visible"/>
                                      </p:to>
                                    </p:set>
                                    <p:anim calcmode="lin" valueType="num">
                                      <p:cBhvr additive="base">
                                        <p:cTn id="49" dur="500" fill="hold"/>
                                        <p:tgtEl>
                                          <p:spTgt spid="11">
                                            <p:graphicEl>
                                              <a:dgm id="{27BF3A33-31B5-4598-AF73-D095568828A6}"/>
                                            </p:graphic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11">
                                            <p:graphicEl>
                                              <a:dgm id="{27BF3A33-31B5-4598-AF73-D095568828A6}"/>
                                            </p:graphic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11">
                                            <p:graphicEl>
                                              <a:dgm id="{CF195204-4331-4C29-ACE9-D2397FA680B4}"/>
                                            </p:graphicEl>
                                          </p:spTgt>
                                        </p:tgtEl>
                                        <p:attrNameLst>
                                          <p:attrName>style.visibility</p:attrName>
                                        </p:attrNameLst>
                                      </p:cBhvr>
                                      <p:to>
                                        <p:strVal val="visible"/>
                                      </p:to>
                                    </p:set>
                                    <p:anim calcmode="lin" valueType="num">
                                      <p:cBhvr additive="base">
                                        <p:cTn id="55" dur="500" fill="hold"/>
                                        <p:tgtEl>
                                          <p:spTgt spid="11">
                                            <p:graphicEl>
                                              <a:dgm id="{CF195204-4331-4C29-ACE9-D2397FA680B4}"/>
                                            </p:graphic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11">
                                            <p:graphicEl>
                                              <a:dgm id="{CF195204-4331-4C29-ACE9-D2397FA680B4}"/>
                                            </p:graphic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11">
                                            <p:graphicEl>
                                              <a:dgm id="{8986E2A3-A7B2-4D7C-83DC-8966F085D759}"/>
                                            </p:graphicEl>
                                          </p:spTgt>
                                        </p:tgtEl>
                                        <p:attrNameLst>
                                          <p:attrName>style.visibility</p:attrName>
                                        </p:attrNameLst>
                                      </p:cBhvr>
                                      <p:to>
                                        <p:strVal val="visible"/>
                                      </p:to>
                                    </p:set>
                                    <p:anim calcmode="lin" valueType="num">
                                      <p:cBhvr additive="base">
                                        <p:cTn id="61" dur="500" fill="hold"/>
                                        <p:tgtEl>
                                          <p:spTgt spid="11">
                                            <p:graphicEl>
                                              <a:dgm id="{8986E2A3-A7B2-4D7C-83DC-8966F085D759}"/>
                                            </p:graphic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11">
                                            <p:graphicEl>
                                              <a:dgm id="{8986E2A3-A7B2-4D7C-83DC-8966F085D759}"/>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0601" y="-1242"/>
            <a:ext cx="7063399" cy="5144742"/>
          </a:xfrm>
          <a:prstGeom prst="rect">
            <a:avLst/>
          </a:prstGeom>
        </p:spPr>
      </p:pic>
      <p:sp>
        <p:nvSpPr>
          <p:cNvPr id="7" name="Rectangle 6"/>
          <p:cNvSpPr/>
          <p:nvPr/>
        </p:nvSpPr>
        <p:spPr>
          <a:xfrm>
            <a:off x="251520" y="483518"/>
            <a:ext cx="1728192" cy="39703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rtl="1"/>
            <a:r>
              <a:rPr lang="fa-IR" sz="2800" b="1" dirty="0">
                <a:cs typeface="B Mitra" panose="00000400000000000000" pitchFamily="2" charset="-78"/>
              </a:rPr>
              <a:t>از این جدول که مبتنی بر سوالات پنجگانه است می توانید برای حل تمارین صفحات بعد کمک بگیرید</a:t>
            </a:r>
            <a:endParaRPr lang="en-US" sz="2800" b="1" dirty="0">
              <a:cs typeface="B Mitra" panose="00000400000000000000" pitchFamily="2" charset="-78"/>
            </a:endParaRPr>
          </a:p>
        </p:txBody>
      </p:sp>
    </p:spTree>
    <p:extLst>
      <p:ext uri="{BB962C8B-B14F-4D97-AF65-F5344CB8AC3E}">
        <p14:creationId xmlns:p14="http://schemas.microsoft.com/office/powerpoint/2010/main" val="25833968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eme3">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extLst>
    <a:ext uri="{05A4C25C-085E-4340-85A3-A5531E510DB2}">
      <thm15:themeFamily xmlns:thm15="http://schemas.microsoft.com/office/thememl/2012/main" name="Theme3" id="{2C4C5E10-8DCC-4C56-8184-7994B4496C82}" vid="{B725BD05-55C6-417D-9EC6-B7078AB0873F}"/>
    </a:ext>
  </a:extLst>
</a:theme>
</file>

<file path=ppt/theme/theme3.xml><?xml version="1.0" encoding="utf-8"?>
<a:theme xmlns:a="http://schemas.openxmlformats.org/drawingml/2006/main" name="1_Theme3">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extLst>
    <a:ext uri="{05A4C25C-085E-4340-85A3-A5531E510DB2}">
      <thm15:themeFamily xmlns:thm15="http://schemas.microsoft.com/office/thememl/2012/main" name="Theme3" id="{2C4C5E10-8DCC-4C56-8184-7994B4496C82}" vid="{B725BD05-55C6-417D-9EC6-B7078AB0873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3634</TotalTime>
  <Words>2755</Words>
  <Application>Microsoft Office PowerPoint</Application>
  <PresentationFormat>On-screen Show (16:9)</PresentationFormat>
  <Paragraphs>243</Paragraphs>
  <Slides>28</Slides>
  <Notes>25</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28</vt:i4>
      </vt:variant>
    </vt:vector>
  </HeadingPairs>
  <TitlesOfParts>
    <vt:vector size="40" baseType="lpstr">
      <vt:lpstr>Impact</vt:lpstr>
      <vt:lpstr>B Zar</vt:lpstr>
      <vt:lpstr>B Nazanin</vt:lpstr>
      <vt:lpstr>Calibri</vt:lpstr>
      <vt:lpstr>Times New Roman</vt:lpstr>
      <vt:lpstr>B Mitra</vt:lpstr>
      <vt:lpstr>B Titr</vt:lpstr>
      <vt:lpstr>Arial</vt:lpstr>
      <vt:lpstr>Calibri Light</vt:lpstr>
      <vt:lpstr>Custom Design</vt:lpstr>
      <vt:lpstr>Theme3</vt:lpstr>
      <vt:lpstr>1_Theme3</vt:lpstr>
      <vt:lpstr>کتاب تفکر و سواد رسانه ای پایه دهم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پاورپوینت درس سوم کتاب تفکر و سواد رسانه ای</dc:title>
  <dc:subject>پنجگانه سواد رسانه ای</dc:subject>
  <dc:creator>www.ziaossalehin.ir | ضیاءالصالحین</dc:creator>
  <cp:keywords>کتاب تفکر و سواد رسانه</cp:keywords>
  <cp:lastModifiedBy>ضیاءالصالحین | www.ziaossalehin.ir</cp:lastModifiedBy>
  <cp:revision>141</cp:revision>
  <dcterms:created xsi:type="dcterms:W3CDTF">2016-09-22T20:52:39Z</dcterms:created>
  <dcterms:modified xsi:type="dcterms:W3CDTF">2019-10-20T20:02:56Z</dcterms:modified>
</cp:coreProperties>
</file>