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1" r:id="rId2"/>
    <p:sldId id="327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5" r:id="rId13"/>
    <p:sldId id="324" r:id="rId14"/>
    <p:sldId id="303" r:id="rId15"/>
    <p:sldId id="304" r:id="rId16"/>
    <p:sldId id="305" r:id="rId17"/>
    <p:sldId id="306" r:id="rId18"/>
    <p:sldId id="307" r:id="rId19"/>
    <p:sldId id="326" r:id="rId20"/>
    <p:sldId id="309" r:id="rId21"/>
    <p:sldId id="310" r:id="rId22"/>
    <p:sldId id="311" r:id="rId23"/>
    <p:sldId id="312" r:id="rId24"/>
    <p:sldId id="313" r:id="rId25"/>
    <p:sldId id="292" r:id="rId26"/>
    <p:sldId id="293" r:id="rId27"/>
    <p:sldId id="294" r:id="rId28"/>
    <p:sldId id="290" r:id="rId29"/>
  </p:sldIdLst>
  <p:sldSz cx="9783763" cy="7223125"/>
  <p:notesSz cx="6858000" cy="9144000"/>
  <p:defaultTextStyle>
    <a:defPPr>
      <a:defRPr lang="en-US"/>
    </a:defPPr>
    <a:lvl1pPr marL="0" algn="l" defTabSz="9717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5866" algn="l" defTabSz="9717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1733" algn="l" defTabSz="9717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7599" algn="l" defTabSz="9717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3466" algn="l" defTabSz="9717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29332" algn="l" defTabSz="9717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15199" algn="l" defTabSz="9717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01065" algn="l" defTabSz="9717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86932" algn="l" defTabSz="9717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pQT+F31Zg+dF+4rS/q5Flw==" hashData="b4VOs7Ni85BtcdzkM+KWWJUzfN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86" y="-102"/>
      </p:cViewPr>
      <p:guideLst>
        <p:guide orient="horz" pos="2275"/>
        <p:guide pos="30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2C298-DAD4-4865-97F1-1C2B74190DB9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85800"/>
            <a:ext cx="4641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02F5-C022-4902-8762-F2A65E03B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17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5866" algn="l" defTabSz="9717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1733" algn="l" defTabSz="9717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7599" algn="l" defTabSz="9717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43466" algn="l" defTabSz="9717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29332" algn="l" defTabSz="9717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15199" algn="l" defTabSz="9717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01065" algn="l" defTabSz="9717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86932" algn="l" defTabSz="9717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85800"/>
            <a:ext cx="4641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702F5-C022-4902-8762-F2A65E03BC3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5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782" y="2243851"/>
            <a:ext cx="8316199" cy="15482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7565" y="4093104"/>
            <a:ext cx="6848634" cy="18459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5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1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9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5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3228" y="289260"/>
            <a:ext cx="2201347" cy="61630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188" y="289260"/>
            <a:ext cx="6440977" cy="61630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50" y="4641527"/>
            <a:ext cx="8316199" cy="1434593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850" y="3061469"/>
            <a:ext cx="8316199" cy="1580058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5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173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75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43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293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151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010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869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9188" y="1685396"/>
            <a:ext cx="4321162" cy="476692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3413" y="1685396"/>
            <a:ext cx="4321162" cy="476692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188" y="1616844"/>
            <a:ext cx="4322861" cy="67382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866" indent="0">
              <a:buNone/>
              <a:defRPr sz="2100" b="1"/>
            </a:lvl2pPr>
            <a:lvl3pPr marL="971733" indent="0">
              <a:buNone/>
              <a:defRPr sz="1900" b="1"/>
            </a:lvl3pPr>
            <a:lvl4pPr marL="1457599" indent="0">
              <a:buNone/>
              <a:defRPr sz="1700" b="1"/>
            </a:lvl4pPr>
            <a:lvl5pPr marL="1943466" indent="0">
              <a:buNone/>
              <a:defRPr sz="1700" b="1"/>
            </a:lvl5pPr>
            <a:lvl6pPr marL="2429332" indent="0">
              <a:buNone/>
              <a:defRPr sz="1700" b="1"/>
            </a:lvl6pPr>
            <a:lvl7pPr marL="2915199" indent="0">
              <a:buNone/>
              <a:defRPr sz="1700" b="1"/>
            </a:lvl7pPr>
            <a:lvl8pPr marL="3401065" indent="0">
              <a:buNone/>
              <a:defRPr sz="1700" b="1"/>
            </a:lvl8pPr>
            <a:lvl9pPr marL="388693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188" y="2290667"/>
            <a:ext cx="4322861" cy="416165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0016" y="1616844"/>
            <a:ext cx="4324559" cy="67382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866" indent="0">
              <a:buNone/>
              <a:defRPr sz="2100" b="1"/>
            </a:lvl2pPr>
            <a:lvl3pPr marL="971733" indent="0">
              <a:buNone/>
              <a:defRPr sz="1900" b="1"/>
            </a:lvl3pPr>
            <a:lvl4pPr marL="1457599" indent="0">
              <a:buNone/>
              <a:defRPr sz="1700" b="1"/>
            </a:lvl4pPr>
            <a:lvl5pPr marL="1943466" indent="0">
              <a:buNone/>
              <a:defRPr sz="1700" b="1"/>
            </a:lvl5pPr>
            <a:lvl6pPr marL="2429332" indent="0">
              <a:buNone/>
              <a:defRPr sz="1700" b="1"/>
            </a:lvl6pPr>
            <a:lvl7pPr marL="2915199" indent="0">
              <a:buNone/>
              <a:defRPr sz="1700" b="1"/>
            </a:lvl7pPr>
            <a:lvl8pPr marL="3401065" indent="0">
              <a:buNone/>
              <a:defRPr sz="1700" b="1"/>
            </a:lvl8pPr>
            <a:lvl9pPr marL="388693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0016" y="2290667"/>
            <a:ext cx="4324559" cy="416165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88" y="287588"/>
            <a:ext cx="3218791" cy="122391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180" y="287588"/>
            <a:ext cx="5469395" cy="616473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188" y="1511506"/>
            <a:ext cx="3218791" cy="4940819"/>
          </a:xfrm>
        </p:spPr>
        <p:txBody>
          <a:bodyPr/>
          <a:lstStyle>
            <a:lvl1pPr marL="0" indent="0">
              <a:buNone/>
              <a:defRPr sz="1500"/>
            </a:lvl1pPr>
            <a:lvl2pPr marL="485866" indent="0">
              <a:buNone/>
              <a:defRPr sz="1300"/>
            </a:lvl2pPr>
            <a:lvl3pPr marL="971733" indent="0">
              <a:buNone/>
              <a:defRPr sz="1100"/>
            </a:lvl3pPr>
            <a:lvl4pPr marL="1457599" indent="0">
              <a:buNone/>
              <a:defRPr sz="1000"/>
            </a:lvl4pPr>
            <a:lvl5pPr marL="1943466" indent="0">
              <a:buNone/>
              <a:defRPr sz="1000"/>
            </a:lvl5pPr>
            <a:lvl6pPr marL="2429332" indent="0">
              <a:buNone/>
              <a:defRPr sz="1000"/>
            </a:lvl6pPr>
            <a:lvl7pPr marL="2915199" indent="0">
              <a:buNone/>
              <a:defRPr sz="1000"/>
            </a:lvl7pPr>
            <a:lvl8pPr marL="3401065" indent="0">
              <a:buNone/>
              <a:defRPr sz="1000"/>
            </a:lvl8pPr>
            <a:lvl9pPr marL="388693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686" y="5056187"/>
            <a:ext cx="5870258" cy="59691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17686" y="645400"/>
            <a:ext cx="5870258" cy="4333875"/>
          </a:xfrm>
        </p:spPr>
        <p:txBody>
          <a:bodyPr/>
          <a:lstStyle>
            <a:lvl1pPr marL="0" indent="0">
              <a:buNone/>
              <a:defRPr sz="3400"/>
            </a:lvl1pPr>
            <a:lvl2pPr marL="485866" indent="0">
              <a:buNone/>
              <a:defRPr sz="3000"/>
            </a:lvl2pPr>
            <a:lvl3pPr marL="971733" indent="0">
              <a:buNone/>
              <a:defRPr sz="2600"/>
            </a:lvl3pPr>
            <a:lvl4pPr marL="1457599" indent="0">
              <a:buNone/>
              <a:defRPr sz="2100"/>
            </a:lvl4pPr>
            <a:lvl5pPr marL="1943466" indent="0">
              <a:buNone/>
              <a:defRPr sz="2100"/>
            </a:lvl5pPr>
            <a:lvl6pPr marL="2429332" indent="0">
              <a:buNone/>
              <a:defRPr sz="2100"/>
            </a:lvl6pPr>
            <a:lvl7pPr marL="2915199" indent="0">
              <a:buNone/>
              <a:defRPr sz="2100"/>
            </a:lvl7pPr>
            <a:lvl8pPr marL="3401065" indent="0">
              <a:buNone/>
              <a:defRPr sz="2100"/>
            </a:lvl8pPr>
            <a:lvl9pPr marL="3886932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7686" y="5653099"/>
            <a:ext cx="5870258" cy="847713"/>
          </a:xfrm>
        </p:spPr>
        <p:txBody>
          <a:bodyPr/>
          <a:lstStyle>
            <a:lvl1pPr marL="0" indent="0">
              <a:buNone/>
              <a:defRPr sz="1500"/>
            </a:lvl1pPr>
            <a:lvl2pPr marL="485866" indent="0">
              <a:buNone/>
              <a:defRPr sz="1300"/>
            </a:lvl2pPr>
            <a:lvl3pPr marL="971733" indent="0">
              <a:buNone/>
              <a:defRPr sz="1100"/>
            </a:lvl3pPr>
            <a:lvl4pPr marL="1457599" indent="0">
              <a:buNone/>
              <a:defRPr sz="1000"/>
            </a:lvl4pPr>
            <a:lvl5pPr marL="1943466" indent="0">
              <a:buNone/>
              <a:defRPr sz="1000"/>
            </a:lvl5pPr>
            <a:lvl6pPr marL="2429332" indent="0">
              <a:buNone/>
              <a:defRPr sz="1000"/>
            </a:lvl6pPr>
            <a:lvl7pPr marL="2915199" indent="0">
              <a:buNone/>
              <a:defRPr sz="1000"/>
            </a:lvl7pPr>
            <a:lvl8pPr marL="3401065" indent="0">
              <a:buNone/>
              <a:defRPr sz="1000"/>
            </a:lvl8pPr>
            <a:lvl9pPr marL="388693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188" y="289260"/>
            <a:ext cx="8805387" cy="1203854"/>
          </a:xfrm>
          <a:prstGeom prst="rect">
            <a:avLst/>
          </a:prstGeom>
        </p:spPr>
        <p:txBody>
          <a:bodyPr vert="horz" lIns="97173" tIns="48587" rIns="97173" bIns="4858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188" y="1685396"/>
            <a:ext cx="8805387" cy="4766929"/>
          </a:xfrm>
          <a:prstGeom prst="rect">
            <a:avLst/>
          </a:prstGeom>
        </p:spPr>
        <p:txBody>
          <a:bodyPr vert="horz" lIns="97173" tIns="48587" rIns="97173" bIns="48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9188" y="6694767"/>
            <a:ext cx="2282878" cy="384565"/>
          </a:xfrm>
          <a:prstGeom prst="rect">
            <a:avLst/>
          </a:prstGeom>
        </p:spPr>
        <p:txBody>
          <a:bodyPr vert="horz" lIns="97173" tIns="48587" rIns="97173" bIns="4858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2786" y="6694767"/>
            <a:ext cx="3098192" cy="384565"/>
          </a:xfrm>
          <a:prstGeom prst="rect">
            <a:avLst/>
          </a:prstGeom>
        </p:spPr>
        <p:txBody>
          <a:bodyPr vert="horz" lIns="97173" tIns="48587" rIns="97173" bIns="4858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1697" y="6694767"/>
            <a:ext cx="2282878" cy="384565"/>
          </a:xfrm>
          <a:prstGeom prst="rect">
            <a:avLst/>
          </a:prstGeom>
        </p:spPr>
        <p:txBody>
          <a:bodyPr vert="horz" lIns="97173" tIns="48587" rIns="97173" bIns="4858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1733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4400" indent="-364400" algn="l" defTabSz="971733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9533" indent="-303667" algn="l" defTabSz="971733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666" indent="-242933" algn="l" defTabSz="97173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533" indent="-242933" algn="l" defTabSz="97173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6399" indent="-242933" algn="l" defTabSz="971733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265" indent="-242933" algn="l" defTabSz="97173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8132" indent="-242933" algn="l" defTabSz="97173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3998" indent="-242933" algn="l" defTabSz="97173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29865" indent="-242933" algn="l" defTabSz="97173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17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866" algn="l" defTabSz="9717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1733" algn="l" defTabSz="9717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7599" algn="l" defTabSz="9717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466" algn="l" defTabSz="9717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9332" algn="l" defTabSz="9717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5199" algn="l" defTabSz="9717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1065" algn="l" defTabSz="9717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32" algn="l" defTabSz="9717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9.xml"/><Relationship Id="rId3" Type="http://schemas.openxmlformats.org/officeDocument/2006/relationships/image" Target="../media/image10.tmp"/><Relationship Id="rId7" Type="http://schemas.openxmlformats.org/officeDocument/2006/relationships/slide" Target="slide6.xml"/><Relationship Id="rId12" Type="http://schemas.openxmlformats.org/officeDocument/2006/relationships/slide" Target="slide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9.xml"/><Relationship Id="rId3" Type="http://schemas.openxmlformats.org/officeDocument/2006/relationships/image" Target="../media/image12.tmp"/><Relationship Id="rId7" Type="http://schemas.openxmlformats.org/officeDocument/2006/relationships/slide" Target="slide6.xml"/><Relationship Id="rId12" Type="http://schemas.openxmlformats.org/officeDocument/2006/relationships/slide" Target="slide1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1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10" Type="http://schemas.openxmlformats.org/officeDocument/2006/relationships/slide" Target="slide28.xml"/><Relationship Id="rId4" Type="http://schemas.openxmlformats.org/officeDocument/2006/relationships/slide" Target="slide13.xml"/><Relationship Id="rId9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3.xml"/><Relationship Id="rId7" Type="http://schemas.openxmlformats.org/officeDocument/2006/relationships/slide" Target="slide1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10" Type="http://schemas.openxmlformats.org/officeDocument/2006/relationships/slide" Target="slide19.xml"/><Relationship Id="rId4" Type="http://schemas.openxmlformats.org/officeDocument/2006/relationships/slide" Target="slide12.xml"/><Relationship Id="rId9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4.tmp"/><Relationship Id="rId7" Type="http://schemas.openxmlformats.org/officeDocument/2006/relationships/slide" Target="slide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9.xml"/><Relationship Id="rId5" Type="http://schemas.openxmlformats.org/officeDocument/2006/relationships/slide" Target="slide12.xml"/><Relationship Id="rId10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1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5.tmp"/><Relationship Id="rId7" Type="http://schemas.openxmlformats.org/officeDocument/2006/relationships/slide" Target="slide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19.xml"/><Relationship Id="rId5" Type="http://schemas.openxmlformats.org/officeDocument/2006/relationships/slide" Target="slide3.xml"/><Relationship Id="rId10" Type="http://schemas.openxmlformats.org/officeDocument/2006/relationships/slide" Target="slide18.xml"/><Relationship Id="rId4" Type="http://schemas.openxmlformats.org/officeDocument/2006/relationships/image" Target="../media/image16.tmp"/><Relationship Id="rId9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7.tmp"/><Relationship Id="rId7" Type="http://schemas.openxmlformats.org/officeDocument/2006/relationships/slide" Target="slide1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9.xml"/><Relationship Id="rId4" Type="http://schemas.openxmlformats.org/officeDocument/2006/relationships/slide" Target="slide3.xml"/><Relationship Id="rId9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8.tmp"/><Relationship Id="rId7" Type="http://schemas.openxmlformats.org/officeDocument/2006/relationships/slide" Target="slide1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9.xml"/><Relationship Id="rId4" Type="http://schemas.openxmlformats.org/officeDocument/2006/relationships/slide" Target="slide3.xml"/><Relationship Id="rId9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27.xml"/><Relationship Id="rId3" Type="http://schemas.openxmlformats.org/officeDocument/2006/relationships/slide" Target="slide2.xml"/><Relationship Id="rId7" Type="http://schemas.openxmlformats.org/officeDocument/2006/relationships/slide" Target="slide22.xml"/><Relationship Id="rId12" Type="http://schemas.openxmlformats.org/officeDocument/2006/relationships/slide" Target="slide2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25.xml"/><Relationship Id="rId5" Type="http://schemas.openxmlformats.org/officeDocument/2006/relationships/slide" Target="slide20.xml"/><Relationship Id="rId10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slide" Target="slide24.xml"/><Relationship Id="rId14" Type="http://schemas.openxmlformats.org/officeDocument/2006/relationships/slide" Target="slide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28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6.xml"/><Relationship Id="rId3" Type="http://schemas.openxmlformats.org/officeDocument/2006/relationships/image" Target="../media/image19.tmp"/><Relationship Id="rId7" Type="http://schemas.openxmlformats.org/officeDocument/2006/relationships/slide" Target="slide21.xml"/><Relationship Id="rId12" Type="http://schemas.openxmlformats.org/officeDocument/2006/relationships/slide" Target="slide2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16.xml"/><Relationship Id="rId5" Type="http://schemas.openxmlformats.org/officeDocument/2006/relationships/slide" Target="slide12.xml"/><Relationship Id="rId10" Type="http://schemas.openxmlformats.org/officeDocument/2006/relationships/slide" Target="slide24.xml"/><Relationship Id="rId4" Type="http://schemas.openxmlformats.org/officeDocument/2006/relationships/slide" Target="slide2.xml"/><Relationship Id="rId9" Type="http://schemas.openxmlformats.org/officeDocument/2006/relationships/slide" Target="slide23.xml"/><Relationship Id="rId14" Type="http://schemas.openxmlformats.org/officeDocument/2006/relationships/slide" Target="slide2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27.xml"/><Relationship Id="rId3" Type="http://schemas.openxmlformats.org/officeDocument/2006/relationships/slide" Target="slide2.xml"/><Relationship Id="rId7" Type="http://schemas.openxmlformats.org/officeDocument/2006/relationships/slide" Target="slide22.xml"/><Relationship Id="rId12" Type="http://schemas.openxmlformats.org/officeDocument/2006/relationships/slide" Target="slide2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25.xml"/><Relationship Id="rId5" Type="http://schemas.openxmlformats.org/officeDocument/2006/relationships/slide" Target="slide19.xml"/><Relationship Id="rId10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4.xml"/><Relationship Id="rId3" Type="http://schemas.openxmlformats.org/officeDocument/2006/relationships/image" Target="../media/image11.jpeg"/><Relationship Id="rId7" Type="http://schemas.openxmlformats.org/officeDocument/2006/relationships/slide" Target="slide2.xml"/><Relationship Id="rId12" Type="http://schemas.openxmlformats.org/officeDocument/2006/relationships/slide" Target="slide23.xml"/><Relationship Id="rId17" Type="http://schemas.openxmlformats.org/officeDocument/2006/relationships/slide" Target="slide27.xml"/><Relationship Id="rId2" Type="http://schemas.openxmlformats.org/officeDocument/2006/relationships/notesSlide" Target="../notesSlides/notesSlide1.xml"/><Relationship Id="rId16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mp"/><Relationship Id="rId11" Type="http://schemas.openxmlformats.org/officeDocument/2006/relationships/slide" Target="slide21.xml"/><Relationship Id="rId5" Type="http://schemas.microsoft.com/office/2007/relationships/hdphoto" Target="../media/hdphoto1.wdp"/><Relationship Id="rId15" Type="http://schemas.openxmlformats.org/officeDocument/2006/relationships/slide" Target="slide25.xml"/><Relationship Id="rId10" Type="http://schemas.openxmlformats.org/officeDocument/2006/relationships/slide" Target="slide20.xml"/><Relationship Id="rId4" Type="http://schemas.openxmlformats.org/officeDocument/2006/relationships/image" Target="../media/image20.png"/><Relationship Id="rId9" Type="http://schemas.openxmlformats.org/officeDocument/2006/relationships/slide" Target="slide19.xml"/><Relationship Id="rId1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5.xml"/><Relationship Id="rId3" Type="http://schemas.openxmlformats.org/officeDocument/2006/relationships/image" Target="../media/image22.tmp"/><Relationship Id="rId7" Type="http://schemas.openxmlformats.org/officeDocument/2006/relationships/slide" Target="slide19.xml"/><Relationship Id="rId12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4.xml"/><Relationship Id="rId5" Type="http://schemas.openxmlformats.org/officeDocument/2006/relationships/slide" Target="slide2.xml"/><Relationship Id="rId15" Type="http://schemas.openxmlformats.org/officeDocument/2006/relationships/slide" Target="slide27.xml"/><Relationship Id="rId10" Type="http://schemas.openxmlformats.org/officeDocument/2006/relationships/slide" Target="slide22.xml"/><Relationship Id="rId4" Type="http://schemas.openxmlformats.org/officeDocument/2006/relationships/image" Target="../media/image23.tmp"/><Relationship Id="rId9" Type="http://schemas.openxmlformats.org/officeDocument/2006/relationships/slide" Target="slide21.xml"/><Relationship Id="rId1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7.xml"/><Relationship Id="rId3" Type="http://schemas.openxmlformats.org/officeDocument/2006/relationships/slide" Target="slide2.xml"/><Relationship Id="rId7" Type="http://schemas.openxmlformats.org/officeDocument/2006/relationships/slide" Target="slide21.xml"/><Relationship Id="rId12" Type="http://schemas.openxmlformats.org/officeDocument/2006/relationships/slide" Target="slide2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25.xml"/><Relationship Id="rId5" Type="http://schemas.openxmlformats.org/officeDocument/2006/relationships/slide" Target="slide19.xml"/><Relationship Id="rId10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7.xml"/><Relationship Id="rId3" Type="http://schemas.openxmlformats.org/officeDocument/2006/relationships/slide" Target="slide2.xml"/><Relationship Id="rId7" Type="http://schemas.openxmlformats.org/officeDocument/2006/relationships/slide" Target="slide21.xml"/><Relationship Id="rId12" Type="http://schemas.openxmlformats.org/officeDocument/2006/relationships/slide" Target="slide2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16.xml"/><Relationship Id="rId5" Type="http://schemas.openxmlformats.org/officeDocument/2006/relationships/slide" Target="slide19.xml"/><Relationship Id="rId10" Type="http://schemas.openxmlformats.org/officeDocument/2006/relationships/slide" Target="slide24.xml"/><Relationship Id="rId4" Type="http://schemas.openxmlformats.org/officeDocument/2006/relationships/slide" Target="slide12.xml"/><Relationship Id="rId9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25.xml"/><Relationship Id="rId3" Type="http://schemas.openxmlformats.org/officeDocument/2006/relationships/image" Target="../media/image24.tmp"/><Relationship Id="rId7" Type="http://schemas.openxmlformats.org/officeDocument/2006/relationships/slide" Target="slide20.xml"/><Relationship Id="rId12" Type="http://schemas.openxmlformats.org/officeDocument/2006/relationships/slide" Target="slide1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24.xml"/><Relationship Id="rId5" Type="http://schemas.openxmlformats.org/officeDocument/2006/relationships/slide" Target="slide12.xml"/><Relationship Id="rId10" Type="http://schemas.openxmlformats.org/officeDocument/2006/relationships/slide" Target="slide23.xml"/><Relationship Id="rId4" Type="http://schemas.openxmlformats.org/officeDocument/2006/relationships/slide" Target="slide2.xml"/><Relationship Id="rId9" Type="http://schemas.openxmlformats.org/officeDocument/2006/relationships/slide" Target="slide22.xml"/><Relationship Id="rId1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3.xml"/><Relationship Id="rId3" Type="http://schemas.openxmlformats.org/officeDocument/2006/relationships/image" Target="../media/image25.tmp"/><Relationship Id="rId7" Type="http://schemas.openxmlformats.org/officeDocument/2006/relationships/slide" Target="slide2.xml"/><Relationship Id="rId12" Type="http://schemas.openxmlformats.org/officeDocument/2006/relationships/slide" Target="slide22.xml"/><Relationship Id="rId17" Type="http://schemas.openxmlformats.org/officeDocument/2006/relationships/slide" Target="slide26.xml"/><Relationship Id="rId2" Type="http://schemas.openxmlformats.org/officeDocument/2006/relationships/image" Target="../media/image6.jpeg"/><Relationship Id="rId16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mp"/><Relationship Id="rId11" Type="http://schemas.openxmlformats.org/officeDocument/2006/relationships/slide" Target="slide21.xml"/><Relationship Id="rId5" Type="http://schemas.openxmlformats.org/officeDocument/2006/relationships/image" Target="../media/image27.tmp"/><Relationship Id="rId15" Type="http://schemas.openxmlformats.org/officeDocument/2006/relationships/slide" Target="slide16.xml"/><Relationship Id="rId10" Type="http://schemas.openxmlformats.org/officeDocument/2006/relationships/slide" Target="slide20.xml"/><Relationship Id="rId4" Type="http://schemas.openxmlformats.org/officeDocument/2006/relationships/image" Target="../media/image26.tmp"/><Relationship Id="rId9" Type="http://schemas.openxmlformats.org/officeDocument/2006/relationships/slide" Target="slide19.xml"/><Relationship Id="rId1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9.xml"/><Relationship Id="rId3" Type="http://schemas.openxmlformats.org/officeDocument/2006/relationships/image" Target="../media/image4.tmp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9.xml"/><Relationship Id="rId3" Type="http://schemas.openxmlformats.org/officeDocument/2006/relationships/image" Target="../media/image9.jpeg"/><Relationship Id="rId7" Type="http://schemas.openxmlformats.org/officeDocument/2006/relationships/slide" Target="slide6.xml"/><Relationship Id="rId12" Type="http://schemas.openxmlformats.org/officeDocument/2006/relationships/slide" Target="slide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0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:\روایت\روايت\7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7212" y="1645267"/>
            <a:ext cx="5339576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:\روایت\روايت\7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284" y="1845909"/>
            <a:ext cx="5339576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روایت\روايت\7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7" y="3451048"/>
            <a:ext cx="5339576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روایت\روايت\7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87" y="3451048"/>
            <a:ext cx="5339576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روایت\روايت\7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952" y="-561799"/>
            <a:ext cx="5339576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:\روایت\روايت\7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24" y="-321028"/>
            <a:ext cx="5339576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757386">
            <a:off x="513132" y="2473274"/>
            <a:ext cx="9369215" cy="3976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5100" dirty="0">
                <a:latin typeface="Script MT Bold" pitchFamily="66" charset="0"/>
              </a:rPr>
              <a:t>به نام بهترین ها  به رسم محبت به نام خدا </a:t>
            </a:r>
            <a:endParaRPr lang="en-US" sz="5100" dirty="0">
              <a:latin typeface="Script MT Bold" pitchFamily="66" charset="0"/>
            </a:endParaRPr>
          </a:p>
        </p:txBody>
      </p:sp>
      <p:pic>
        <p:nvPicPr>
          <p:cNvPr id="9" name="Picture 2" descr="H:\روایت\روايت\7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7212" y="4574646"/>
            <a:ext cx="5339576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:\روایت\روايت\7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24" y="2126809"/>
            <a:ext cx="5339576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:\روایت\روايت\7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472" y="4855545"/>
            <a:ext cx="5339576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:\روایت\روايت\7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321" y="4574646"/>
            <a:ext cx="5339576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:\روایت\روايت\7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978" y="2126809"/>
            <a:ext cx="5339576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:\روایت\روايت\7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284" y="40128"/>
            <a:ext cx="5339576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3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 descr="H:\روایت\روايت\bg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83763" cy="73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81" y="792162"/>
            <a:ext cx="6096000" cy="476692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000" b="1" dirty="0" smtClean="0"/>
              <a:t>    خاکریز        </a:t>
            </a:r>
            <a:r>
              <a:rPr lang="fa-IR" sz="3000" dirty="0"/>
              <a:t>در مناطق باز و </a:t>
            </a:r>
            <a:r>
              <a:rPr lang="fa-IR" sz="3000" dirty="0"/>
              <a:t>دشت ها</a:t>
            </a:r>
            <a:r>
              <a:rPr lang="fa-IR" sz="3000" dirty="0"/>
              <a:t>، جهت درامان ماندن نفرات از دید و ٔ تیر دشمن، به </a:t>
            </a:r>
            <a:r>
              <a:rPr lang="fa-IR" sz="3000" dirty="0"/>
              <a:t>وسیله ماشین آلات راه سازی</a:t>
            </a:r>
            <a:r>
              <a:rPr lang="fa-IR" sz="3000" dirty="0"/>
              <a:t>، خاک را به ارتفاع حداقل 2متر در جلوی نیروهای خودی جمع </a:t>
            </a:r>
            <a:r>
              <a:rPr lang="fa-IR" sz="3000" dirty="0" smtClean="0"/>
              <a:t>می کنند </a:t>
            </a:r>
            <a:r>
              <a:rPr lang="fa-IR" sz="3000" dirty="0"/>
              <a:t>که </a:t>
            </a:r>
            <a:r>
              <a:rPr lang="fa-IR" sz="3000" dirty="0"/>
              <a:t>به آن خاکریز </a:t>
            </a:r>
            <a:r>
              <a:rPr lang="fa-IR" sz="3000" dirty="0" smtClean="0"/>
              <a:t>می گویند</a:t>
            </a:r>
            <a:r>
              <a:rPr lang="fa-IR" sz="3000" dirty="0"/>
              <a:t/>
            </a:r>
            <a:br>
              <a:rPr lang="fa-IR" sz="3000" dirty="0"/>
            </a:br>
            <a:endParaRPr lang="en-US" sz="30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8" y="3265056"/>
            <a:ext cx="4239631" cy="30958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930165" y="1075108"/>
            <a:ext cx="2690535" cy="4302107"/>
          </a:xfrm>
          <a:prstGeom prst="rect">
            <a:avLst/>
          </a:prstGeom>
        </p:spPr>
        <p:txBody>
          <a:bodyPr vert="horz" lIns="97173" tIns="48587" rIns="97173" bIns="48587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000" b="1" dirty="0">
                <a:hlinkClick r:id="rId4" action="ppaction://hlinksldjump"/>
              </a:rPr>
              <a:t>صفحه ی نخست</a:t>
            </a:r>
            <a:endParaRPr lang="fa-IR" sz="3000" b="1" dirty="0"/>
          </a:p>
          <a:p>
            <a:r>
              <a:rPr lang="fa-IR" sz="3000" b="1" dirty="0">
                <a:hlinkClick r:id="rId5" action="ppaction://hlinksldjump"/>
              </a:rPr>
              <a:t>مهارت های فردی</a:t>
            </a:r>
            <a:endParaRPr lang="fa-IR" sz="3000" b="1" dirty="0"/>
          </a:p>
          <a:p>
            <a:r>
              <a:rPr lang="fa-IR" sz="3000" b="1" dirty="0">
                <a:hlinkClick r:id="rId6" action="ppaction://hlinksldjump"/>
              </a:rPr>
              <a:t>شناخت عورض زمین</a:t>
            </a:r>
            <a:endParaRPr lang="fa-IR" sz="3000" b="1" dirty="0"/>
          </a:p>
          <a:p>
            <a:r>
              <a:rPr lang="fa-IR" sz="3000" b="1" dirty="0">
                <a:solidFill>
                  <a:srgbClr val="FF0000"/>
                </a:solidFill>
                <a:hlinkClick r:id="rId7" action="ppaction://hlinksldjump"/>
              </a:rPr>
              <a:t>عوارض طبیعی</a:t>
            </a:r>
            <a:endParaRPr lang="fa-IR" sz="3000" b="1" dirty="0">
              <a:solidFill>
                <a:srgbClr val="FF0000"/>
              </a:solidFill>
            </a:endParaRPr>
          </a:p>
          <a:p>
            <a:r>
              <a:rPr lang="fa-IR" sz="3000" b="1" dirty="0">
                <a:hlinkClick r:id="rId8" action="ppaction://hlinksldjump"/>
              </a:rPr>
              <a:t>عوارض </a:t>
            </a:r>
            <a:r>
              <a:rPr lang="fa-IR" sz="3000" b="1" dirty="0">
                <a:hlinkClick r:id="rId8" action="ppaction://hlinksldjump"/>
              </a:rPr>
              <a:t>مصنوعی</a:t>
            </a:r>
            <a:endParaRPr lang="fa-IR" sz="3000" b="1" dirty="0"/>
          </a:p>
          <a:p>
            <a:endParaRPr lang="fa-IR" sz="3000" b="1" dirty="0"/>
          </a:p>
          <a:p>
            <a:r>
              <a:rPr lang="fa-IR" sz="3000" dirty="0">
                <a:hlinkClick r:id="rId9" action="ppaction://hlinksldjump"/>
              </a:rPr>
              <a:t>کوه </a:t>
            </a:r>
            <a:endParaRPr lang="fa-IR" sz="3000" dirty="0"/>
          </a:p>
          <a:p>
            <a:r>
              <a:rPr lang="fa-IR" sz="3000" dirty="0">
                <a:hlinkClick r:id="rId10" action="ppaction://hlinksldjump"/>
              </a:rPr>
              <a:t>تپه</a:t>
            </a:r>
            <a:endParaRPr lang="fa-IR" sz="3000" dirty="0"/>
          </a:p>
          <a:p>
            <a:r>
              <a:rPr lang="fa-IR" sz="3000" b="1" dirty="0">
                <a:solidFill>
                  <a:srgbClr val="FFC000"/>
                </a:solidFill>
              </a:rPr>
              <a:t>خاکریز</a:t>
            </a: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>
                <a:hlinkClick r:id="rId11" action="ppaction://hlinksldjump"/>
              </a:rPr>
              <a:t>هور</a:t>
            </a: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>
                <a:solidFill>
                  <a:srgbClr val="FF0000"/>
                </a:solidFill>
              </a:rPr>
              <a:t>بخش دوم </a:t>
            </a:r>
            <a:r>
              <a:rPr lang="fa-IR" sz="3000" dirty="0">
                <a:hlinkClick r:id="rId12" action="ppaction://hlinksldjump"/>
              </a:rPr>
              <a:t>جهت یابی </a:t>
            </a:r>
            <a:endParaRPr lang="fa-IR" sz="3000" dirty="0"/>
          </a:p>
          <a:p>
            <a:r>
              <a:rPr lang="fa-IR" sz="3000" dirty="0">
                <a:solidFill>
                  <a:srgbClr val="FF0000"/>
                </a:solidFill>
              </a:rPr>
              <a:t>بخش سوم</a:t>
            </a:r>
            <a:r>
              <a:rPr lang="fa-IR" sz="3000" dirty="0"/>
              <a:t> </a:t>
            </a:r>
            <a:r>
              <a:rPr lang="fa-IR" sz="3000" dirty="0">
                <a:hlinkClick r:id="rId13" action="ppaction://hlinksldjump"/>
              </a:rPr>
              <a:t>کار باسلاح</a:t>
            </a:r>
            <a:r>
              <a:rPr lang="fa-IR" sz="3000" dirty="0">
                <a:hlinkClick r:id="rId13" action="ppaction://hlinksldjump"/>
              </a:rPr>
              <a:t/>
            </a:r>
            <a:br>
              <a:rPr lang="fa-IR" sz="3000" dirty="0">
                <a:hlinkClick r:id="rId13" action="ppaction://hlinksldjump"/>
              </a:rPr>
            </a:br>
            <a:r>
              <a:rPr lang="fa-IR" sz="3000" dirty="0"/>
              <a:t/>
            </a:r>
            <a:br>
              <a:rPr lang="fa-IR" sz="3000" dirty="0"/>
            </a:br>
            <a:endParaRPr lang="fa-IR" sz="3000" b="1" dirty="0"/>
          </a:p>
          <a:p>
            <a:endParaRPr lang="en-US" sz="3000" b="1" dirty="0"/>
          </a:p>
        </p:txBody>
      </p:sp>
      <p:sp>
        <p:nvSpPr>
          <p:cNvPr id="8" name="Rectangle 7"/>
          <p:cNvSpPr/>
          <p:nvPr/>
        </p:nvSpPr>
        <p:spPr>
          <a:xfrm>
            <a:off x="6995053" y="299329"/>
            <a:ext cx="2392628" cy="56903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</a:rPr>
              <a:t>بخش اول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8519053" y="6781799"/>
            <a:ext cx="944828" cy="5635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3" descr="H:\روایت\روايت\bg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83763" cy="72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60" y="792162"/>
            <a:ext cx="6033321" cy="476692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600" b="1" dirty="0" smtClean="0"/>
              <a:t>            هور          </a:t>
            </a:r>
            <a:r>
              <a:rPr lang="fa-IR" sz="2600" dirty="0" smtClean="0"/>
              <a:t>ماندن </a:t>
            </a:r>
            <a:r>
              <a:rPr lang="fa-IR" sz="2600" dirty="0"/>
              <a:t>آب روی زمین را هور یا ماندآب </a:t>
            </a:r>
            <a:r>
              <a:rPr lang="fa-IR" sz="2600" dirty="0" smtClean="0"/>
              <a:t>می گویند</a:t>
            </a:r>
            <a:r>
              <a:rPr lang="fa-IR" sz="2600" dirty="0"/>
              <a:t>. </a:t>
            </a:r>
            <a:r>
              <a:rPr lang="fa-IR" sz="2600" dirty="0"/>
              <a:t>علت ماندن آب در این </a:t>
            </a:r>
            <a:r>
              <a:rPr lang="fa-IR" sz="2600" dirty="0"/>
              <a:t>محیط نفوذناپذیری </a:t>
            </a:r>
            <a:r>
              <a:rPr lang="fa-IR" sz="2600" dirty="0"/>
              <a:t>لایههای زیرین خاک است. معمولاً در هور علف و نی میروید و اطراف آن زیستگاه </a:t>
            </a:r>
            <a:r>
              <a:rPr lang="fa-IR" sz="2600" dirty="0"/>
              <a:t>برخی جانوران </a:t>
            </a:r>
            <a:r>
              <a:rPr lang="fa-IR" sz="2600" dirty="0"/>
              <a:t>و پرندگان میباشد؛ مانند هورالعظیم در خوزستان</a:t>
            </a:r>
            <a:br>
              <a:rPr lang="fa-IR" sz="2600" dirty="0"/>
            </a:br>
            <a:endParaRPr lang="en-US" sz="26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81" y="3459162"/>
            <a:ext cx="4134732" cy="275236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930165" y="1075108"/>
            <a:ext cx="2690535" cy="4302107"/>
          </a:xfrm>
          <a:prstGeom prst="rect">
            <a:avLst/>
          </a:prstGeom>
        </p:spPr>
        <p:txBody>
          <a:bodyPr vert="horz" lIns="97173" tIns="48587" rIns="97173" bIns="48587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000" b="1" dirty="0">
                <a:hlinkClick r:id="rId4" action="ppaction://hlinksldjump"/>
              </a:rPr>
              <a:t>صفحه ی نخست</a:t>
            </a:r>
            <a:endParaRPr lang="fa-IR" sz="3000" b="1" dirty="0"/>
          </a:p>
          <a:p>
            <a:r>
              <a:rPr lang="fa-IR" sz="3000" b="1" dirty="0">
                <a:hlinkClick r:id="rId5" action="ppaction://hlinksldjump"/>
              </a:rPr>
              <a:t>مهارت های فردی</a:t>
            </a:r>
            <a:endParaRPr lang="fa-IR" sz="3000" b="1" dirty="0"/>
          </a:p>
          <a:p>
            <a:r>
              <a:rPr lang="fa-IR" sz="3000" b="1" dirty="0">
                <a:hlinkClick r:id="rId6" action="ppaction://hlinksldjump"/>
              </a:rPr>
              <a:t>شناخت عورض زمین</a:t>
            </a:r>
            <a:endParaRPr lang="fa-IR" sz="3000" b="1" dirty="0"/>
          </a:p>
          <a:p>
            <a:r>
              <a:rPr lang="fa-IR" sz="3000" b="1" dirty="0">
                <a:solidFill>
                  <a:srgbClr val="FF0000"/>
                </a:solidFill>
                <a:hlinkClick r:id="rId7" action="ppaction://hlinksldjump"/>
              </a:rPr>
              <a:t>عوارض طبیعی</a:t>
            </a:r>
            <a:endParaRPr lang="fa-IR" sz="3000" b="1" dirty="0">
              <a:solidFill>
                <a:srgbClr val="FF0000"/>
              </a:solidFill>
            </a:endParaRPr>
          </a:p>
          <a:p>
            <a:r>
              <a:rPr lang="fa-IR" sz="3000" b="1" dirty="0">
                <a:hlinkClick r:id="rId8" action="ppaction://hlinksldjump"/>
              </a:rPr>
              <a:t>عوارض </a:t>
            </a:r>
            <a:r>
              <a:rPr lang="fa-IR" sz="3000" b="1" dirty="0">
                <a:hlinkClick r:id="rId8" action="ppaction://hlinksldjump"/>
              </a:rPr>
              <a:t>مصنوعی</a:t>
            </a:r>
            <a:endParaRPr lang="fa-IR" sz="3000" b="1" dirty="0"/>
          </a:p>
          <a:p>
            <a:endParaRPr lang="fa-IR" sz="3000" b="1" dirty="0"/>
          </a:p>
          <a:p>
            <a:r>
              <a:rPr lang="fa-IR" sz="3000" dirty="0">
                <a:hlinkClick r:id="rId9" action="ppaction://hlinksldjump"/>
              </a:rPr>
              <a:t>کوه </a:t>
            </a:r>
            <a:endParaRPr lang="fa-IR" sz="3000" dirty="0"/>
          </a:p>
          <a:p>
            <a:r>
              <a:rPr lang="fa-IR" sz="3000" dirty="0">
                <a:hlinkClick r:id="rId10" action="ppaction://hlinksldjump"/>
              </a:rPr>
              <a:t>تپه</a:t>
            </a:r>
            <a:endParaRPr lang="fa-IR" sz="3000" dirty="0"/>
          </a:p>
          <a:p>
            <a:r>
              <a:rPr lang="fa-IR" sz="3000" dirty="0">
                <a:hlinkClick r:id="rId11" action="ppaction://hlinksldjump"/>
              </a:rPr>
              <a:t>خاکریز</a:t>
            </a:r>
            <a:r>
              <a:rPr lang="fa-IR" sz="3000" dirty="0"/>
              <a:t/>
            </a:r>
            <a:br>
              <a:rPr lang="fa-IR" sz="3000" dirty="0"/>
            </a:br>
            <a:r>
              <a:rPr lang="fa-IR" sz="3000" b="1" dirty="0">
                <a:solidFill>
                  <a:srgbClr val="FFC000"/>
                </a:solidFill>
              </a:rPr>
              <a:t>هور</a:t>
            </a: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>
                <a:solidFill>
                  <a:srgbClr val="FF0000"/>
                </a:solidFill>
              </a:rPr>
              <a:t>بخش دوم </a:t>
            </a:r>
            <a:r>
              <a:rPr lang="fa-IR" sz="3000" dirty="0">
                <a:hlinkClick r:id="rId12" action="ppaction://hlinksldjump"/>
              </a:rPr>
              <a:t>جهت یابی </a:t>
            </a:r>
            <a:endParaRPr lang="fa-IR" sz="3000" dirty="0"/>
          </a:p>
          <a:p>
            <a:r>
              <a:rPr lang="fa-IR" sz="3000" dirty="0">
                <a:solidFill>
                  <a:srgbClr val="FF0000"/>
                </a:solidFill>
              </a:rPr>
              <a:t>بخش سوم</a:t>
            </a:r>
            <a:r>
              <a:rPr lang="fa-IR" sz="3000" dirty="0"/>
              <a:t> </a:t>
            </a:r>
            <a:r>
              <a:rPr lang="fa-IR" sz="3000" dirty="0">
                <a:hlinkClick r:id="rId13" action="ppaction://hlinksldjump"/>
              </a:rPr>
              <a:t>کار باسلاح</a:t>
            </a:r>
            <a:r>
              <a:rPr lang="fa-IR" sz="3000" dirty="0">
                <a:hlinkClick r:id="rId13" action="ppaction://hlinksldjump"/>
              </a:rPr>
              <a:t/>
            </a:r>
            <a:br>
              <a:rPr lang="fa-IR" sz="3000" dirty="0">
                <a:hlinkClick r:id="rId13" action="ppaction://hlinksldjump"/>
              </a:rPr>
            </a:br>
            <a:r>
              <a:rPr lang="fa-IR" sz="3000" dirty="0"/>
              <a:t/>
            </a:r>
            <a:br>
              <a:rPr lang="fa-IR" sz="3000" dirty="0"/>
            </a:br>
            <a:endParaRPr lang="fa-IR" sz="3000" b="1" dirty="0"/>
          </a:p>
          <a:p>
            <a:endParaRPr lang="en-US" sz="3000" b="1" dirty="0"/>
          </a:p>
        </p:txBody>
      </p:sp>
      <p:sp>
        <p:nvSpPr>
          <p:cNvPr id="8" name="Rectangle 7"/>
          <p:cNvSpPr/>
          <p:nvPr/>
        </p:nvSpPr>
        <p:spPr>
          <a:xfrm>
            <a:off x="6995053" y="299329"/>
            <a:ext cx="2392628" cy="56903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</a:rPr>
              <a:t>بخش اول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8519053" y="6781799"/>
            <a:ext cx="944828" cy="5635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روایت\روايت\text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83763" cy="72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281" y="1401762"/>
            <a:ext cx="4799040" cy="497436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2100" b="1" dirty="0"/>
              <a:t>جهت یابی </a:t>
            </a:r>
            <a:r>
              <a:rPr lang="fa-IR" sz="2100" b="1" dirty="0"/>
              <a:t>(با </a:t>
            </a:r>
            <a:r>
              <a:rPr lang="fa-IR" sz="2100" b="1" dirty="0" smtClean="0"/>
              <a:t>گرامی داشت </a:t>
            </a:r>
            <a:r>
              <a:rPr lang="fa-IR" sz="2100" b="1" dirty="0"/>
              <a:t>یاد </a:t>
            </a:r>
            <a:r>
              <a:rPr lang="fa-IR" sz="2100" b="1" dirty="0" smtClean="0"/>
              <a:t>دیده بان های     </a:t>
            </a:r>
            <a:r>
              <a:rPr lang="fa-IR" sz="2100" b="1" dirty="0"/>
              <a:t>شهید و جانباز دوران هشت </a:t>
            </a:r>
            <a:r>
              <a:rPr lang="fa-IR" sz="2100" b="1" dirty="0"/>
              <a:t>سال</a:t>
            </a:r>
            <a:r>
              <a:rPr lang="fa-IR" sz="2100" dirty="0"/>
              <a:t> </a:t>
            </a:r>
            <a:r>
              <a:rPr lang="fa-IR" sz="2100" b="1" dirty="0"/>
              <a:t>دفاع </a:t>
            </a:r>
            <a:r>
              <a:rPr lang="fa-IR" sz="2100" b="1" dirty="0"/>
              <a:t>مقدس</a:t>
            </a:r>
            <a:r>
              <a:rPr lang="fa-IR" sz="2100" b="1" dirty="0"/>
              <a:t>:</a:t>
            </a:r>
            <a:r>
              <a:rPr lang="fa-IR" sz="2100" dirty="0"/>
              <a:t/>
            </a:r>
            <a:br>
              <a:rPr lang="fa-IR" sz="2100" dirty="0"/>
            </a:br>
            <a:r>
              <a:rPr lang="fa-IR" sz="2100" b="1" dirty="0"/>
              <a:t>یافتن </a:t>
            </a:r>
            <a:r>
              <a:rPr lang="fa-IR" sz="2100" b="1" dirty="0"/>
              <a:t>جهت های </a:t>
            </a:r>
            <a:r>
              <a:rPr lang="fa-IR" sz="2100" b="1" dirty="0"/>
              <a:t>جغرافیایی را </a:t>
            </a:r>
            <a:r>
              <a:rPr lang="fa-IR" sz="2100" b="1" dirty="0"/>
              <a:t>جهت یابی </a:t>
            </a:r>
            <a:r>
              <a:rPr lang="fa-IR" sz="2100" b="1" dirty="0"/>
              <a:t>میگویند. </a:t>
            </a:r>
            <a:r>
              <a:rPr lang="fa-IR" sz="2100" dirty="0" smtClean="0"/>
              <a:t>جهت یابی </a:t>
            </a:r>
            <a:r>
              <a:rPr lang="fa-IR" sz="2100" dirty="0"/>
              <a:t>کاربردهای زیادی دارد؛ </a:t>
            </a:r>
            <a:r>
              <a:rPr lang="fa-IR" sz="2100" dirty="0" smtClean="0"/>
              <a:t>به خصوص </a:t>
            </a:r>
            <a:r>
              <a:rPr lang="fa-IR" sz="2100" dirty="0"/>
              <a:t>در امور دفاعی و نظامی که یک رزمنده باید موقعیت خود را نسبت به دشمن، نیروهای خودی </a:t>
            </a:r>
            <a:r>
              <a:rPr lang="fa-IR" sz="2100" dirty="0" smtClean="0"/>
              <a:t>و سایر </a:t>
            </a:r>
            <a:r>
              <a:rPr lang="fa-IR" sz="2100" dirty="0"/>
              <a:t>عوارض زمین بداند تا در مواقع پیشروی و برگشت در جهت صحیح حرکت کند.همچنین </a:t>
            </a:r>
            <a:r>
              <a:rPr lang="fa-IR" sz="2100" dirty="0" smtClean="0"/>
              <a:t>جهت یابی در زندگی </a:t>
            </a:r>
            <a:r>
              <a:rPr lang="fa-IR" sz="2100" dirty="0"/>
              <a:t>روزمرهٔ ما </a:t>
            </a:r>
            <a:r>
              <a:rPr lang="fa-IR" sz="2100" dirty="0" smtClean="0"/>
              <a:t>به منظور </a:t>
            </a:r>
            <a:r>
              <a:rPr lang="fa-IR" sz="2100" dirty="0"/>
              <a:t>یافتن قبله، یافتن مسیر حرکت در </a:t>
            </a:r>
            <a:r>
              <a:rPr lang="fa-IR" sz="2100" dirty="0" smtClean="0"/>
              <a:t>پیاده روی </a:t>
            </a:r>
            <a:r>
              <a:rPr lang="fa-IR" sz="2100" dirty="0"/>
              <a:t>و </a:t>
            </a:r>
            <a:r>
              <a:rPr lang="fa-IR" sz="2100" dirty="0" smtClean="0"/>
              <a:t>کوه نوردی</a:t>
            </a:r>
            <a:r>
              <a:rPr lang="fa-IR" sz="2100" dirty="0"/>
              <a:t>، پیدا کردن مسیر</a:t>
            </a:r>
            <a:br>
              <a:rPr lang="fa-IR" sz="2100" dirty="0"/>
            </a:br>
            <a:endParaRPr lang="en-US" sz="2100" dirty="0"/>
          </a:p>
        </p:txBody>
      </p:sp>
      <p:sp>
        <p:nvSpPr>
          <p:cNvPr id="5" name="Rectangle 4"/>
          <p:cNvSpPr/>
          <p:nvPr/>
        </p:nvSpPr>
        <p:spPr>
          <a:xfrm>
            <a:off x="570720" y="-36480"/>
            <a:ext cx="5462601" cy="11235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7173" tIns="48587" rIns="97173" bIns="48587" rtlCol="0" anchor="ctr"/>
          <a:lstStyle/>
          <a:p>
            <a:pPr algn="ctr"/>
            <a:r>
              <a:rPr lang="fa-IR" sz="4300" dirty="0"/>
              <a:t>بخش دوم </a:t>
            </a:r>
            <a:endParaRPr lang="en-US" sz="43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92346" y="1155709"/>
            <a:ext cx="2690535" cy="4818053"/>
          </a:xfrm>
          <a:prstGeom prst="rect">
            <a:avLst/>
          </a:prstGeom>
        </p:spPr>
        <p:txBody>
          <a:bodyPr vert="horz" lIns="97173" tIns="48587" rIns="97173" bIns="4858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FF0000"/>
                </a:solidFill>
              </a:rPr>
              <a:t> بخش اول: </a:t>
            </a:r>
            <a:r>
              <a:rPr lang="fa-IR" sz="2400" dirty="0" smtClean="0">
                <a:hlinkClick r:id="rId3" action="ppaction://hlinksldjump"/>
              </a:rPr>
              <a:t>مهارت فردی</a:t>
            </a:r>
            <a:endParaRPr lang="fa-IR" sz="2400" dirty="0"/>
          </a:p>
          <a:p>
            <a:r>
              <a:rPr lang="fa-IR" sz="2400" b="1" dirty="0">
                <a:solidFill>
                  <a:srgbClr val="FF0000"/>
                </a:solidFill>
              </a:rPr>
              <a:t>مقدمه</a:t>
            </a:r>
          </a:p>
          <a:p>
            <a:r>
              <a:rPr lang="fa-IR" sz="2400" b="1" dirty="0">
                <a:hlinkClick r:id="rId4" action="ppaction://hlinksldjump"/>
              </a:rPr>
              <a:t>جهت اصلی</a:t>
            </a:r>
            <a:endParaRPr lang="fa-IR" sz="2400" b="1" dirty="0"/>
          </a:p>
          <a:p>
            <a:r>
              <a:rPr lang="fa-IR" sz="2400" b="1" dirty="0" smtClean="0">
                <a:hlinkClick r:id="rId4" action="ppaction://hlinksldjump"/>
              </a:rPr>
              <a:t>جهت فرعی</a:t>
            </a:r>
            <a:endParaRPr lang="fa-IR" sz="2400" b="1" dirty="0" smtClean="0"/>
          </a:p>
          <a:p>
            <a:r>
              <a:rPr lang="fa-IR" sz="2400" b="1" dirty="0" smtClean="0">
                <a:solidFill>
                  <a:srgbClr val="FF0000"/>
                </a:solidFill>
              </a:rPr>
              <a:t>جهت یابی در روز</a:t>
            </a:r>
          </a:p>
          <a:p>
            <a:r>
              <a:rPr lang="fa-IR" sz="2400" dirty="0" smtClean="0">
                <a:hlinkClick r:id="rId5" action="ppaction://hlinksldjump"/>
              </a:rPr>
              <a:t>با کمک خورشید</a:t>
            </a:r>
            <a:endParaRPr lang="fa-IR" sz="2400" dirty="0" smtClean="0"/>
          </a:p>
          <a:p>
            <a:r>
              <a:rPr lang="fa-IR" sz="2400" dirty="0" smtClean="0">
                <a:hlinkClick r:id="rId6" action="ppaction://hlinksldjump"/>
              </a:rPr>
              <a:t>با کمک سایه</a:t>
            </a:r>
            <a:endParaRPr lang="fa-IR" sz="2400" dirty="0" smtClean="0"/>
          </a:p>
          <a:p>
            <a:endParaRPr lang="fa-IR" sz="2400" dirty="0" smtClean="0"/>
          </a:p>
          <a:p>
            <a:r>
              <a:rPr lang="fa-IR" sz="2400" b="1" dirty="0" smtClean="0">
                <a:solidFill>
                  <a:srgbClr val="FF0000"/>
                </a:solidFill>
              </a:rPr>
              <a:t>جهت یابی در شب </a:t>
            </a:r>
          </a:p>
          <a:p>
            <a:r>
              <a:rPr lang="fa-IR" sz="2400" dirty="0" smtClean="0">
                <a:hlinkClick r:id="rId7" action="ppaction://hlinksldjump"/>
              </a:rPr>
              <a:t>باکمک ستاره ها</a:t>
            </a:r>
            <a:endParaRPr lang="fa-IR" sz="2400" dirty="0" smtClean="0"/>
          </a:p>
          <a:p>
            <a:r>
              <a:rPr lang="fa-IR" sz="2400" dirty="0" smtClean="0">
                <a:hlinkClick r:id="rId8" action="ppaction://hlinksldjump"/>
              </a:rPr>
              <a:t>باکمک مــاه</a:t>
            </a:r>
            <a:endParaRPr lang="fa-IR" sz="2400" dirty="0"/>
          </a:p>
          <a:p>
            <a:endParaRPr lang="fa-IR" sz="2400" dirty="0"/>
          </a:p>
          <a:p>
            <a:r>
              <a:rPr lang="fa-IR" sz="2400" dirty="0">
                <a:solidFill>
                  <a:srgbClr val="FF0000"/>
                </a:solidFill>
              </a:rPr>
              <a:t>بخش </a:t>
            </a:r>
            <a:r>
              <a:rPr lang="fa-IR" sz="2400" dirty="0" smtClean="0">
                <a:solidFill>
                  <a:srgbClr val="FF0000"/>
                </a:solidFill>
              </a:rPr>
              <a:t>سوم:</a:t>
            </a:r>
            <a:r>
              <a:rPr lang="fa-IR" sz="2400" dirty="0" smtClean="0"/>
              <a:t> </a:t>
            </a:r>
            <a:r>
              <a:rPr lang="fa-IR" sz="2400" dirty="0" smtClean="0">
                <a:hlinkClick r:id="rId9" action="ppaction://hlinksldjump"/>
              </a:rPr>
              <a:t>کار </a:t>
            </a:r>
            <a:r>
              <a:rPr lang="fa-IR" sz="2400" dirty="0">
                <a:hlinkClick r:id="rId9" action="ppaction://hlinksldjump"/>
              </a:rPr>
              <a:t>باسلاح </a:t>
            </a:r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/>
              <a:t/>
            </a:r>
            <a:br>
              <a:rPr lang="fa-IR" sz="2400" dirty="0"/>
            </a:br>
            <a:endParaRPr lang="fa-IR" sz="2400" b="1" dirty="0"/>
          </a:p>
          <a:p>
            <a:endParaRPr lang="en-US" sz="2400" b="1" dirty="0"/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8519053" y="6781799"/>
            <a:ext cx="944828" cy="5635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Ribbon 7">
            <a:hlinkClick r:id="rId10" action="ppaction://hlinksldjump"/>
          </p:cNvPr>
          <p:cNvSpPr/>
          <p:nvPr/>
        </p:nvSpPr>
        <p:spPr>
          <a:xfrm>
            <a:off x="1996281" y="5287962"/>
            <a:ext cx="2590800" cy="724605"/>
          </a:xfrm>
          <a:prstGeom prst="ribbon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تهیه کنندگان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 descr="H:\روایت\روايت\bg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83763" cy="72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817" y="825833"/>
            <a:ext cx="5625664" cy="4766929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fa-IR" b="1" dirty="0" smtClean="0"/>
              <a:t>جهت های </a:t>
            </a:r>
            <a:r>
              <a:rPr lang="fa-IR" b="1" dirty="0"/>
              <a:t>اصلی :١</a:t>
            </a:r>
            <a:r>
              <a:rPr lang="fa-IR" dirty="0"/>
              <a:t>شامل </a:t>
            </a:r>
            <a:r>
              <a:rPr lang="fa-IR" dirty="0" smtClean="0"/>
              <a:t>جهت های </a:t>
            </a:r>
            <a:r>
              <a:rPr lang="fa-IR" dirty="0"/>
              <a:t>چهارگانه شمال، جنوب، مشرق </a:t>
            </a:r>
            <a:r>
              <a:rPr lang="fa-IR" dirty="0" smtClean="0"/>
              <a:t>   (</a:t>
            </a:r>
            <a:r>
              <a:rPr lang="fa-IR" dirty="0"/>
              <a:t>خاور،) </a:t>
            </a:r>
            <a:r>
              <a:rPr lang="fa-IR" dirty="0" smtClean="0"/>
              <a:t>مغرب </a:t>
            </a:r>
            <a:r>
              <a:rPr lang="fa-IR" dirty="0"/>
              <a:t>(باختر) ١است که با یافتن یکی از آنها، سایر جهتها را به راحتی میتوان مشخص کرد، بدین ترتیب</a:t>
            </a:r>
            <a:br>
              <a:rPr lang="fa-IR" dirty="0"/>
            </a:br>
            <a:r>
              <a:rPr lang="fa-IR" dirty="0"/>
              <a:t>که هرگاه </a:t>
            </a:r>
            <a:r>
              <a:rPr lang="fa-IR" dirty="0" smtClean="0"/>
              <a:t>به سوی </a:t>
            </a:r>
            <a:r>
              <a:rPr lang="fa-IR" dirty="0"/>
              <a:t>شمال ایستاده باشیم، پشت سر ما، جنوب، سمت راست مشرق و سمت چپ ما </a:t>
            </a:r>
            <a:r>
              <a:rPr lang="fa-IR" dirty="0" smtClean="0"/>
              <a:t>مغرب خواهد </a:t>
            </a:r>
            <a:r>
              <a:rPr lang="fa-IR" dirty="0"/>
              <a:t>بود.</a:t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49546" y="1308109"/>
            <a:ext cx="2690535" cy="4818053"/>
          </a:xfrm>
          <a:prstGeom prst="rect">
            <a:avLst/>
          </a:prstGeom>
        </p:spPr>
        <p:txBody>
          <a:bodyPr vert="horz" lIns="97173" tIns="48587" rIns="97173" bIns="48587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000" dirty="0">
                <a:solidFill>
                  <a:srgbClr val="FF0000"/>
                </a:solidFill>
              </a:rPr>
              <a:t>بخش </a:t>
            </a:r>
            <a:r>
              <a:rPr lang="fa-IR" sz="3000" dirty="0">
                <a:solidFill>
                  <a:srgbClr val="FF0000"/>
                </a:solidFill>
              </a:rPr>
              <a:t>اول </a:t>
            </a:r>
            <a:r>
              <a:rPr lang="fa-IR" sz="3000" dirty="0" smtClean="0">
                <a:hlinkClick r:id="rId3" action="ppaction://hlinksldjump"/>
              </a:rPr>
              <a:t>مهارت</a:t>
            </a:r>
            <a:endParaRPr lang="fa-IR" sz="3000" dirty="0"/>
          </a:p>
          <a:p>
            <a:r>
              <a:rPr lang="fa-IR" sz="3000" b="1" dirty="0">
                <a:solidFill>
                  <a:srgbClr val="FF0000"/>
                </a:solidFill>
                <a:hlinkClick r:id="rId4" action="ppaction://hlinksldjump"/>
              </a:rPr>
              <a:t>مقدمه</a:t>
            </a:r>
            <a:endParaRPr lang="fa-IR" sz="3000" b="1" dirty="0">
              <a:solidFill>
                <a:srgbClr val="FF0000"/>
              </a:solidFill>
            </a:endParaRPr>
          </a:p>
          <a:p>
            <a:r>
              <a:rPr lang="fa-IR" sz="3000" b="1" dirty="0">
                <a:solidFill>
                  <a:srgbClr val="92D050"/>
                </a:solidFill>
              </a:rPr>
              <a:t>جهت اصلی</a:t>
            </a:r>
          </a:p>
          <a:p>
            <a:r>
              <a:rPr lang="fa-IR" sz="3000" b="1" dirty="0" smtClean="0">
                <a:hlinkClick r:id="rId5" action="ppaction://hlinksldjump"/>
              </a:rPr>
              <a:t>جهت فرعی</a:t>
            </a:r>
            <a:endParaRPr lang="fa-IR" sz="3000" b="1" dirty="0" smtClean="0"/>
          </a:p>
          <a:p>
            <a:r>
              <a:rPr lang="fa-IR" sz="3000" b="1" dirty="0" smtClean="0">
                <a:solidFill>
                  <a:srgbClr val="FF0000"/>
                </a:solidFill>
              </a:rPr>
              <a:t>جهت یابی در روز</a:t>
            </a:r>
          </a:p>
          <a:p>
            <a:r>
              <a:rPr lang="fa-IR" sz="3000" dirty="0" smtClean="0">
                <a:hlinkClick r:id="rId6" action="ppaction://hlinksldjump"/>
              </a:rPr>
              <a:t>با کمک خورشید</a:t>
            </a:r>
            <a:endParaRPr lang="fa-IR" sz="3000" dirty="0" smtClean="0"/>
          </a:p>
          <a:p>
            <a:r>
              <a:rPr lang="fa-IR" sz="3000" dirty="0" smtClean="0">
                <a:hlinkClick r:id="rId7" action="ppaction://hlinksldjump"/>
              </a:rPr>
              <a:t>با کمک سایه</a:t>
            </a:r>
            <a:endParaRPr lang="fa-IR" sz="3000" dirty="0" smtClean="0"/>
          </a:p>
          <a:p>
            <a:endParaRPr lang="fa-IR" sz="3000" dirty="0" smtClean="0"/>
          </a:p>
          <a:p>
            <a:r>
              <a:rPr lang="fa-IR" sz="3000" b="1" dirty="0" smtClean="0">
                <a:solidFill>
                  <a:srgbClr val="FF0000"/>
                </a:solidFill>
              </a:rPr>
              <a:t>جهت یابی در شب </a:t>
            </a:r>
          </a:p>
          <a:p>
            <a:r>
              <a:rPr lang="fa-IR" sz="3000" dirty="0" smtClean="0">
                <a:hlinkClick r:id="rId8" action="ppaction://hlinksldjump"/>
              </a:rPr>
              <a:t>باکمک ستاره ها</a:t>
            </a:r>
            <a:endParaRPr lang="fa-IR" sz="3000" dirty="0" smtClean="0"/>
          </a:p>
          <a:p>
            <a:r>
              <a:rPr lang="fa-IR" sz="3000" dirty="0" smtClean="0">
                <a:hlinkClick r:id="rId9" action="ppaction://hlinksldjump"/>
              </a:rPr>
              <a:t>باکمک مــاه</a:t>
            </a:r>
            <a:endParaRPr lang="fa-IR" sz="3000" dirty="0"/>
          </a:p>
          <a:p>
            <a:endParaRPr lang="fa-IR" sz="3000" dirty="0"/>
          </a:p>
          <a:p>
            <a:r>
              <a:rPr lang="fa-IR" sz="3000" dirty="0">
                <a:solidFill>
                  <a:srgbClr val="FF0000"/>
                </a:solidFill>
              </a:rPr>
              <a:t>بخش سوم</a:t>
            </a:r>
            <a:r>
              <a:rPr lang="fa-IR" sz="3000" dirty="0"/>
              <a:t> </a:t>
            </a:r>
            <a:r>
              <a:rPr lang="fa-IR" sz="3000" dirty="0">
                <a:hlinkClick r:id="rId10" action="ppaction://hlinksldjump"/>
              </a:rPr>
              <a:t>کار باسلاح </a:t>
            </a: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/>
              <a:t/>
            </a:r>
            <a:br>
              <a:rPr lang="fa-IR" sz="3000" dirty="0"/>
            </a:br>
            <a:endParaRPr lang="fa-IR" sz="3000" b="1" dirty="0"/>
          </a:p>
          <a:p>
            <a:endParaRPr lang="en-US" sz="3000" b="1" dirty="0"/>
          </a:p>
        </p:txBody>
      </p:sp>
      <p:sp>
        <p:nvSpPr>
          <p:cNvPr id="10" name="Rectangle 9"/>
          <p:cNvSpPr/>
          <p:nvPr/>
        </p:nvSpPr>
        <p:spPr>
          <a:xfrm>
            <a:off x="6995053" y="299329"/>
            <a:ext cx="2392628" cy="56903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</a:rPr>
              <a:t>بخش دوم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8519053" y="6781799"/>
            <a:ext cx="944828" cy="5635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H:\روایت\روايت\bg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2" y="-5471"/>
            <a:ext cx="9791175" cy="722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81" y="639762"/>
            <a:ext cx="6196383" cy="264847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200" b="1" dirty="0" smtClean="0"/>
              <a:t>جهت های </a:t>
            </a:r>
            <a:r>
              <a:rPr lang="fa-IR" sz="3200" b="1" dirty="0"/>
              <a:t>فرعی </a:t>
            </a:r>
            <a:r>
              <a:rPr lang="fa-IR" sz="3200" dirty="0" smtClean="0"/>
              <a:t>به جهت هایی </a:t>
            </a:r>
            <a:r>
              <a:rPr lang="fa-IR" sz="3200" dirty="0"/>
              <a:t>گفته </a:t>
            </a:r>
            <a:r>
              <a:rPr lang="fa-IR" sz="3200" dirty="0" smtClean="0"/>
              <a:t>می شود </a:t>
            </a:r>
            <a:r>
              <a:rPr lang="fa-IR" sz="3200" dirty="0"/>
              <a:t>که در بین چهار جهت اصلی واقع </a:t>
            </a:r>
            <a:r>
              <a:rPr lang="fa-IR" sz="3200" dirty="0" smtClean="0"/>
              <a:t>شده اند</a:t>
            </a:r>
            <a:r>
              <a:rPr lang="fa-IR" sz="3200" dirty="0"/>
              <a:t/>
            </a:r>
            <a:br>
              <a:rPr lang="fa-IR" sz="3200" dirty="0"/>
            </a:b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913505" y="3130021"/>
            <a:ext cx="2282878" cy="3210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73" tIns="48587" rIns="97173" bIns="48587" rtlCol="0" anchor="ctr"/>
          <a:lstStyle/>
          <a:p>
            <a:pPr algn="ctr"/>
            <a:r>
              <a:rPr lang="fa-IR" dirty="0" smtClean="0"/>
              <a:t>اصولاً </a:t>
            </a:r>
            <a:r>
              <a:rPr lang="fa-IR" dirty="0"/>
              <a:t>جهت ٔ یابی به وسیله </a:t>
            </a:r>
            <a:r>
              <a:rPr lang="fa-IR" dirty="0" smtClean="0"/>
              <a:t>قطبنما و </a:t>
            </a:r>
            <a:r>
              <a:rPr lang="fa-IR" dirty="0"/>
              <a:t>یا به ٔ وسیله گیرندههای دستی </a:t>
            </a:r>
            <a:r>
              <a:rPr lang="fa-IR" dirty="0" smtClean="0"/>
              <a:t>جی پی اس به </a:t>
            </a:r>
            <a:r>
              <a:rPr lang="fa-IR" dirty="0"/>
              <a:t>راحتی و با</a:t>
            </a:r>
            <a:br>
              <a:rPr lang="fa-IR" dirty="0"/>
            </a:br>
            <a:r>
              <a:rPr lang="fa-IR" dirty="0"/>
              <a:t>دقت بسیار زیاد، انجام میشود.</a:t>
            </a:r>
            <a:br>
              <a:rPr lang="fa-IR" dirty="0"/>
            </a:br>
            <a:r>
              <a:rPr lang="fa-IR" dirty="0"/>
              <a:t>یادگیری سایر روشهای جهتیابی در نبود این ابزارها برای یک رزمنده بسیار اهمیت دارد</a:t>
            </a:r>
            <a:br>
              <a:rPr lang="fa-IR" dirty="0"/>
            </a:b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8" y="3645307"/>
            <a:ext cx="3016660" cy="276832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49546" y="1308109"/>
            <a:ext cx="2690535" cy="4818053"/>
          </a:xfrm>
          <a:prstGeom prst="rect">
            <a:avLst/>
          </a:prstGeom>
        </p:spPr>
        <p:txBody>
          <a:bodyPr vert="horz" lIns="97173" tIns="48587" rIns="97173" bIns="48587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000" dirty="0">
                <a:solidFill>
                  <a:srgbClr val="FF0000"/>
                </a:solidFill>
              </a:rPr>
              <a:t>بخش </a:t>
            </a:r>
            <a:r>
              <a:rPr lang="fa-IR" sz="3000" dirty="0">
                <a:solidFill>
                  <a:srgbClr val="FF0000"/>
                </a:solidFill>
              </a:rPr>
              <a:t>اول </a:t>
            </a:r>
            <a:r>
              <a:rPr lang="fa-IR" sz="3000" dirty="0">
                <a:hlinkClick r:id="rId4" action="ppaction://hlinksldjump"/>
              </a:rPr>
              <a:t>مهارت</a:t>
            </a:r>
            <a:endParaRPr lang="fa-IR" sz="3000" dirty="0"/>
          </a:p>
          <a:p>
            <a:r>
              <a:rPr lang="fa-IR" sz="3000" b="1" dirty="0">
                <a:solidFill>
                  <a:srgbClr val="FF0000"/>
                </a:solidFill>
                <a:hlinkClick r:id="rId5" action="ppaction://hlinksldjump"/>
              </a:rPr>
              <a:t>مقدمه</a:t>
            </a:r>
            <a:endParaRPr lang="fa-IR" sz="3000" b="1" dirty="0">
              <a:solidFill>
                <a:srgbClr val="FF0000"/>
              </a:solidFill>
            </a:endParaRPr>
          </a:p>
          <a:p>
            <a:r>
              <a:rPr lang="fa-IR" sz="3000" b="1" dirty="0">
                <a:hlinkClick r:id="rId6" action="ppaction://hlinksldjump"/>
              </a:rPr>
              <a:t>جهت اصلی</a:t>
            </a:r>
            <a:endParaRPr lang="fa-IR" sz="3000" b="1" dirty="0"/>
          </a:p>
          <a:p>
            <a:r>
              <a:rPr lang="fa-IR" sz="3000" b="1" dirty="0" smtClean="0">
                <a:solidFill>
                  <a:srgbClr val="92D050"/>
                </a:solidFill>
              </a:rPr>
              <a:t>جهت فرعی</a:t>
            </a:r>
          </a:p>
          <a:p>
            <a:r>
              <a:rPr lang="fa-IR" sz="3000" b="1" dirty="0" smtClean="0">
                <a:solidFill>
                  <a:srgbClr val="FF0000"/>
                </a:solidFill>
              </a:rPr>
              <a:t>جهت یابی در روز</a:t>
            </a:r>
          </a:p>
          <a:p>
            <a:r>
              <a:rPr lang="fa-IR" sz="3000" dirty="0" smtClean="0">
                <a:hlinkClick r:id="rId7" action="ppaction://hlinksldjump"/>
              </a:rPr>
              <a:t>با کمک خورشید</a:t>
            </a:r>
            <a:endParaRPr lang="fa-IR" sz="3000" dirty="0" smtClean="0"/>
          </a:p>
          <a:p>
            <a:r>
              <a:rPr lang="fa-IR" sz="3000" dirty="0" smtClean="0">
                <a:hlinkClick r:id="rId8" action="ppaction://hlinksldjump"/>
              </a:rPr>
              <a:t>با کمک سایه</a:t>
            </a:r>
            <a:endParaRPr lang="fa-IR" sz="3000" dirty="0" smtClean="0"/>
          </a:p>
          <a:p>
            <a:endParaRPr lang="fa-IR" sz="3000" dirty="0" smtClean="0"/>
          </a:p>
          <a:p>
            <a:r>
              <a:rPr lang="fa-IR" sz="3000" b="1" dirty="0" smtClean="0">
                <a:solidFill>
                  <a:srgbClr val="FF0000"/>
                </a:solidFill>
              </a:rPr>
              <a:t>جهت یابی در شب </a:t>
            </a:r>
          </a:p>
          <a:p>
            <a:r>
              <a:rPr lang="fa-IR" sz="3000" dirty="0" smtClean="0">
                <a:hlinkClick r:id="rId9" action="ppaction://hlinksldjump"/>
              </a:rPr>
              <a:t>باکمک ستاره ها</a:t>
            </a:r>
            <a:endParaRPr lang="fa-IR" sz="3000" dirty="0" smtClean="0"/>
          </a:p>
          <a:p>
            <a:r>
              <a:rPr lang="fa-IR" sz="3000" dirty="0" smtClean="0">
                <a:hlinkClick r:id="rId10" action="ppaction://hlinksldjump"/>
              </a:rPr>
              <a:t>باکمک مــاه</a:t>
            </a:r>
            <a:endParaRPr lang="fa-IR" sz="3000" dirty="0"/>
          </a:p>
          <a:p>
            <a:endParaRPr lang="fa-IR" sz="3000" dirty="0"/>
          </a:p>
          <a:p>
            <a:r>
              <a:rPr lang="fa-IR" sz="3000" dirty="0">
                <a:solidFill>
                  <a:srgbClr val="FF0000"/>
                </a:solidFill>
              </a:rPr>
              <a:t>بخش سوم</a:t>
            </a:r>
            <a:r>
              <a:rPr lang="fa-IR" sz="3000" dirty="0"/>
              <a:t> </a:t>
            </a:r>
            <a:r>
              <a:rPr lang="fa-IR" sz="3000" dirty="0">
                <a:hlinkClick r:id="rId11" action="ppaction://hlinksldjump"/>
              </a:rPr>
              <a:t>کار باسلاح </a:t>
            </a: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/>
              <a:t/>
            </a:r>
            <a:br>
              <a:rPr lang="fa-IR" sz="3000" dirty="0"/>
            </a:br>
            <a:endParaRPr lang="fa-IR" sz="3000" b="1" dirty="0"/>
          </a:p>
          <a:p>
            <a:endParaRPr lang="en-US" sz="3000" b="1" dirty="0"/>
          </a:p>
        </p:txBody>
      </p:sp>
      <p:sp>
        <p:nvSpPr>
          <p:cNvPr id="11" name="Rectangle 10"/>
          <p:cNvSpPr/>
          <p:nvPr/>
        </p:nvSpPr>
        <p:spPr>
          <a:xfrm>
            <a:off x="6995053" y="299329"/>
            <a:ext cx="2392628" cy="56903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</a:rPr>
              <a:t>بخش دوم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8519053" y="6781799"/>
            <a:ext cx="944828" cy="5635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5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روایت\روايت\text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" y="21888"/>
            <a:ext cx="9754115" cy="720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81" y="1020762"/>
            <a:ext cx="5951789" cy="4766929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fa-IR" sz="2400" b="1" dirty="0" smtClean="0"/>
              <a:t>جهت یابی </a:t>
            </a:r>
            <a:r>
              <a:rPr lang="fa-IR" sz="2400" b="1" dirty="0"/>
              <a:t>به کمک </a:t>
            </a:r>
            <a:r>
              <a:rPr lang="fa-IR" sz="2400" b="1" dirty="0" smtClean="0"/>
              <a:t>خورشید  </a:t>
            </a:r>
          </a:p>
          <a:p>
            <a:pPr marL="0" indent="0" algn="r">
              <a:buNone/>
            </a:pPr>
            <a:r>
              <a:rPr lang="fa-IR" dirty="0" smtClean="0"/>
              <a:t>خورشید </a:t>
            </a:r>
            <a:r>
              <a:rPr lang="fa-IR" dirty="0"/>
              <a:t>هر روز صبح تقریباً از سمت مشرق طلوع و </a:t>
            </a:r>
            <a:r>
              <a:rPr lang="fa-IR" dirty="0" smtClean="0"/>
              <a:t>در آخر </a:t>
            </a:r>
            <a:r>
              <a:rPr lang="fa-IR" dirty="0"/>
              <a:t>روز از سمت مغرب غروب میکند و چون ایران در نیم ٔ کره شمالی زمین واقع شده است، </a:t>
            </a:r>
            <a:r>
              <a:rPr lang="fa-IR" dirty="0" smtClean="0"/>
              <a:t>اغلب  </a:t>
            </a:r>
            <a:r>
              <a:rPr lang="fa-IR" dirty="0"/>
              <a:t>در هنگام ظهر، خورشید در نیمه جنوبی آسمان است و سمت جنوب را نشان میدهد. در </a:t>
            </a:r>
            <a:r>
              <a:rPr lang="fa-IR" dirty="0" smtClean="0"/>
              <a:t>روزهای</a:t>
            </a:r>
            <a:r>
              <a:rPr lang="fa-IR" dirty="0"/>
              <a:t> </a:t>
            </a:r>
            <a:r>
              <a:rPr lang="fa-IR" dirty="0" smtClean="0"/>
              <a:t>اول </a:t>
            </a:r>
            <a:r>
              <a:rPr lang="fa-IR" dirty="0"/>
              <a:t>فروردین و اول مهرماه هر سال، خورشید دقیقاً از جهت شرق طلوع و از جهت غرب هم </a:t>
            </a:r>
            <a:r>
              <a:rPr lang="fa-IR" dirty="0" smtClean="0"/>
              <a:t>غروب می کند </a:t>
            </a:r>
            <a:r>
              <a:rPr lang="fa-IR" dirty="0"/>
              <a:t>و در سایر ایام سال </a:t>
            </a:r>
            <a:r>
              <a:rPr lang="fa-IR" dirty="0" smtClean="0"/>
              <a:t>به خصوص </a:t>
            </a:r>
            <a:r>
              <a:rPr lang="fa-IR" dirty="0"/>
              <a:t>اول تابستان و زمستان این روش خیلی دقیق نیست</a:t>
            </a:r>
            <a:br>
              <a:rPr lang="fa-IR" dirty="0"/>
            </a:b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49546" y="1308109"/>
            <a:ext cx="2690535" cy="4818053"/>
          </a:xfrm>
          <a:prstGeom prst="rect">
            <a:avLst/>
          </a:prstGeom>
        </p:spPr>
        <p:txBody>
          <a:bodyPr vert="horz" lIns="97173" tIns="48587" rIns="97173" bIns="48587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000" dirty="0">
                <a:solidFill>
                  <a:srgbClr val="FF0000"/>
                </a:solidFill>
              </a:rPr>
              <a:t>بخش </a:t>
            </a:r>
            <a:r>
              <a:rPr lang="fa-IR" sz="3000" dirty="0">
                <a:solidFill>
                  <a:srgbClr val="FF0000"/>
                </a:solidFill>
              </a:rPr>
              <a:t>اول </a:t>
            </a:r>
            <a:r>
              <a:rPr lang="fa-IR" sz="3000" dirty="0">
                <a:hlinkClick r:id="rId3" action="ppaction://hlinksldjump"/>
              </a:rPr>
              <a:t>مهارت</a:t>
            </a:r>
            <a:endParaRPr lang="fa-IR" sz="3000" dirty="0"/>
          </a:p>
          <a:p>
            <a:r>
              <a:rPr lang="fa-IR" sz="3000" b="1" dirty="0">
                <a:solidFill>
                  <a:srgbClr val="FF0000"/>
                </a:solidFill>
                <a:hlinkClick r:id="rId4" action="ppaction://hlinksldjump"/>
              </a:rPr>
              <a:t>مقدمه</a:t>
            </a:r>
            <a:endParaRPr lang="fa-IR" sz="3000" b="1" dirty="0">
              <a:solidFill>
                <a:srgbClr val="FF0000"/>
              </a:solidFill>
            </a:endParaRPr>
          </a:p>
          <a:p>
            <a:r>
              <a:rPr lang="fa-IR" sz="3000" b="1" dirty="0" smtClean="0">
                <a:hlinkClick r:id="rId5" action="ppaction://hlinksldjump"/>
              </a:rPr>
              <a:t>جهت </a:t>
            </a:r>
            <a:r>
              <a:rPr lang="fa-IR" sz="3000" b="1" dirty="0">
                <a:hlinkClick r:id="rId5" action="ppaction://hlinksldjump"/>
              </a:rPr>
              <a:t>اصلی</a:t>
            </a:r>
            <a:endParaRPr lang="fa-IR" sz="3000" b="1" dirty="0"/>
          </a:p>
          <a:p>
            <a:r>
              <a:rPr lang="fa-IR" sz="3000" b="1" dirty="0" smtClean="0">
                <a:hlinkClick r:id="rId5" action="ppaction://hlinksldjump"/>
              </a:rPr>
              <a:t>جهت فرعی</a:t>
            </a:r>
            <a:endParaRPr lang="fa-IR" sz="3000" b="1" dirty="0" smtClean="0"/>
          </a:p>
          <a:p>
            <a:r>
              <a:rPr lang="fa-IR" sz="3000" b="1" dirty="0" smtClean="0">
                <a:solidFill>
                  <a:srgbClr val="FF0000"/>
                </a:solidFill>
              </a:rPr>
              <a:t>جهت یابی در روز</a:t>
            </a:r>
          </a:p>
          <a:p>
            <a:r>
              <a:rPr lang="fa-IR" sz="3000" dirty="0" smtClean="0">
                <a:solidFill>
                  <a:srgbClr val="92D050"/>
                </a:solidFill>
              </a:rPr>
              <a:t>با کمک خورشید</a:t>
            </a:r>
          </a:p>
          <a:p>
            <a:r>
              <a:rPr lang="fa-IR" sz="3000" dirty="0" smtClean="0">
                <a:hlinkClick r:id="rId6" action="ppaction://hlinksldjump"/>
              </a:rPr>
              <a:t>با کمک سایه</a:t>
            </a:r>
            <a:endParaRPr lang="fa-IR" sz="3000" dirty="0" smtClean="0"/>
          </a:p>
          <a:p>
            <a:endParaRPr lang="fa-IR" sz="3000" dirty="0" smtClean="0"/>
          </a:p>
          <a:p>
            <a:r>
              <a:rPr lang="fa-IR" sz="3000" b="1" dirty="0" smtClean="0">
                <a:solidFill>
                  <a:srgbClr val="FF0000"/>
                </a:solidFill>
              </a:rPr>
              <a:t>جهت یابی در شب </a:t>
            </a:r>
          </a:p>
          <a:p>
            <a:r>
              <a:rPr lang="fa-IR" sz="3000" dirty="0" smtClean="0">
                <a:hlinkClick r:id="rId7" action="ppaction://hlinksldjump"/>
              </a:rPr>
              <a:t>باکمک ستاره ها</a:t>
            </a:r>
            <a:endParaRPr lang="fa-IR" sz="3000" dirty="0" smtClean="0"/>
          </a:p>
          <a:p>
            <a:r>
              <a:rPr lang="fa-IR" sz="3000" dirty="0" smtClean="0">
                <a:hlinkClick r:id="rId8" action="ppaction://hlinksldjump"/>
              </a:rPr>
              <a:t>باکمک مــاه</a:t>
            </a:r>
            <a:endParaRPr lang="fa-IR" sz="3000" dirty="0"/>
          </a:p>
          <a:p>
            <a:endParaRPr lang="fa-IR" sz="3000" dirty="0"/>
          </a:p>
          <a:p>
            <a:r>
              <a:rPr lang="fa-IR" sz="3000" dirty="0">
                <a:solidFill>
                  <a:srgbClr val="FF0000"/>
                </a:solidFill>
              </a:rPr>
              <a:t>بخش سوم</a:t>
            </a:r>
            <a:r>
              <a:rPr lang="fa-IR" sz="3000" dirty="0"/>
              <a:t> </a:t>
            </a:r>
            <a:r>
              <a:rPr lang="fa-IR" sz="3000" dirty="0">
                <a:hlinkClick r:id="rId9" action="ppaction://hlinksldjump"/>
              </a:rPr>
              <a:t>کار باسلاح </a:t>
            </a: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/>
              <a:t/>
            </a:r>
            <a:br>
              <a:rPr lang="fa-IR" sz="3000" dirty="0"/>
            </a:br>
            <a:endParaRPr lang="fa-IR" sz="3000" b="1" dirty="0"/>
          </a:p>
          <a:p>
            <a:endParaRPr lang="en-US" sz="3000" b="1" dirty="0"/>
          </a:p>
        </p:txBody>
      </p:sp>
      <p:sp>
        <p:nvSpPr>
          <p:cNvPr id="8" name="Rectangle 7"/>
          <p:cNvSpPr/>
          <p:nvPr/>
        </p:nvSpPr>
        <p:spPr>
          <a:xfrm>
            <a:off x="6995053" y="299329"/>
            <a:ext cx="2392628" cy="56903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</a:rPr>
              <a:t>بخش دوم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8519053" y="6781799"/>
            <a:ext cx="944828" cy="5635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 descr="H:\روایت\روايت\bg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83763" cy="73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7" y="722313"/>
            <a:ext cx="6033321" cy="2648479"/>
          </a:xfrm>
        </p:spPr>
      </p:pic>
      <p:pic>
        <p:nvPicPr>
          <p:cNvPr id="6" name="Content Placeholder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25" y="3356411"/>
            <a:ext cx="3587380" cy="322465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49546" y="1308109"/>
            <a:ext cx="2690535" cy="4818053"/>
          </a:xfrm>
          <a:prstGeom prst="rect">
            <a:avLst/>
          </a:prstGeom>
        </p:spPr>
        <p:txBody>
          <a:bodyPr vert="horz" lIns="97173" tIns="48587" rIns="97173" bIns="48587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000" dirty="0">
                <a:solidFill>
                  <a:srgbClr val="FF0000"/>
                </a:solidFill>
              </a:rPr>
              <a:t>بخش </a:t>
            </a:r>
            <a:r>
              <a:rPr lang="fa-IR" sz="3000" dirty="0">
                <a:solidFill>
                  <a:srgbClr val="FF0000"/>
                </a:solidFill>
              </a:rPr>
              <a:t>اول</a:t>
            </a:r>
            <a:r>
              <a:rPr lang="fa-IR" sz="3000" dirty="0">
                <a:solidFill>
                  <a:srgbClr val="FF0000"/>
                </a:solidFill>
                <a:hlinkClick r:id="rId5" action="ppaction://hlinksldjump"/>
              </a:rPr>
              <a:t> </a:t>
            </a:r>
            <a:r>
              <a:rPr lang="fa-IR" sz="3000" dirty="0">
                <a:hlinkClick r:id="rId5" action="ppaction://hlinksldjump"/>
              </a:rPr>
              <a:t>مهارت</a:t>
            </a:r>
            <a:endParaRPr lang="fa-IR" sz="3000" dirty="0"/>
          </a:p>
          <a:p>
            <a:r>
              <a:rPr lang="fa-IR" sz="3000" b="1" dirty="0">
                <a:solidFill>
                  <a:srgbClr val="FF0000"/>
                </a:solidFill>
                <a:hlinkClick r:id="rId6" action="ppaction://hlinksldjump"/>
              </a:rPr>
              <a:t>مقدمه</a:t>
            </a:r>
            <a:endParaRPr lang="fa-IR" sz="3000" b="1" dirty="0">
              <a:solidFill>
                <a:srgbClr val="FF0000"/>
              </a:solidFill>
            </a:endParaRPr>
          </a:p>
          <a:p>
            <a:r>
              <a:rPr lang="fa-IR" sz="3000" b="1" dirty="0">
                <a:hlinkClick r:id="rId7" action="ppaction://hlinksldjump"/>
              </a:rPr>
              <a:t>جهت اصلی</a:t>
            </a:r>
            <a:endParaRPr lang="fa-IR" sz="3000" b="1" dirty="0"/>
          </a:p>
          <a:p>
            <a:r>
              <a:rPr lang="fa-IR" sz="3000" b="1" dirty="0" smtClean="0">
                <a:hlinkClick r:id="rId7" action="ppaction://hlinksldjump"/>
              </a:rPr>
              <a:t>جهت فرعی</a:t>
            </a:r>
            <a:endParaRPr lang="fa-IR" sz="3000" b="1" dirty="0" smtClean="0"/>
          </a:p>
          <a:p>
            <a:r>
              <a:rPr lang="fa-IR" sz="3000" b="1" dirty="0" smtClean="0">
                <a:solidFill>
                  <a:srgbClr val="FF0000"/>
                </a:solidFill>
              </a:rPr>
              <a:t>جهت یابی در روز</a:t>
            </a:r>
          </a:p>
          <a:p>
            <a:r>
              <a:rPr lang="fa-IR" sz="3000" dirty="0" smtClean="0">
                <a:hlinkClick r:id="rId8" action="ppaction://hlinksldjump"/>
              </a:rPr>
              <a:t>با کمک خورشید</a:t>
            </a:r>
            <a:endParaRPr lang="fa-IR" sz="3000" dirty="0" smtClean="0"/>
          </a:p>
          <a:p>
            <a:r>
              <a:rPr lang="fa-IR" sz="3000" dirty="0" smtClean="0">
                <a:solidFill>
                  <a:srgbClr val="92D050"/>
                </a:solidFill>
              </a:rPr>
              <a:t>با کمک سایه</a:t>
            </a:r>
          </a:p>
          <a:p>
            <a:endParaRPr lang="fa-IR" sz="3000" dirty="0" smtClean="0"/>
          </a:p>
          <a:p>
            <a:r>
              <a:rPr lang="fa-IR" sz="3000" b="1" dirty="0" smtClean="0">
                <a:solidFill>
                  <a:srgbClr val="FF0000"/>
                </a:solidFill>
              </a:rPr>
              <a:t>جهت یابی در شب </a:t>
            </a:r>
          </a:p>
          <a:p>
            <a:r>
              <a:rPr lang="fa-IR" sz="3000" dirty="0" smtClean="0">
                <a:hlinkClick r:id="rId9" action="ppaction://hlinksldjump"/>
              </a:rPr>
              <a:t>باکمک ستاره ها</a:t>
            </a:r>
            <a:endParaRPr lang="fa-IR" sz="3000" dirty="0" smtClean="0"/>
          </a:p>
          <a:p>
            <a:r>
              <a:rPr lang="fa-IR" sz="3000" dirty="0" smtClean="0">
                <a:hlinkClick r:id="rId10" action="ppaction://hlinksldjump"/>
              </a:rPr>
              <a:t>باکمک مــاه</a:t>
            </a:r>
            <a:endParaRPr lang="fa-IR" sz="3000" dirty="0"/>
          </a:p>
          <a:p>
            <a:endParaRPr lang="fa-IR" sz="3000" dirty="0"/>
          </a:p>
          <a:p>
            <a:r>
              <a:rPr lang="fa-IR" sz="3000" dirty="0">
                <a:solidFill>
                  <a:srgbClr val="FF0000"/>
                </a:solidFill>
              </a:rPr>
              <a:t>بخش سوم</a:t>
            </a:r>
            <a:r>
              <a:rPr lang="fa-IR" sz="3000" dirty="0"/>
              <a:t> </a:t>
            </a:r>
            <a:r>
              <a:rPr lang="fa-IR" sz="3000" dirty="0">
                <a:hlinkClick r:id="rId11" action="ppaction://hlinksldjump"/>
              </a:rPr>
              <a:t>کار باسلاح </a:t>
            </a: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/>
              <a:t/>
            </a:r>
            <a:br>
              <a:rPr lang="fa-IR" sz="3000" dirty="0"/>
            </a:br>
            <a:endParaRPr lang="fa-IR" sz="3000" b="1" dirty="0"/>
          </a:p>
          <a:p>
            <a:endParaRPr lang="en-US" sz="3000" b="1" dirty="0"/>
          </a:p>
        </p:txBody>
      </p:sp>
      <p:sp>
        <p:nvSpPr>
          <p:cNvPr id="10" name="Rectangle 9"/>
          <p:cNvSpPr/>
          <p:nvPr/>
        </p:nvSpPr>
        <p:spPr>
          <a:xfrm>
            <a:off x="6995053" y="299329"/>
            <a:ext cx="2392628" cy="56903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</a:rPr>
              <a:t>بخش دوم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8519053" y="6781799"/>
            <a:ext cx="944828" cy="5635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H:\روایت\روايت\bg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" y="5472"/>
            <a:ext cx="9776351" cy="721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7657" y="1685396"/>
            <a:ext cx="5951789" cy="4975931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fa-IR" b="1" dirty="0" smtClean="0"/>
              <a:t>جهت یابی </a:t>
            </a:r>
            <a:r>
              <a:rPr lang="fa-IR" b="1" dirty="0"/>
              <a:t>به کمک ستارۀ قطبی: </a:t>
            </a:r>
            <a:r>
              <a:rPr lang="fa-IR" dirty="0"/>
              <a:t>در نیمکرهٔ ٔ شمالی، ستاره قطبی با دقت بسیار </a:t>
            </a:r>
            <a:r>
              <a:rPr lang="fa-IR" dirty="0" smtClean="0"/>
              <a:t>زیادی جهت </a:t>
            </a:r>
            <a:r>
              <a:rPr lang="fa-IR" dirty="0"/>
              <a:t>شمال جغرافیایی را نشان میدهد. برای مشاهدهٔ این ستاره که سایر ستارگان و صورتهای </a:t>
            </a:r>
            <a:r>
              <a:rPr lang="fa-IR" dirty="0" smtClean="0"/>
              <a:t>فلکی به </a:t>
            </a:r>
            <a:r>
              <a:rPr lang="fa-IR" dirty="0"/>
              <a:t>محوریت آن می ّ چرخند، ابتدا باید صورت فلکی دب اکبر یا صورت فلکی </a:t>
            </a:r>
            <a:r>
              <a:rPr lang="fa-IR" dirty="0" smtClean="0"/>
              <a:t>ذات الکرسی </a:t>
            </a:r>
            <a:r>
              <a:rPr lang="fa-IR" dirty="0"/>
              <a:t>را پیدا کرد</a:t>
            </a:r>
            <a:r>
              <a:rPr lang="fa-IR" dirty="0" smtClean="0"/>
              <a:t>.</a:t>
            </a:r>
            <a:r>
              <a:rPr lang="fa-IR" dirty="0"/>
              <a:t> </a:t>
            </a:r>
            <a:r>
              <a:rPr lang="fa-IR" dirty="0" smtClean="0"/>
              <a:t> </a:t>
            </a:r>
            <a:r>
              <a:rPr lang="fa-IR" dirty="0"/>
              <a:t>دباکبر یا خرس بزرگ به </a:t>
            </a:r>
            <a:r>
              <a:rPr lang="fa-IR" dirty="0" smtClean="0"/>
              <a:t>مجموعه های </a:t>
            </a:r>
            <a:r>
              <a:rPr lang="fa-IR" dirty="0"/>
              <a:t>از هفت ستاره گفته </a:t>
            </a:r>
            <a:r>
              <a:rPr lang="fa-IR" dirty="0" smtClean="0"/>
              <a:t>می شود </a:t>
            </a:r>
            <a:r>
              <a:rPr lang="fa-IR" dirty="0"/>
              <a:t>که در </a:t>
            </a:r>
            <a:r>
              <a:rPr lang="fa-IR" dirty="0" smtClean="0"/>
              <a:t> آسمان </a:t>
            </a:r>
            <a:r>
              <a:rPr lang="fa-IR" dirty="0"/>
              <a:t>به شکل ملاقه </a:t>
            </a:r>
            <a:r>
              <a:rPr lang="fa-IR" dirty="0" smtClean="0"/>
              <a:t>دیده </a:t>
            </a:r>
            <a:r>
              <a:rPr lang="fa-IR" dirty="0"/>
              <a:t>می ٔ شوند. اگر فاصله ٔ دو ستاره لبه آبریز ملاقه را یک واحد درنظر بگیریم و آن را پنج برابر در همان</a:t>
            </a:r>
            <a:br>
              <a:rPr lang="fa-IR" dirty="0"/>
            </a:br>
            <a:r>
              <a:rPr lang="fa-IR" dirty="0"/>
              <a:t>مسیر ادامه دهیم، به تک ستارهای پرنور میرسیم که ستارهٔ قطبی است و اگر به سمت آن بایستیم، روبه</a:t>
            </a:r>
            <a:br>
              <a:rPr lang="fa-IR" dirty="0"/>
            </a:br>
            <a:r>
              <a:rPr lang="fa-IR" dirty="0"/>
              <a:t>جهت شمال </a:t>
            </a:r>
            <a:r>
              <a:rPr lang="fa-IR" dirty="0" smtClean="0"/>
              <a:t>ایستاده ایم. صورت </a:t>
            </a:r>
            <a:r>
              <a:rPr lang="fa-IR" dirty="0"/>
              <a:t>فلکی ذاتالکرسی نیز پنج ستاره است که به دلیل چرخش در آسمان به شکل </a:t>
            </a:r>
            <a:r>
              <a:rPr lang="fa-IR" dirty="0" smtClean="0"/>
              <a:t>حروف</a:t>
            </a:r>
            <a:r>
              <a:rPr lang="fa-IR" dirty="0"/>
              <a:t> </a:t>
            </a:r>
            <a:r>
              <a:rPr lang="fa-IR" dirty="0" smtClean="0"/>
              <a:t>لاتین  یا  دیده </a:t>
            </a:r>
            <a:r>
              <a:rPr lang="fa-IR" dirty="0"/>
              <a:t>میشود. اگر ستارهٔ ٔ وسط حرف را در مسیر مستقیم، پنج برابر فاصله دو ستاره</a:t>
            </a:r>
            <a:r>
              <a:rPr lang="fa-IR" dirty="0" smtClean="0"/>
              <a:t>،</a:t>
            </a:r>
            <a:r>
              <a:rPr lang="fa-IR" dirty="0"/>
              <a:t> </a:t>
            </a:r>
            <a:r>
              <a:rPr lang="fa-IR" dirty="0" smtClean="0"/>
              <a:t> </a:t>
            </a:r>
            <a:r>
              <a:rPr lang="fa-IR" dirty="0"/>
              <a:t>ادامه دهیم، به ستاره قطبی </a:t>
            </a:r>
            <a:r>
              <a:rPr lang="fa-IR" dirty="0" smtClean="0"/>
              <a:t>می رسیم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26" y="802569"/>
            <a:ext cx="6157860" cy="559831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49546" y="1308109"/>
            <a:ext cx="2690535" cy="4818053"/>
          </a:xfrm>
          <a:prstGeom prst="rect">
            <a:avLst/>
          </a:prstGeom>
        </p:spPr>
        <p:txBody>
          <a:bodyPr vert="horz" lIns="97173" tIns="48587" rIns="97173" bIns="48587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000" dirty="0">
                <a:solidFill>
                  <a:srgbClr val="FF0000"/>
                </a:solidFill>
              </a:rPr>
              <a:t>بخش </a:t>
            </a:r>
            <a:r>
              <a:rPr lang="fa-IR" sz="3000" dirty="0" smtClean="0">
                <a:solidFill>
                  <a:srgbClr val="FF0000"/>
                </a:solidFill>
              </a:rPr>
              <a:t>اول </a:t>
            </a:r>
            <a:r>
              <a:rPr lang="fa-IR" sz="3000" dirty="0">
                <a:hlinkClick r:id="rId4" action="ppaction://hlinksldjump"/>
              </a:rPr>
              <a:t>مهارت</a:t>
            </a:r>
            <a:endParaRPr lang="fa-IR" sz="3000" dirty="0"/>
          </a:p>
          <a:p>
            <a:r>
              <a:rPr lang="fa-IR" sz="3000" b="1" dirty="0">
                <a:solidFill>
                  <a:srgbClr val="FF0000"/>
                </a:solidFill>
                <a:hlinkClick r:id="rId5" action="ppaction://hlinksldjump"/>
              </a:rPr>
              <a:t>مقدمه</a:t>
            </a:r>
            <a:endParaRPr lang="fa-IR" sz="3000" b="1" dirty="0">
              <a:solidFill>
                <a:srgbClr val="FF0000"/>
              </a:solidFill>
            </a:endParaRPr>
          </a:p>
          <a:p>
            <a:r>
              <a:rPr lang="fa-IR" sz="3000" b="1" dirty="0">
                <a:hlinkClick r:id="rId6" action="ppaction://hlinksldjump"/>
              </a:rPr>
              <a:t>جهت اصلی</a:t>
            </a:r>
            <a:endParaRPr lang="fa-IR" sz="3000" b="1" dirty="0"/>
          </a:p>
          <a:p>
            <a:r>
              <a:rPr lang="fa-IR" sz="3000" b="1" dirty="0" smtClean="0">
                <a:hlinkClick r:id="rId6" action="ppaction://hlinksldjump"/>
              </a:rPr>
              <a:t>جهت فرعی</a:t>
            </a:r>
            <a:endParaRPr lang="fa-IR" sz="3000" b="1" dirty="0" smtClean="0"/>
          </a:p>
          <a:p>
            <a:r>
              <a:rPr lang="fa-IR" sz="3000" b="1" dirty="0" smtClean="0">
                <a:solidFill>
                  <a:srgbClr val="FF0000"/>
                </a:solidFill>
              </a:rPr>
              <a:t>جهت یابی در روز</a:t>
            </a:r>
          </a:p>
          <a:p>
            <a:r>
              <a:rPr lang="fa-IR" sz="3000" dirty="0" smtClean="0">
                <a:hlinkClick r:id="rId7" action="ppaction://hlinksldjump"/>
              </a:rPr>
              <a:t>با کمک خورشید</a:t>
            </a:r>
            <a:endParaRPr lang="fa-IR" sz="3000" dirty="0" smtClean="0"/>
          </a:p>
          <a:p>
            <a:r>
              <a:rPr lang="fa-IR" sz="3000" dirty="0" smtClean="0">
                <a:hlinkClick r:id="rId8" action="ppaction://hlinksldjump"/>
              </a:rPr>
              <a:t>با کمک سایه</a:t>
            </a:r>
            <a:endParaRPr lang="fa-IR" sz="3000" dirty="0" smtClean="0"/>
          </a:p>
          <a:p>
            <a:endParaRPr lang="fa-IR" sz="3000" dirty="0" smtClean="0"/>
          </a:p>
          <a:p>
            <a:r>
              <a:rPr lang="fa-IR" sz="3000" b="1" dirty="0" smtClean="0">
                <a:solidFill>
                  <a:srgbClr val="FF0000"/>
                </a:solidFill>
              </a:rPr>
              <a:t>جهت یابی در شب </a:t>
            </a:r>
          </a:p>
          <a:p>
            <a:r>
              <a:rPr lang="fa-IR" sz="3000" dirty="0" smtClean="0">
                <a:solidFill>
                  <a:srgbClr val="92D050"/>
                </a:solidFill>
              </a:rPr>
              <a:t>باکمک ستاره ها</a:t>
            </a:r>
          </a:p>
          <a:p>
            <a:r>
              <a:rPr lang="fa-IR" sz="3000" dirty="0" smtClean="0">
                <a:hlinkClick r:id="rId9" action="ppaction://hlinksldjump"/>
              </a:rPr>
              <a:t>باکمک مــاه</a:t>
            </a:r>
            <a:endParaRPr lang="fa-IR" sz="3000" dirty="0"/>
          </a:p>
          <a:p>
            <a:endParaRPr lang="fa-IR" sz="3000" dirty="0"/>
          </a:p>
          <a:p>
            <a:r>
              <a:rPr lang="fa-IR" sz="3000" dirty="0">
                <a:solidFill>
                  <a:srgbClr val="FF0000"/>
                </a:solidFill>
              </a:rPr>
              <a:t>بخش سوم</a:t>
            </a:r>
            <a:r>
              <a:rPr lang="fa-IR" sz="3000" dirty="0"/>
              <a:t> </a:t>
            </a:r>
            <a:r>
              <a:rPr lang="fa-IR" sz="3000" dirty="0" smtClean="0">
                <a:hlinkClick r:id="rId5" action="ppaction://hlinksldjump"/>
              </a:rPr>
              <a:t>کار </a:t>
            </a:r>
            <a:r>
              <a:rPr lang="fa-IR" sz="3000" dirty="0">
                <a:hlinkClick r:id="rId5" action="ppaction://hlinksldjump"/>
              </a:rPr>
              <a:t>باسلاح </a:t>
            </a: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/>
              <a:t/>
            </a:r>
            <a:br>
              <a:rPr lang="fa-IR" sz="3000" dirty="0"/>
            </a:br>
            <a:endParaRPr lang="fa-IR" sz="3000" b="1" dirty="0"/>
          </a:p>
          <a:p>
            <a:endParaRPr lang="en-US" sz="3000" b="1" dirty="0"/>
          </a:p>
        </p:txBody>
      </p:sp>
      <p:sp>
        <p:nvSpPr>
          <p:cNvPr id="10" name="Rectangle 9"/>
          <p:cNvSpPr/>
          <p:nvPr/>
        </p:nvSpPr>
        <p:spPr>
          <a:xfrm>
            <a:off x="7025481" y="299329"/>
            <a:ext cx="2392628" cy="56903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</a:rPr>
              <a:t>بخش دوم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8519053" y="6781799"/>
            <a:ext cx="944828" cy="5635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0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 descr="H:\روایت\روايت\bg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83763" cy="72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5" t="-340" r="46172"/>
          <a:stretch/>
        </p:blipFill>
        <p:spPr>
          <a:xfrm>
            <a:off x="4810350" y="4012847"/>
            <a:ext cx="711546" cy="21526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720" y="1043341"/>
            <a:ext cx="5544132" cy="492744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100" b="1" dirty="0"/>
              <a:t>جهت</a:t>
            </a:r>
            <a:r>
              <a:rPr lang="en-US" sz="2100" b="1" dirty="0"/>
              <a:t> </a:t>
            </a:r>
            <a:r>
              <a:rPr lang="fa-IR" sz="2100" b="1" dirty="0"/>
              <a:t>یابی </a:t>
            </a:r>
            <a:r>
              <a:rPr lang="fa-IR" sz="2100" b="1" dirty="0"/>
              <a:t>به کمک ماه: </a:t>
            </a:r>
            <a:r>
              <a:rPr lang="fa-IR" sz="2100" dirty="0"/>
              <a:t>در </a:t>
            </a:r>
            <a:r>
              <a:rPr lang="fa-IR" sz="2100" dirty="0"/>
              <a:t>این روش ابتدا باید بدانیم در نیمه ٔ اول یا در نیمه دوم </a:t>
            </a:r>
            <a:r>
              <a:rPr lang="fa-IR" sz="2100" dirty="0"/>
              <a:t>ماه</a:t>
            </a:r>
            <a:r>
              <a:rPr lang="en-US" sz="2100" dirty="0"/>
              <a:t> </a:t>
            </a:r>
            <a:r>
              <a:rPr lang="fa-IR" sz="2100" dirty="0"/>
              <a:t>قمری </a:t>
            </a:r>
            <a:r>
              <a:rPr lang="fa-IR" sz="2100" dirty="0"/>
              <a:t>هستیم. برای تشخیص این موضوع دو سر هلال ماه را با خط فرضی به یکدیگر وصل </a:t>
            </a:r>
            <a:r>
              <a:rPr lang="fa-IR" sz="2100" dirty="0"/>
              <a:t>میکنیم</a:t>
            </a:r>
            <a:r>
              <a:rPr lang="en-US" sz="2100" dirty="0"/>
              <a:t> </a:t>
            </a:r>
            <a:r>
              <a:rPr lang="fa-IR" sz="2100" dirty="0"/>
              <a:t>و </a:t>
            </a:r>
            <a:r>
              <a:rPr lang="fa-IR" sz="2100" dirty="0"/>
              <a:t>امتداد می ٔ دهیم. اگر شکلی شبیه حرف لاتین </a:t>
            </a:r>
            <a:r>
              <a:rPr lang="en-US" sz="2100" dirty="0"/>
              <a:t> </a:t>
            </a:r>
            <a:r>
              <a:rPr lang="fa-IR" sz="2100" dirty="0"/>
              <a:t>تشکیل </a:t>
            </a:r>
            <a:r>
              <a:rPr lang="fa-IR" sz="2100" dirty="0"/>
              <a:t>شد، در نیمه اول ماه هستیم. در این </a:t>
            </a:r>
            <a:r>
              <a:rPr lang="fa-IR" sz="2100" dirty="0"/>
              <a:t>حالت</a:t>
            </a:r>
            <a:r>
              <a:rPr lang="en-US" sz="2100" dirty="0"/>
              <a:t> </a:t>
            </a:r>
            <a:r>
              <a:rPr lang="fa-IR" sz="2100" dirty="0"/>
              <a:t>سمت</a:t>
            </a:r>
            <a:r>
              <a:rPr lang="en-US" sz="2100" dirty="0"/>
              <a:t> </a:t>
            </a:r>
            <a:r>
              <a:rPr lang="fa-IR" sz="2100" dirty="0"/>
              <a:t>برجسته </a:t>
            </a:r>
            <a:r>
              <a:rPr lang="fa-IR" sz="2100" dirty="0"/>
              <a:t>یا محدب ماه، جهت مغرب را نشان میدهد. اگر </a:t>
            </a:r>
            <a:r>
              <a:rPr lang="fa-IR" sz="2100" dirty="0"/>
              <a:t>با</a:t>
            </a:r>
            <a:r>
              <a:rPr lang="en-US" sz="2100" dirty="0"/>
              <a:t> </a:t>
            </a:r>
            <a:r>
              <a:rPr lang="fa-IR" sz="2100" dirty="0"/>
              <a:t>اتصال </a:t>
            </a:r>
            <a:r>
              <a:rPr lang="fa-IR" sz="2100" dirty="0"/>
              <a:t>دو سر هلال، حرف </a:t>
            </a:r>
            <a:r>
              <a:rPr lang="fa-IR" sz="2100" dirty="0"/>
              <a:t>لاتین</a:t>
            </a:r>
            <a:r>
              <a:rPr lang="en-US" sz="2100" dirty="0"/>
              <a:t> </a:t>
            </a:r>
            <a:r>
              <a:rPr lang="fa-IR" sz="2100" dirty="0"/>
              <a:t> </a:t>
            </a:r>
            <a:r>
              <a:rPr lang="en-US" sz="2100" dirty="0"/>
              <a:t>q</a:t>
            </a:r>
            <a:r>
              <a:rPr lang="fa-IR" sz="2100" dirty="0"/>
              <a:t>تشکیل شود، در نیمه دوم ماه قرار داریم. در این حالت قسمت برجستگی ماه جهت مشرق را</a:t>
            </a:r>
            <a:br>
              <a:rPr lang="fa-IR" sz="2100" dirty="0"/>
            </a:br>
            <a:r>
              <a:rPr lang="fa-IR" sz="2100" dirty="0"/>
              <a:t>نشان میدهد</a:t>
            </a:r>
            <a:endParaRPr lang="en-US" sz="21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0"/>
          <a:stretch/>
        </p:blipFill>
        <p:spPr>
          <a:xfrm>
            <a:off x="2001225" y="4005552"/>
            <a:ext cx="2905481" cy="214530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02" r="91388" b="-1"/>
          <a:stretch/>
        </p:blipFill>
        <p:spPr>
          <a:xfrm>
            <a:off x="1556508" y="3837742"/>
            <a:ext cx="533660" cy="229122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49546" y="1308109"/>
            <a:ext cx="2690535" cy="4818053"/>
          </a:xfrm>
          <a:prstGeom prst="rect">
            <a:avLst/>
          </a:prstGeom>
        </p:spPr>
        <p:txBody>
          <a:bodyPr vert="horz" lIns="97173" tIns="48587" rIns="97173" bIns="48587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000" dirty="0">
                <a:solidFill>
                  <a:srgbClr val="FF0000"/>
                </a:solidFill>
              </a:rPr>
              <a:t>بخش </a:t>
            </a:r>
            <a:r>
              <a:rPr lang="fa-IR" sz="3000" dirty="0">
                <a:solidFill>
                  <a:srgbClr val="FF0000"/>
                </a:solidFill>
              </a:rPr>
              <a:t>اول </a:t>
            </a:r>
            <a:r>
              <a:rPr lang="fa-IR" sz="3000" dirty="0" smtClean="0">
                <a:solidFill>
                  <a:srgbClr val="FF0000"/>
                </a:solidFill>
              </a:rPr>
              <a:t>:</a:t>
            </a:r>
            <a:r>
              <a:rPr lang="fa-IR" sz="3000" dirty="0" smtClean="0">
                <a:hlinkClick r:id="rId4" action="ppaction://hlinksldjump"/>
              </a:rPr>
              <a:t>مهارت</a:t>
            </a:r>
            <a:endParaRPr lang="fa-IR" sz="3000" dirty="0"/>
          </a:p>
          <a:p>
            <a:r>
              <a:rPr lang="fa-IR" sz="3000" b="1" dirty="0">
                <a:solidFill>
                  <a:srgbClr val="FF0000"/>
                </a:solidFill>
                <a:hlinkClick r:id="rId5" action="ppaction://hlinksldjump"/>
              </a:rPr>
              <a:t>مقدمه</a:t>
            </a:r>
            <a:endParaRPr lang="fa-IR" sz="3000" b="1" dirty="0">
              <a:solidFill>
                <a:srgbClr val="FF0000"/>
              </a:solidFill>
            </a:endParaRPr>
          </a:p>
          <a:p>
            <a:r>
              <a:rPr lang="fa-IR" sz="3000" b="1" dirty="0">
                <a:hlinkClick r:id="rId6" action="ppaction://hlinksldjump"/>
              </a:rPr>
              <a:t>جهت اصلی</a:t>
            </a:r>
            <a:endParaRPr lang="fa-IR" sz="3000" b="1" dirty="0"/>
          </a:p>
          <a:p>
            <a:r>
              <a:rPr lang="fa-IR" sz="3000" b="1" dirty="0" smtClean="0">
                <a:hlinkClick r:id="rId6" action="ppaction://hlinksldjump"/>
              </a:rPr>
              <a:t>جهت فرعی</a:t>
            </a:r>
            <a:endParaRPr lang="fa-IR" sz="3000" b="1" dirty="0" smtClean="0"/>
          </a:p>
          <a:p>
            <a:r>
              <a:rPr lang="fa-IR" sz="3000" b="1" dirty="0" smtClean="0">
                <a:solidFill>
                  <a:srgbClr val="FF0000"/>
                </a:solidFill>
              </a:rPr>
              <a:t>جهت یابی در روز</a:t>
            </a:r>
          </a:p>
          <a:p>
            <a:r>
              <a:rPr lang="fa-IR" sz="3000" dirty="0" smtClean="0">
                <a:hlinkClick r:id="rId7" action="ppaction://hlinksldjump"/>
              </a:rPr>
              <a:t>با کمک خورشید</a:t>
            </a:r>
            <a:endParaRPr lang="fa-IR" sz="3000" dirty="0" smtClean="0"/>
          </a:p>
          <a:p>
            <a:r>
              <a:rPr lang="fa-IR" sz="3000" dirty="0" smtClean="0">
                <a:hlinkClick r:id="rId8" action="ppaction://hlinksldjump"/>
              </a:rPr>
              <a:t>با کمک سایه</a:t>
            </a:r>
            <a:endParaRPr lang="fa-IR" sz="3000" dirty="0" smtClean="0"/>
          </a:p>
          <a:p>
            <a:endParaRPr lang="fa-IR" sz="3000" dirty="0" smtClean="0"/>
          </a:p>
          <a:p>
            <a:r>
              <a:rPr lang="fa-IR" sz="3000" b="1" dirty="0" smtClean="0">
                <a:solidFill>
                  <a:srgbClr val="FF0000"/>
                </a:solidFill>
              </a:rPr>
              <a:t>جهت یابی در شب </a:t>
            </a:r>
          </a:p>
          <a:p>
            <a:r>
              <a:rPr lang="fa-IR" sz="3000" dirty="0" smtClean="0">
                <a:hlinkClick r:id="rId9" action="ppaction://hlinksldjump"/>
              </a:rPr>
              <a:t>باکمک ستاره ها</a:t>
            </a:r>
            <a:endParaRPr lang="fa-IR" sz="3000" dirty="0" smtClean="0"/>
          </a:p>
          <a:p>
            <a:r>
              <a:rPr lang="fa-IR" sz="3000" dirty="0" smtClean="0">
                <a:solidFill>
                  <a:srgbClr val="92D050"/>
                </a:solidFill>
              </a:rPr>
              <a:t>باکمک مــاه</a:t>
            </a:r>
            <a:endParaRPr lang="fa-IR" sz="3000" dirty="0">
              <a:solidFill>
                <a:srgbClr val="92D050"/>
              </a:solidFill>
            </a:endParaRPr>
          </a:p>
          <a:p>
            <a:endParaRPr lang="fa-IR" sz="3000" dirty="0"/>
          </a:p>
          <a:p>
            <a:r>
              <a:rPr lang="fa-IR" sz="3000" dirty="0">
                <a:solidFill>
                  <a:srgbClr val="FF0000"/>
                </a:solidFill>
              </a:rPr>
              <a:t>بخش </a:t>
            </a:r>
            <a:r>
              <a:rPr lang="fa-IR" sz="3000" dirty="0" smtClean="0">
                <a:solidFill>
                  <a:srgbClr val="FF0000"/>
                </a:solidFill>
              </a:rPr>
              <a:t>سوم:</a:t>
            </a:r>
            <a:r>
              <a:rPr lang="fa-IR" sz="3000" dirty="0" smtClean="0"/>
              <a:t> </a:t>
            </a:r>
            <a:r>
              <a:rPr lang="fa-IR" sz="3000" dirty="0">
                <a:hlinkClick r:id="rId10" action="ppaction://hlinksldjump"/>
              </a:rPr>
              <a:t>کار باسلاح </a:t>
            </a: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/>
              <a:t/>
            </a:r>
            <a:br>
              <a:rPr lang="fa-IR" sz="3000" dirty="0"/>
            </a:br>
            <a:endParaRPr lang="fa-IR" sz="3000" b="1" dirty="0"/>
          </a:p>
          <a:p>
            <a:endParaRPr lang="en-US" sz="3000" b="1" dirty="0"/>
          </a:p>
        </p:txBody>
      </p:sp>
      <p:sp>
        <p:nvSpPr>
          <p:cNvPr id="10" name="Rectangle 9"/>
          <p:cNvSpPr/>
          <p:nvPr/>
        </p:nvSpPr>
        <p:spPr>
          <a:xfrm>
            <a:off x="7025481" y="299329"/>
            <a:ext cx="2392628" cy="56903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</a:rPr>
              <a:t>بخش دوم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8519053" y="6781799"/>
            <a:ext cx="944828" cy="5635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روایت\روايت\text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83763" cy="72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88" y="1605139"/>
            <a:ext cx="5136476" cy="4847186"/>
          </a:xfrm>
        </p:spPr>
        <p:txBody>
          <a:bodyPr>
            <a:noAutofit/>
          </a:bodyPr>
          <a:lstStyle/>
          <a:p>
            <a:pPr algn="r"/>
            <a:r>
              <a:rPr lang="fa-IR" sz="2100" b="1" dirty="0"/>
              <a:t>تخمین مسافت</a:t>
            </a:r>
            <a:r>
              <a:rPr lang="fa-IR" sz="2100" dirty="0"/>
              <a:t/>
            </a:r>
            <a:br>
              <a:rPr lang="fa-IR" sz="2100" dirty="0"/>
            </a:br>
            <a:r>
              <a:rPr lang="fa-IR" sz="2100" b="1" dirty="0"/>
              <a:t>اندازهگیری تقریبی مسافت یا فاصلۀ بین دو نقطه را تخمین مسافت میگویند. </a:t>
            </a:r>
            <a:r>
              <a:rPr lang="fa-IR" sz="2100" dirty="0"/>
              <a:t>برای این که</a:t>
            </a:r>
            <a:br>
              <a:rPr lang="fa-IR" sz="2100" dirty="0"/>
            </a:br>
            <a:r>
              <a:rPr lang="fa-IR" sz="2100" dirty="0"/>
              <a:t>یک رزمنده بتواند در میدان نبرد، سلاح خود را تنظیم کند و هدفگیری دقیقتری داشته باشد، فن تخمین</a:t>
            </a:r>
            <a:br>
              <a:rPr lang="fa-IR" sz="2100" dirty="0"/>
            </a:br>
            <a:r>
              <a:rPr lang="fa-IR" sz="2100" dirty="0"/>
              <a:t>مسافت را میآموزد. همچنین یک رزمندهٔ دیدهبان برای این که بتواند گزارشی دقیق از محل صحیح</a:t>
            </a:r>
            <a:br>
              <a:rPr lang="fa-IR" sz="2100" dirty="0"/>
            </a:br>
            <a:r>
              <a:rPr lang="fa-IR" sz="2100" dirty="0"/>
              <a:t>اهداف و عوارض را به فرماندهان گزارش دهد، به آموزش فن تخمین مسافت در رزم انفرادی نیاز دارد.</a:t>
            </a:r>
            <a:br>
              <a:rPr lang="fa-IR" sz="2100" dirty="0"/>
            </a:br>
            <a:endParaRPr lang="en-US" sz="2100" dirty="0"/>
          </a:p>
        </p:txBody>
      </p:sp>
      <p:sp>
        <p:nvSpPr>
          <p:cNvPr id="5" name="Rectangle 4"/>
          <p:cNvSpPr/>
          <p:nvPr/>
        </p:nvSpPr>
        <p:spPr>
          <a:xfrm>
            <a:off x="570720" y="-36480"/>
            <a:ext cx="5462601" cy="11235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7173" tIns="48587" rIns="97173" bIns="48587" rtlCol="0" anchor="ctr"/>
          <a:lstStyle/>
          <a:p>
            <a:pPr algn="ctr"/>
            <a:r>
              <a:rPr lang="fa-IR" sz="4300" dirty="0"/>
              <a:t>بخش سوم </a:t>
            </a:r>
            <a:endParaRPr lang="en-US" sz="43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59446" y="1374463"/>
            <a:ext cx="2690535" cy="4675499"/>
          </a:xfrm>
          <a:prstGeom prst="rect">
            <a:avLst/>
          </a:prstGeom>
        </p:spPr>
        <p:txBody>
          <a:bodyPr vert="horz" lIns="97173" tIns="48587" rIns="97173" bIns="4858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FF0000"/>
                </a:solidFill>
              </a:rPr>
              <a:t>بخش </a:t>
            </a:r>
            <a:r>
              <a:rPr lang="fa-IR" sz="2400" dirty="0">
                <a:solidFill>
                  <a:srgbClr val="FF0000"/>
                </a:solidFill>
              </a:rPr>
              <a:t>اول :</a:t>
            </a:r>
            <a:r>
              <a:rPr lang="fa-IR" sz="2400" dirty="0" smtClean="0">
                <a:hlinkClick r:id="rId3" action="ppaction://hlinksldjump"/>
              </a:rPr>
              <a:t>مهارت</a:t>
            </a:r>
            <a:endParaRPr lang="fa-IR" sz="2400" dirty="0" smtClean="0"/>
          </a:p>
          <a:p>
            <a:r>
              <a:rPr lang="fa-IR" sz="2400" dirty="0">
                <a:solidFill>
                  <a:srgbClr val="FF0000"/>
                </a:solidFill>
              </a:rPr>
              <a:t>بخش دوم :</a:t>
            </a:r>
            <a:r>
              <a:rPr lang="fa-IR" sz="2400" dirty="0"/>
              <a:t> </a:t>
            </a:r>
            <a:r>
              <a:rPr lang="fa-IR" sz="2400" dirty="0">
                <a:hlinkClick r:id="rId4" action="ppaction://hlinksldjump"/>
              </a:rPr>
              <a:t>جهت یابی</a:t>
            </a:r>
            <a:endParaRPr lang="fa-IR" sz="2400" dirty="0"/>
          </a:p>
          <a:p>
            <a:r>
              <a:rPr lang="fa-IR" sz="2400" b="1" dirty="0">
                <a:solidFill>
                  <a:srgbClr val="002060"/>
                </a:solidFill>
              </a:rPr>
              <a:t>مقدمه</a:t>
            </a:r>
          </a:p>
          <a:p>
            <a:r>
              <a:rPr lang="fa-IR" sz="2400" b="1" dirty="0" smtClean="0">
                <a:hlinkClick r:id="rId5" action="ppaction://hlinksldjump"/>
              </a:rPr>
              <a:t>تخمین مسافت</a:t>
            </a:r>
            <a:endParaRPr lang="fa-IR" sz="2400" b="1" dirty="0"/>
          </a:p>
          <a:p>
            <a:r>
              <a:rPr lang="fa-IR" sz="2400" b="1" dirty="0" smtClean="0">
                <a:hlinkClick r:id="rId6" action="ppaction://hlinksldjump"/>
              </a:rPr>
              <a:t>اندازه گیری </a:t>
            </a:r>
            <a:endParaRPr lang="fa-IR" sz="2400" b="1" dirty="0"/>
          </a:p>
          <a:p>
            <a:r>
              <a:rPr lang="fa-IR" sz="2400" dirty="0" smtClean="0">
                <a:hlinkClick r:id="rId7" action="ppaction://hlinksldjump"/>
              </a:rPr>
              <a:t>آشنایی با سلاح </a:t>
            </a:r>
            <a:endParaRPr lang="fa-IR" sz="2400" dirty="0" smtClean="0"/>
          </a:p>
          <a:p>
            <a:r>
              <a:rPr lang="fa-IR" sz="2400" dirty="0" smtClean="0">
                <a:hlinkClick r:id="rId8" action="ppaction://hlinksldjump"/>
              </a:rPr>
              <a:t>باز و بسته کردن سلاح</a:t>
            </a:r>
            <a:endParaRPr lang="fa-IR" sz="2400" dirty="0"/>
          </a:p>
          <a:p>
            <a:r>
              <a:rPr lang="fa-IR" sz="2400" dirty="0" smtClean="0">
                <a:hlinkClick r:id="rId9" action="ppaction://hlinksldjump"/>
              </a:rPr>
              <a:t>اصول ایمنی </a:t>
            </a:r>
            <a:endParaRPr lang="fa-IR" sz="2400" dirty="0" smtClean="0">
              <a:hlinkClick r:id="rId10" action="ppaction://hlinksldjump"/>
            </a:endParaRPr>
          </a:p>
          <a:p>
            <a:r>
              <a:rPr lang="fa-IR" sz="2400" dirty="0" smtClean="0">
                <a:solidFill>
                  <a:srgbClr val="92D050"/>
                </a:solidFill>
                <a:hlinkClick r:id="rId11" action="ppaction://hlinksldjump"/>
              </a:rPr>
              <a:t>اصول تیر اندازی </a:t>
            </a:r>
            <a:endParaRPr lang="fa-IR" sz="2400" dirty="0" smtClean="0">
              <a:solidFill>
                <a:srgbClr val="92D050"/>
              </a:solidFill>
            </a:endParaRPr>
          </a:p>
          <a:p>
            <a:r>
              <a:rPr lang="fa-IR" sz="2400" dirty="0" smtClean="0">
                <a:hlinkClick r:id="rId12" action="ppaction://hlinksldjump"/>
              </a:rPr>
              <a:t>روش قفل گیری </a:t>
            </a:r>
            <a:endParaRPr lang="fa-IR" sz="2400" dirty="0" smtClean="0"/>
          </a:p>
          <a:p>
            <a:r>
              <a:rPr lang="fa-IR" sz="2400" dirty="0">
                <a:hlinkClick r:id="rId13" action="ppaction://hlinksldjump"/>
              </a:rPr>
              <a:t>حالت های شکلیک </a:t>
            </a:r>
            <a:endParaRPr lang="fa-IR" sz="2400" dirty="0"/>
          </a:p>
          <a:p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/>
              <a:t/>
            </a:r>
            <a:br>
              <a:rPr lang="fa-IR" sz="2400" dirty="0"/>
            </a:br>
            <a:endParaRPr lang="fa-IR" sz="2400" b="1" dirty="0"/>
          </a:p>
          <a:p>
            <a:endParaRPr lang="en-US" sz="2400" b="1" dirty="0"/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8519053" y="6781799"/>
            <a:ext cx="944828" cy="5635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Ribbon 7">
            <a:hlinkClick r:id="rId14" action="ppaction://hlinksldjump"/>
          </p:cNvPr>
          <p:cNvSpPr/>
          <p:nvPr/>
        </p:nvSpPr>
        <p:spPr>
          <a:xfrm>
            <a:off x="1996281" y="5287962"/>
            <a:ext cx="2590800" cy="724605"/>
          </a:xfrm>
          <a:prstGeom prst="ribbon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تهیه کنندگان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روایت\روايت\hjhj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14"/>
            <a:ext cx="9783764" cy="721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777081" y="1729928"/>
            <a:ext cx="5463514" cy="990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</a:rPr>
              <a:t>بخش اول :مهارت های فردی در دفاع و مواقع اصطراری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777081" y="2940502"/>
            <a:ext cx="5486400" cy="10754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</a:rPr>
              <a:t>بخش دوم: جهت یابی در صورت نبودن امکانات مثل قطب نما و..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7025481" y="2239962"/>
            <a:ext cx="1905000" cy="3134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تهییه کنندگان</a:t>
            </a:r>
            <a:endParaRPr lang="en-US" dirty="0"/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779872" y="4217444"/>
            <a:ext cx="5486400" cy="10754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</a:rPr>
              <a:t>بخش سوم: کار با سلاح و حالت های نشانه گیری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2864" y="1001652"/>
            <a:ext cx="798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000" dirty="0">
                <a:solidFill>
                  <a:schemeClr val="bg1"/>
                </a:solidFill>
              </a:rPr>
              <a:t>فهرست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39881" y="6279227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63681" y="6278562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روایت\روايت\text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" y="21888"/>
            <a:ext cx="9754115" cy="720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81" y="1003181"/>
            <a:ext cx="6126428" cy="3903781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2000" b="1" dirty="0"/>
              <a:t>روش تخمین مسافت با وسیله</a:t>
            </a:r>
            <a:r>
              <a:rPr lang="fa-IR" sz="2800" dirty="0"/>
              <a:t/>
            </a:r>
            <a:br>
              <a:rPr lang="fa-IR" sz="2800" dirty="0"/>
            </a:br>
            <a:r>
              <a:rPr lang="fa-IR" sz="2800" dirty="0"/>
              <a:t>در </a:t>
            </a:r>
            <a:r>
              <a:rPr lang="fa-IR" sz="2800" dirty="0"/>
              <a:t>این روش به کمک نقشه توپوگرافی محل </a:t>
            </a:r>
            <a:r>
              <a:rPr lang="fa-IR" sz="2800" dirty="0"/>
              <a:t>و یک </a:t>
            </a:r>
            <a:r>
              <a:rPr lang="fa-IR" sz="2800" dirty="0"/>
              <a:t>خط ٔ کش، در ابتدا دو نقطه موردنظر </a:t>
            </a:r>
            <a:r>
              <a:rPr lang="fa-IR" sz="2800" dirty="0"/>
              <a:t>را روی </a:t>
            </a:r>
            <a:r>
              <a:rPr lang="fa-IR" sz="2800" dirty="0"/>
              <a:t>نقشه مشخص میکنیم و به ٔ وسیله خط ٔ کش فاصله مستقیم آن دو نقطه را </a:t>
            </a:r>
            <a:r>
              <a:rPr lang="fa-IR" sz="2800" dirty="0" smtClean="0"/>
              <a:t>اندازه گیری می کنیم</a:t>
            </a:r>
            <a:r>
              <a:rPr lang="fa-IR" sz="2800" dirty="0"/>
              <a:t>. سپس </a:t>
            </a:r>
            <a:r>
              <a:rPr lang="fa-IR" sz="2800" dirty="0"/>
              <a:t>عدد به دست آمده را که به سانتیمتر است در مخرج مقیاس نقشه ضرب می ٔ کنیم تا فاصله </a:t>
            </a:r>
            <a:r>
              <a:rPr lang="fa-IR" sz="2800" dirty="0"/>
              <a:t>حقیقی دو </a:t>
            </a:r>
            <a:r>
              <a:rPr lang="fa-IR" sz="2800" dirty="0"/>
              <a:t>نقطه روی زمین به </a:t>
            </a:r>
            <a:r>
              <a:rPr lang="fa-IR" sz="2800" dirty="0" smtClean="0"/>
              <a:t>سانت یمتر </a:t>
            </a:r>
            <a:r>
              <a:rPr lang="fa-IR" sz="2800" dirty="0"/>
              <a:t>به دست آید. </a:t>
            </a:r>
            <a:r>
              <a:rPr lang="fa-IR" sz="2800" dirty="0"/>
              <a:t>پس از آن عدد موردنظر را </a:t>
            </a:r>
            <a:r>
              <a:rPr lang="fa-IR" sz="2800" dirty="0"/>
              <a:t>بر100 تقسیم می کنیم</a:t>
            </a:r>
            <a:endParaRPr lang="en-US" sz="28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57" y="5056188"/>
            <a:ext cx="5855824" cy="14450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25481" y="299329"/>
            <a:ext cx="2392628" cy="56903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</a:rPr>
              <a:t>بخش سـوم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25746" y="1603063"/>
            <a:ext cx="2690535" cy="4675499"/>
          </a:xfrm>
          <a:prstGeom prst="rect">
            <a:avLst/>
          </a:prstGeom>
        </p:spPr>
        <p:txBody>
          <a:bodyPr vert="horz" lIns="97173" tIns="48587" rIns="97173" bIns="4858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FF0000"/>
                </a:solidFill>
              </a:rPr>
              <a:t>بخش </a:t>
            </a:r>
            <a:r>
              <a:rPr lang="fa-IR" sz="2400" dirty="0">
                <a:solidFill>
                  <a:srgbClr val="FF0000"/>
                </a:solidFill>
              </a:rPr>
              <a:t>اول :</a:t>
            </a:r>
            <a:r>
              <a:rPr lang="fa-IR" sz="2400" dirty="0" smtClean="0">
                <a:hlinkClick r:id="rId4" action="ppaction://hlinksldjump"/>
              </a:rPr>
              <a:t>مهارت</a:t>
            </a:r>
            <a:endParaRPr lang="fa-IR" sz="2400" dirty="0" smtClean="0"/>
          </a:p>
          <a:p>
            <a:r>
              <a:rPr lang="fa-IR" sz="2400" dirty="0">
                <a:solidFill>
                  <a:srgbClr val="FF0000"/>
                </a:solidFill>
              </a:rPr>
              <a:t>بخش دوم :</a:t>
            </a:r>
            <a:r>
              <a:rPr lang="fa-IR" sz="2400" dirty="0"/>
              <a:t> </a:t>
            </a:r>
            <a:r>
              <a:rPr lang="fa-IR" sz="2400" dirty="0">
                <a:hlinkClick r:id="rId5" action="ppaction://hlinksldjump"/>
              </a:rPr>
              <a:t>جهت یابی</a:t>
            </a:r>
            <a:endParaRPr lang="fa-IR" sz="2400" dirty="0"/>
          </a:p>
          <a:p>
            <a:r>
              <a:rPr lang="fa-IR" sz="2400" b="1" dirty="0">
                <a:solidFill>
                  <a:srgbClr val="FF0000"/>
                </a:solidFill>
                <a:hlinkClick r:id="rId6" action="ppaction://hlinksldjump"/>
              </a:rPr>
              <a:t>مقدمه</a:t>
            </a:r>
            <a:endParaRPr lang="fa-IR" sz="2400" b="1" dirty="0">
              <a:solidFill>
                <a:srgbClr val="FF0000"/>
              </a:solidFill>
            </a:endParaRPr>
          </a:p>
          <a:p>
            <a:r>
              <a:rPr lang="fa-IR" sz="2400" b="1" dirty="0" smtClean="0">
                <a:solidFill>
                  <a:srgbClr val="002060"/>
                </a:solidFill>
              </a:rPr>
              <a:t>تخمین مسافت</a:t>
            </a:r>
            <a:endParaRPr lang="fa-IR" sz="2400" b="1" dirty="0">
              <a:solidFill>
                <a:srgbClr val="002060"/>
              </a:solidFill>
            </a:endParaRPr>
          </a:p>
          <a:p>
            <a:r>
              <a:rPr lang="fa-IR" sz="2400" b="1" dirty="0" smtClean="0">
                <a:hlinkClick r:id="rId7" action="ppaction://hlinksldjump"/>
              </a:rPr>
              <a:t>اندازه گیری </a:t>
            </a:r>
            <a:endParaRPr lang="fa-IR" sz="2400" b="1" dirty="0"/>
          </a:p>
          <a:p>
            <a:r>
              <a:rPr lang="fa-IR" sz="2400" dirty="0" smtClean="0">
                <a:hlinkClick r:id="rId8" action="ppaction://hlinksldjump"/>
              </a:rPr>
              <a:t>آشنایی با سلاح </a:t>
            </a:r>
            <a:endParaRPr lang="fa-IR" sz="2400" dirty="0" smtClean="0"/>
          </a:p>
          <a:p>
            <a:r>
              <a:rPr lang="fa-IR" sz="2400" dirty="0" smtClean="0">
                <a:hlinkClick r:id="rId9" action="ppaction://hlinksldjump"/>
              </a:rPr>
              <a:t>باز و بسته کردن سلاح</a:t>
            </a:r>
            <a:endParaRPr lang="fa-IR" sz="2400" dirty="0"/>
          </a:p>
          <a:p>
            <a:r>
              <a:rPr lang="fa-IR" sz="2400" dirty="0" smtClean="0">
                <a:hlinkClick r:id="rId10" action="ppaction://hlinksldjump"/>
              </a:rPr>
              <a:t>اصول ایمنی </a:t>
            </a:r>
            <a:endParaRPr lang="fa-IR" sz="2400" dirty="0" smtClean="0">
              <a:hlinkClick r:id="rId11" action="ppaction://hlinksldjump"/>
            </a:endParaRPr>
          </a:p>
          <a:p>
            <a:r>
              <a:rPr lang="fa-IR" sz="2400" dirty="0" smtClean="0">
                <a:solidFill>
                  <a:srgbClr val="92D050"/>
                </a:solidFill>
                <a:hlinkClick r:id="rId12" action="ppaction://hlinksldjump"/>
              </a:rPr>
              <a:t>اصول تیر اندازی </a:t>
            </a:r>
            <a:endParaRPr lang="fa-IR" sz="2400" dirty="0" smtClean="0">
              <a:solidFill>
                <a:srgbClr val="92D050"/>
              </a:solidFill>
            </a:endParaRPr>
          </a:p>
          <a:p>
            <a:r>
              <a:rPr lang="fa-IR" sz="2400" dirty="0" smtClean="0">
                <a:hlinkClick r:id="rId13" action="ppaction://hlinksldjump"/>
              </a:rPr>
              <a:t>روش قفل گیری </a:t>
            </a:r>
            <a:endParaRPr lang="fa-IR" sz="2400" dirty="0" smtClean="0"/>
          </a:p>
          <a:p>
            <a:r>
              <a:rPr lang="fa-IR" sz="2400" dirty="0">
                <a:hlinkClick r:id="rId14" action="ppaction://hlinksldjump"/>
              </a:rPr>
              <a:t>حالت های شکلیک </a:t>
            </a:r>
            <a:r>
              <a:rPr lang="fa-IR" sz="2400" dirty="0" smtClean="0">
                <a:hlinkClick r:id="rId14" action="ppaction://hlinksldjump"/>
              </a:rPr>
              <a:t> </a:t>
            </a:r>
            <a:endParaRPr lang="fa-IR" sz="2400" dirty="0"/>
          </a:p>
          <a:p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/>
              <a:t/>
            </a:r>
            <a:br>
              <a:rPr lang="fa-IR" sz="2400" dirty="0"/>
            </a:br>
            <a:endParaRPr lang="fa-IR" sz="2400" b="1" dirty="0"/>
          </a:p>
          <a:p>
            <a:endParaRPr lang="en-US" sz="2400" b="1" dirty="0"/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8519053" y="6781799"/>
            <a:ext cx="944828" cy="5635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 descr="H:\روایت\روايت\bg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83763" cy="73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657" y="841374"/>
            <a:ext cx="6033321" cy="5056188"/>
          </a:xfrm>
        </p:spPr>
        <p:txBody>
          <a:bodyPr>
            <a:noAutofit/>
          </a:bodyPr>
          <a:lstStyle/>
          <a:p>
            <a:pPr marL="425133" lvl="1" indent="0" algn="r">
              <a:buNone/>
            </a:pPr>
            <a:r>
              <a:rPr lang="fa-IR" sz="2000" dirty="0" smtClean="0"/>
              <a:t>     اندازه گیری مسافت</a:t>
            </a:r>
            <a:r>
              <a:rPr lang="fa-IR" sz="2000" dirty="0"/>
              <a:t/>
            </a:r>
            <a:br>
              <a:rPr lang="fa-IR" sz="2000" dirty="0"/>
            </a:br>
            <a:r>
              <a:rPr lang="fa-IR" sz="2600" dirty="0"/>
              <a:t>١ــ </a:t>
            </a:r>
            <a:r>
              <a:rPr lang="fa-IR" sz="2600" dirty="0"/>
              <a:t>این روش برای تخمین مسافت تا 5٠٠متر مورد استفاده قرار میگیرد. </a:t>
            </a:r>
            <a:r>
              <a:rPr lang="fa-IR" sz="2600" dirty="0"/>
              <a:t>بدین ترتیب که ابتدا</a:t>
            </a:r>
            <a:br>
              <a:rPr lang="fa-IR" sz="2600" dirty="0"/>
            </a:br>
            <a:r>
              <a:rPr lang="fa-IR" sz="2600" dirty="0"/>
              <a:t>یک </a:t>
            </a:r>
            <a:r>
              <a:rPr lang="fa-IR" sz="2600" dirty="0"/>
              <a:t>فاصله صدمتری را روی زمین مجسم میکنیم و سپس تعیین مینماییم که از موضع تا هدف چند </a:t>
            </a:r>
            <a:r>
              <a:rPr lang="fa-IR" sz="2600" dirty="0"/>
              <a:t>تا</a:t>
            </a:r>
            <a:r>
              <a:rPr lang="fa-IR" sz="2600" dirty="0"/>
              <a:t>از این اندازهها وجود دارد.</a:t>
            </a:r>
            <a:br>
              <a:rPr lang="fa-IR" sz="2600" dirty="0"/>
            </a:br>
            <a:r>
              <a:rPr lang="fa-IR" sz="2600" dirty="0"/>
              <a:t>2ــ برای مسافتهای 5٠٠الی ١٠٠٠متری ابتدا نقطهای را در نیمه راه هدف انتخاب میکنیم و</a:t>
            </a:r>
            <a:br>
              <a:rPr lang="fa-IR" sz="2600" dirty="0"/>
            </a:br>
            <a:r>
              <a:rPr lang="fa-IR" sz="2600" dirty="0"/>
              <a:t>سپس با استفاده از روش بالا مسافت موضع تا این نقطه را تعیین و با دو برابر کردن این تخمین، </a:t>
            </a:r>
            <a:r>
              <a:rPr lang="fa-IR" sz="2600" dirty="0"/>
              <a:t>مسافت بین </a:t>
            </a:r>
            <a:r>
              <a:rPr lang="fa-IR" sz="2600" dirty="0"/>
              <a:t>هدف تا موضع بهدست میآید.</a:t>
            </a:r>
            <a:br>
              <a:rPr lang="fa-IR" sz="2600" dirty="0"/>
            </a:br>
            <a:r>
              <a:rPr lang="fa-IR" sz="2600" dirty="0"/>
              <a:t/>
            </a:r>
            <a:br>
              <a:rPr lang="fa-IR" sz="2600" dirty="0"/>
            </a:br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7025481" y="299329"/>
            <a:ext cx="2392628" cy="56903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</a:rPr>
              <a:t>بخش سـوم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25746" y="1603063"/>
            <a:ext cx="2690535" cy="4675499"/>
          </a:xfrm>
          <a:prstGeom prst="rect">
            <a:avLst/>
          </a:prstGeom>
        </p:spPr>
        <p:txBody>
          <a:bodyPr vert="horz" lIns="97173" tIns="48587" rIns="97173" bIns="4858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FF0000"/>
                </a:solidFill>
              </a:rPr>
              <a:t>بخش </a:t>
            </a:r>
            <a:r>
              <a:rPr lang="fa-IR" sz="2400" dirty="0">
                <a:solidFill>
                  <a:srgbClr val="FF0000"/>
                </a:solidFill>
              </a:rPr>
              <a:t>اول :</a:t>
            </a:r>
            <a:r>
              <a:rPr lang="fa-IR" sz="2400" dirty="0" smtClean="0">
                <a:hlinkClick r:id="rId3" action="ppaction://hlinksldjump"/>
              </a:rPr>
              <a:t>مهارت</a:t>
            </a:r>
            <a:endParaRPr lang="fa-IR" sz="2400" dirty="0" smtClean="0"/>
          </a:p>
          <a:p>
            <a:r>
              <a:rPr lang="fa-IR" sz="2400" dirty="0">
                <a:solidFill>
                  <a:srgbClr val="FF0000"/>
                </a:solidFill>
              </a:rPr>
              <a:t>بخش دوم :</a:t>
            </a:r>
            <a:r>
              <a:rPr lang="fa-IR" sz="2400" dirty="0"/>
              <a:t> </a:t>
            </a:r>
            <a:r>
              <a:rPr lang="fa-IR" sz="2400" dirty="0">
                <a:hlinkClick r:id="rId4" action="ppaction://hlinksldjump"/>
              </a:rPr>
              <a:t>جهت یابی</a:t>
            </a:r>
            <a:endParaRPr lang="fa-IR" sz="2400" dirty="0"/>
          </a:p>
          <a:p>
            <a:r>
              <a:rPr lang="fa-IR" sz="2400" b="1" dirty="0">
                <a:solidFill>
                  <a:srgbClr val="FF0000"/>
                </a:solidFill>
                <a:hlinkClick r:id="rId5" action="ppaction://hlinksldjump"/>
              </a:rPr>
              <a:t>مقدمه</a:t>
            </a:r>
            <a:endParaRPr lang="fa-IR" sz="2400" b="1" dirty="0">
              <a:solidFill>
                <a:srgbClr val="FF0000"/>
              </a:solidFill>
            </a:endParaRPr>
          </a:p>
          <a:p>
            <a:r>
              <a:rPr lang="fa-IR" sz="2400" b="1" dirty="0" smtClean="0">
                <a:hlinkClick r:id="rId6" action="ppaction://hlinksldjump"/>
              </a:rPr>
              <a:t>تخمین مسافت</a:t>
            </a:r>
            <a:endParaRPr lang="fa-IR" sz="2400" b="1" dirty="0"/>
          </a:p>
          <a:p>
            <a:r>
              <a:rPr lang="fa-IR" sz="2400" b="1" dirty="0" smtClean="0"/>
              <a:t>اندازه گیری </a:t>
            </a:r>
            <a:endParaRPr lang="fa-IR" sz="2400" b="1" dirty="0"/>
          </a:p>
          <a:p>
            <a:r>
              <a:rPr lang="fa-IR" sz="2400" dirty="0" smtClean="0">
                <a:hlinkClick r:id="rId7" action="ppaction://hlinksldjump"/>
              </a:rPr>
              <a:t>آشنایی با سلاح </a:t>
            </a:r>
            <a:endParaRPr lang="fa-IR" sz="2400" dirty="0" smtClean="0"/>
          </a:p>
          <a:p>
            <a:r>
              <a:rPr lang="fa-IR" sz="2400" dirty="0" smtClean="0">
                <a:hlinkClick r:id="rId8" action="ppaction://hlinksldjump"/>
              </a:rPr>
              <a:t>باز و بسته کردن سلاح</a:t>
            </a:r>
            <a:endParaRPr lang="fa-IR" sz="2400" dirty="0"/>
          </a:p>
          <a:p>
            <a:r>
              <a:rPr lang="fa-IR" sz="2400" dirty="0" smtClean="0">
                <a:hlinkClick r:id="rId9" action="ppaction://hlinksldjump"/>
              </a:rPr>
              <a:t>اصول ایمنی </a:t>
            </a:r>
            <a:endParaRPr lang="fa-IR" sz="2400" dirty="0" smtClean="0">
              <a:hlinkClick r:id="rId10" action="ppaction://hlinksldjump"/>
            </a:endParaRPr>
          </a:p>
          <a:p>
            <a:r>
              <a:rPr lang="fa-IR" sz="2400" dirty="0" smtClean="0">
                <a:solidFill>
                  <a:srgbClr val="92D050"/>
                </a:solidFill>
                <a:hlinkClick r:id="rId11" action="ppaction://hlinksldjump"/>
              </a:rPr>
              <a:t>اصول تیر اندازی </a:t>
            </a:r>
            <a:endParaRPr lang="fa-IR" sz="2400" dirty="0" smtClean="0">
              <a:solidFill>
                <a:srgbClr val="92D050"/>
              </a:solidFill>
            </a:endParaRPr>
          </a:p>
          <a:p>
            <a:r>
              <a:rPr lang="fa-IR" sz="2400" dirty="0" smtClean="0">
                <a:hlinkClick r:id="rId12" action="ppaction://hlinksldjump"/>
              </a:rPr>
              <a:t>روش قفل گیری </a:t>
            </a:r>
            <a:endParaRPr lang="fa-IR" sz="2400" dirty="0" smtClean="0"/>
          </a:p>
          <a:p>
            <a:r>
              <a:rPr lang="fa-IR" sz="2400" dirty="0">
                <a:hlinkClick r:id="rId13" action="ppaction://hlinksldjump"/>
              </a:rPr>
              <a:t>حالت های شکلیک </a:t>
            </a:r>
            <a:endParaRPr lang="fa-IR" sz="2400" dirty="0"/>
          </a:p>
          <a:p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/>
              <a:t/>
            </a:r>
            <a:br>
              <a:rPr lang="fa-IR" sz="2400" dirty="0"/>
            </a:br>
            <a:endParaRPr lang="fa-IR" sz="2400" b="1" dirty="0"/>
          </a:p>
          <a:p>
            <a:endParaRPr lang="en-US" sz="2400" b="1" dirty="0"/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8519053" y="6781799"/>
            <a:ext cx="944828" cy="5635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3" descr="H:\روایت\روايت\bg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96"/>
            <a:ext cx="9783763" cy="72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88" y="963083"/>
            <a:ext cx="6114852" cy="473516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2100" b="1" dirty="0"/>
              <a:t>آشنایی با سلاح انفرادی</a:t>
            </a:r>
            <a:r>
              <a:rPr lang="fa-IR" sz="2100" dirty="0"/>
              <a:t/>
            </a:r>
            <a:br>
              <a:rPr lang="fa-IR" sz="2100" dirty="0"/>
            </a:br>
            <a:r>
              <a:rPr lang="fa-IR" sz="2100" dirty="0"/>
              <a:t>امروزه </a:t>
            </a:r>
            <a:r>
              <a:rPr lang="fa-IR" sz="2100" dirty="0"/>
              <a:t>علی رغم </a:t>
            </a:r>
            <a:r>
              <a:rPr lang="fa-IR" sz="2100" dirty="0"/>
              <a:t>متنوع شدن تسلیحات نظامی و پیشرفت سلاحهای دوربُرد که اهداف خود </a:t>
            </a:r>
            <a:r>
              <a:rPr lang="fa-IR" sz="2100" dirty="0"/>
              <a:t>را از </a:t>
            </a:r>
            <a:r>
              <a:rPr lang="fa-IR" sz="2100" dirty="0"/>
              <a:t>فواصل دور مورد اصابت قرار میدهند، هنوز هم سلاحهای انفرادی در </a:t>
            </a:r>
            <a:r>
              <a:rPr lang="fa-IR" sz="2100" dirty="0"/>
              <a:t>جبه های </a:t>
            </a:r>
            <a:r>
              <a:rPr lang="fa-IR" sz="2100" dirty="0"/>
              <a:t>نبرد و مقابله </a:t>
            </a:r>
            <a:r>
              <a:rPr lang="fa-IR" sz="2100" dirty="0"/>
              <a:t>با دشمنان </a:t>
            </a:r>
            <a:r>
              <a:rPr lang="fa-IR" sz="2100" dirty="0"/>
              <a:t>دارای اهمیت </a:t>
            </a:r>
            <a:r>
              <a:rPr lang="fa-IR" sz="2100" dirty="0"/>
              <a:t>است. با </a:t>
            </a:r>
            <a:r>
              <a:rPr lang="fa-IR" sz="2100" dirty="0"/>
              <a:t>توجه به این ٔ که رزمندگان دوران دفاع مقدس از اسلحه کلاشینکف برای دفاع در مقابل </a:t>
            </a:r>
            <a:r>
              <a:rPr lang="fa-IR" sz="2100" dirty="0"/>
              <a:t>متجاوزان</a:t>
            </a:r>
            <a:r>
              <a:rPr lang="fa-IR" sz="2100" dirty="0"/>
              <a:t> </a:t>
            </a:r>
            <a:r>
              <a:rPr lang="fa-IR" sz="2100" dirty="0"/>
              <a:t>استفاده </a:t>
            </a:r>
            <a:r>
              <a:rPr lang="fa-IR" sz="2100" dirty="0"/>
              <a:t>میکردند، و در </a:t>
            </a:r>
            <a:r>
              <a:rPr lang="fa-IR" sz="2100" dirty="0"/>
              <a:t>حال حاضر </a:t>
            </a:r>
            <a:r>
              <a:rPr lang="fa-IR" sz="2100" dirty="0"/>
              <a:t>نیز این اسلحه </a:t>
            </a:r>
            <a:r>
              <a:rPr lang="fa-IR" sz="2100" dirty="0"/>
              <a:t>به عنوان</a:t>
            </a:r>
            <a:r>
              <a:rPr lang="fa-IR" sz="2100" dirty="0"/>
              <a:t> </a:t>
            </a:r>
            <a:r>
              <a:rPr lang="fa-IR" sz="2100" dirty="0"/>
              <a:t>سلاح </a:t>
            </a:r>
            <a:r>
              <a:rPr lang="fa-IR" sz="2100" dirty="0"/>
              <a:t>سازمانی نیروهای </a:t>
            </a:r>
            <a:r>
              <a:rPr lang="fa-IR" sz="2100" dirty="0"/>
              <a:t>بسیج</a:t>
            </a:r>
            <a:r>
              <a:rPr lang="fa-IR" sz="2100" dirty="0"/>
              <a:t> </a:t>
            </a:r>
            <a:r>
              <a:rPr lang="fa-IR" sz="2100" dirty="0"/>
              <a:t>ا ست</a:t>
            </a:r>
            <a:r>
              <a:rPr lang="fa-IR" sz="2100" dirty="0"/>
              <a:t>، </a:t>
            </a:r>
            <a:r>
              <a:rPr lang="fa-IR" sz="2100" dirty="0"/>
              <a:t>در </a:t>
            </a:r>
            <a:r>
              <a:rPr lang="fa-IR" sz="2100" dirty="0"/>
              <a:t>این بخش از درس </a:t>
            </a:r>
            <a:r>
              <a:rPr lang="fa-IR" sz="2100" dirty="0"/>
              <a:t>با</a:t>
            </a:r>
            <a:r>
              <a:rPr lang="fa-IR" sz="2100" dirty="0"/>
              <a:t> </a:t>
            </a:r>
            <a:r>
              <a:rPr lang="fa-IR" sz="2100" dirty="0"/>
              <a:t>ویژگی ها </a:t>
            </a:r>
            <a:r>
              <a:rPr lang="fa-IR" sz="2100" dirty="0"/>
              <a:t>و چگونگی </a:t>
            </a:r>
            <a:r>
              <a:rPr lang="fa-IR" sz="2100" dirty="0"/>
              <a:t>استفاده</a:t>
            </a:r>
            <a:r>
              <a:rPr lang="fa-IR" sz="2100" dirty="0"/>
              <a:t> </a:t>
            </a:r>
            <a:r>
              <a:rPr lang="fa-IR" sz="2100" dirty="0"/>
              <a:t> </a:t>
            </a:r>
            <a:r>
              <a:rPr lang="fa-IR" sz="2100" dirty="0"/>
              <a:t>از این اسلحه انفرادی </a:t>
            </a:r>
            <a:r>
              <a:rPr lang="fa-IR" sz="2100" dirty="0"/>
              <a:t>بیشتر آشنا </a:t>
            </a:r>
            <a:r>
              <a:rPr lang="fa-IR" sz="2100" dirty="0"/>
              <a:t>میشوید</a:t>
            </a:r>
            <a:endParaRPr lang="en-US" sz="21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41" b="100000" l="778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704">
            <a:off x="688607" y="439737"/>
            <a:ext cx="2365226" cy="1064552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285" y="4083444"/>
            <a:ext cx="4138282" cy="22568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25481" y="299329"/>
            <a:ext cx="2392628" cy="56903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</a:rPr>
              <a:t>بخش سـوم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925746" y="1603063"/>
            <a:ext cx="2690535" cy="4675499"/>
          </a:xfrm>
          <a:prstGeom prst="rect">
            <a:avLst/>
          </a:prstGeom>
        </p:spPr>
        <p:txBody>
          <a:bodyPr vert="horz" lIns="97173" tIns="48587" rIns="97173" bIns="4858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FF0000"/>
                </a:solidFill>
              </a:rPr>
              <a:t>بخش </a:t>
            </a:r>
            <a:r>
              <a:rPr lang="fa-IR" sz="2400" dirty="0">
                <a:solidFill>
                  <a:srgbClr val="FF0000"/>
                </a:solidFill>
              </a:rPr>
              <a:t>اول :</a:t>
            </a:r>
            <a:r>
              <a:rPr lang="fa-IR" sz="2400" dirty="0" smtClean="0">
                <a:hlinkClick r:id="rId7" action="ppaction://hlinksldjump"/>
              </a:rPr>
              <a:t>مهارت</a:t>
            </a:r>
            <a:endParaRPr lang="fa-IR" sz="2400" dirty="0" smtClean="0"/>
          </a:p>
          <a:p>
            <a:r>
              <a:rPr lang="fa-IR" sz="2400" dirty="0">
                <a:solidFill>
                  <a:srgbClr val="FF0000"/>
                </a:solidFill>
              </a:rPr>
              <a:t>بخش دوم :</a:t>
            </a:r>
            <a:r>
              <a:rPr lang="fa-IR" sz="2400" dirty="0"/>
              <a:t> </a:t>
            </a:r>
            <a:r>
              <a:rPr lang="fa-IR" sz="2400" dirty="0">
                <a:hlinkClick r:id="rId8" action="ppaction://hlinksldjump"/>
              </a:rPr>
              <a:t>جهت یابی</a:t>
            </a:r>
            <a:endParaRPr lang="fa-IR" sz="2400" dirty="0"/>
          </a:p>
          <a:p>
            <a:r>
              <a:rPr lang="fa-IR" sz="2400" b="1" dirty="0">
                <a:solidFill>
                  <a:srgbClr val="FF0000"/>
                </a:solidFill>
                <a:hlinkClick r:id="rId9" action="ppaction://hlinksldjump"/>
              </a:rPr>
              <a:t>مقدمه</a:t>
            </a:r>
            <a:endParaRPr lang="fa-IR" sz="2400" b="1" dirty="0">
              <a:solidFill>
                <a:srgbClr val="FF0000"/>
              </a:solidFill>
            </a:endParaRPr>
          </a:p>
          <a:p>
            <a:r>
              <a:rPr lang="fa-IR" sz="2400" b="1" dirty="0" smtClean="0">
                <a:hlinkClick r:id="rId10" action="ppaction://hlinksldjump"/>
              </a:rPr>
              <a:t>تخمین مسافت</a:t>
            </a:r>
            <a:endParaRPr lang="fa-IR" sz="2400" b="1" dirty="0"/>
          </a:p>
          <a:p>
            <a:r>
              <a:rPr lang="fa-IR" sz="2400" b="1" dirty="0" smtClean="0">
                <a:hlinkClick r:id="rId11" action="ppaction://hlinksldjump"/>
              </a:rPr>
              <a:t>اندازه گیری </a:t>
            </a:r>
            <a:endParaRPr lang="fa-IR" sz="2400" b="1" dirty="0"/>
          </a:p>
          <a:p>
            <a:r>
              <a:rPr lang="fa-IR" sz="2400" b="1" dirty="0" smtClean="0"/>
              <a:t>آشنایی با سلاح </a:t>
            </a:r>
          </a:p>
          <a:p>
            <a:r>
              <a:rPr lang="fa-IR" sz="2400" dirty="0" smtClean="0">
                <a:hlinkClick r:id="rId12" action="ppaction://hlinksldjump"/>
              </a:rPr>
              <a:t>باز و بسته کردن سلاح</a:t>
            </a:r>
            <a:endParaRPr lang="fa-IR" sz="2400" dirty="0"/>
          </a:p>
          <a:p>
            <a:r>
              <a:rPr lang="fa-IR" sz="2400" dirty="0" smtClean="0">
                <a:hlinkClick r:id="rId13" action="ppaction://hlinksldjump"/>
              </a:rPr>
              <a:t>اصول ایمنی </a:t>
            </a:r>
            <a:endParaRPr lang="fa-IR" sz="2400" dirty="0" smtClean="0">
              <a:hlinkClick r:id="rId14" action="ppaction://hlinksldjump"/>
            </a:endParaRPr>
          </a:p>
          <a:p>
            <a:r>
              <a:rPr lang="fa-IR" sz="2400" dirty="0" smtClean="0">
                <a:solidFill>
                  <a:srgbClr val="92D050"/>
                </a:solidFill>
                <a:hlinkClick r:id="rId15" action="ppaction://hlinksldjump"/>
              </a:rPr>
              <a:t>اصول تیر اندازی </a:t>
            </a:r>
            <a:endParaRPr lang="fa-IR" sz="2400" dirty="0" smtClean="0">
              <a:solidFill>
                <a:srgbClr val="92D050"/>
              </a:solidFill>
            </a:endParaRPr>
          </a:p>
          <a:p>
            <a:r>
              <a:rPr lang="fa-IR" sz="2400" dirty="0" smtClean="0">
                <a:hlinkClick r:id="rId16" action="ppaction://hlinksldjump"/>
              </a:rPr>
              <a:t>روش قفل گیری </a:t>
            </a:r>
            <a:endParaRPr lang="fa-IR" sz="2400" dirty="0" smtClean="0"/>
          </a:p>
          <a:p>
            <a:r>
              <a:rPr lang="fa-IR" sz="2400" dirty="0">
                <a:hlinkClick r:id="rId17" action="ppaction://hlinksldjump"/>
              </a:rPr>
              <a:t>حالت های شکلیک </a:t>
            </a:r>
            <a:r>
              <a:rPr lang="fa-IR" sz="2400" dirty="0" smtClean="0">
                <a:hlinkClick r:id="rId17" action="ppaction://hlinksldjump"/>
              </a:rPr>
              <a:t> </a:t>
            </a:r>
            <a:endParaRPr lang="fa-IR" sz="2400" dirty="0"/>
          </a:p>
          <a:p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/>
              <a:t/>
            </a:r>
            <a:br>
              <a:rPr lang="fa-IR" sz="2400" dirty="0"/>
            </a:br>
            <a:endParaRPr lang="fa-IR" sz="2400" b="1" dirty="0"/>
          </a:p>
          <a:p>
            <a:endParaRPr lang="en-US" sz="2400" b="1" dirty="0"/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8519053" y="6781799"/>
            <a:ext cx="944828" cy="5635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H:\روایت\روايت\bg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" y="5472"/>
            <a:ext cx="9776351" cy="721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657" y="1123598"/>
            <a:ext cx="5951789" cy="516821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600" b="1" dirty="0"/>
              <a:t>باز و بسته کردن سلاح</a:t>
            </a:r>
            <a:r>
              <a:rPr lang="fa-IR" sz="2600" dirty="0"/>
              <a:t/>
            </a:r>
            <a:br>
              <a:rPr lang="fa-IR" sz="2600" dirty="0"/>
            </a:br>
            <a:r>
              <a:rPr lang="fa-IR" sz="2600" dirty="0"/>
              <a:t>نگهداری و </a:t>
            </a:r>
            <a:r>
              <a:rPr lang="fa-IR" sz="2600" dirty="0"/>
              <a:t>عیب یابی </a:t>
            </a:r>
            <a:r>
              <a:rPr lang="fa-IR" sz="2600" dirty="0"/>
              <a:t>سلاح انفرادی برعهدهٔ </a:t>
            </a:r>
            <a:r>
              <a:rPr lang="fa-IR" sz="2600" dirty="0"/>
              <a:t>کسی است </a:t>
            </a:r>
            <a:r>
              <a:rPr lang="fa-IR" sz="2600" dirty="0"/>
              <a:t>که از آن استفاده می ٔ کند. اسلحه </a:t>
            </a:r>
            <a:r>
              <a:rPr lang="fa-IR" sz="2600" dirty="0"/>
              <a:t>انفرادی کلاشینکف </a:t>
            </a:r>
            <a:r>
              <a:rPr lang="fa-IR" sz="2600" dirty="0"/>
              <a:t>باید همیشه </a:t>
            </a:r>
            <a:r>
              <a:rPr lang="fa-IR" sz="2600" dirty="0"/>
              <a:t>روغن کاری </a:t>
            </a:r>
            <a:r>
              <a:rPr lang="fa-IR" sz="2600" dirty="0"/>
              <a:t>شده و بدون عیب باشد. لذا لازم است یک رزمنده به راحتی و </a:t>
            </a:r>
            <a:r>
              <a:rPr lang="fa-IR" sz="2600" dirty="0"/>
              <a:t>با مهارت </a:t>
            </a:r>
            <a:r>
              <a:rPr lang="fa-IR" sz="2600" dirty="0"/>
              <a:t>بتواند سلاح خود را باز و بسته کند</a:t>
            </a:r>
            <a:r>
              <a:rPr lang="fa-IR" sz="2600" dirty="0"/>
              <a:t>؛ چرا </a:t>
            </a:r>
            <a:r>
              <a:rPr lang="fa-IR" sz="2600" dirty="0"/>
              <a:t>که باز و بسته کردن به موقع و درست اسلحه، به </a:t>
            </a:r>
            <a:r>
              <a:rPr lang="fa-IR" sz="2600" dirty="0"/>
              <a:t>سالم ماندن </a:t>
            </a:r>
            <a:r>
              <a:rPr lang="fa-IR" sz="2600" dirty="0"/>
              <a:t>آن کمک مؤثری </a:t>
            </a:r>
            <a:r>
              <a:rPr lang="fa-IR" sz="2600" dirty="0"/>
              <a:t>می کند</a:t>
            </a:r>
            <a:r>
              <a:rPr lang="fa-IR" sz="2600" dirty="0"/>
              <a:t/>
            </a:r>
            <a:br>
              <a:rPr lang="fa-IR" sz="2600" dirty="0"/>
            </a:br>
            <a:endParaRPr lang="en-US" sz="26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3" y="3852334"/>
            <a:ext cx="4045892" cy="228230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t="9536" r="-3409" b="10770"/>
          <a:stretch/>
        </p:blipFill>
        <p:spPr>
          <a:xfrm>
            <a:off x="326125" y="6143304"/>
            <a:ext cx="6277915" cy="10798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25481" y="299329"/>
            <a:ext cx="2392628" cy="56903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</a:rPr>
              <a:t>بخش سـوم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925746" y="1603063"/>
            <a:ext cx="2690535" cy="4675499"/>
          </a:xfrm>
          <a:prstGeom prst="rect">
            <a:avLst/>
          </a:prstGeom>
        </p:spPr>
        <p:txBody>
          <a:bodyPr vert="horz" lIns="97173" tIns="48587" rIns="97173" bIns="4858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FF0000"/>
                </a:solidFill>
              </a:rPr>
              <a:t>بخش </a:t>
            </a:r>
            <a:r>
              <a:rPr lang="fa-IR" sz="2400" dirty="0">
                <a:solidFill>
                  <a:srgbClr val="FF0000"/>
                </a:solidFill>
              </a:rPr>
              <a:t>اول :</a:t>
            </a:r>
            <a:r>
              <a:rPr lang="fa-IR" sz="2400" dirty="0" smtClean="0">
                <a:hlinkClick r:id="rId5" action="ppaction://hlinksldjump"/>
              </a:rPr>
              <a:t>مهارت</a:t>
            </a:r>
            <a:endParaRPr lang="fa-IR" sz="2400" dirty="0" smtClean="0"/>
          </a:p>
          <a:p>
            <a:r>
              <a:rPr lang="fa-IR" sz="2400" dirty="0">
                <a:solidFill>
                  <a:srgbClr val="FF0000"/>
                </a:solidFill>
              </a:rPr>
              <a:t>بخش دوم :</a:t>
            </a:r>
            <a:r>
              <a:rPr lang="fa-IR" sz="2400" dirty="0"/>
              <a:t> </a:t>
            </a:r>
            <a:r>
              <a:rPr lang="fa-IR" sz="2400" dirty="0">
                <a:hlinkClick r:id="rId6" action="ppaction://hlinksldjump"/>
              </a:rPr>
              <a:t>جهت یابی</a:t>
            </a:r>
            <a:endParaRPr lang="fa-IR" sz="2400" dirty="0"/>
          </a:p>
          <a:p>
            <a:r>
              <a:rPr lang="fa-IR" sz="2400" b="1" dirty="0">
                <a:solidFill>
                  <a:srgbClr val="FF0000"/>
                </a:solidFill>
                <a:hlinkClick r:id="rId7" action="ppaction://hlinksldjump"/>
              </a:rPr>
              <a:t>مقدمه</a:t>
            </a:r>
            <a:endParaRPr lang="fa-IR" sz="2400" b="1" dirty="0">
              <a:solidFill>
                <a:srgbClr val="FF0000"/>
              </a:solidFill>
            </a:endParaRPr>
          </a:p>
          <a:p>
            <a:r>
              <a:rPr lang="fa-IR" sz="2400" b="1" dirty="0" smtClean="0">
                <a:hlinkClick r:id="rId8" action="ppaction://hlinksldjump"/>
              </a:rPr>
              <a:t>تخمین مسافت</a:t>
            </a:r>
            <a:endParaRPr lang="fa-IR" sz="2400" b="1" dirty="0"/>
          </a:p>
          <a:p>
            <a:r>
              <a:rPr lang="fa-IR" sz="2400" b="1" dirty="0" smtClean="0">
                <a:hlinkClick r:id="rId9" action="ppaction://hlinksldjump"/>
              </a:rPr>
              <a:t>اندازه گیری </a:t>
            </a:r>
            <a:endParaRPr lang="fa-IR" sz="2400" b="1" dirty="0"/>
          </a:p>
          <a:p>
            <a:r>
              <a:rPr lang="fa-IR" sz="2400" dirty="0" smtClean="0">
                <a:hlinkClick r:id="rId10" action="ppaction://hlinksldjump"/>
              </a:rPr>
              <a:t>آشنایی با سلاح </a:t>
            </a:r>
            <a:endParaRPr lang="fa-IR" sz="2400" dirty="0" smtClean="0"/>
          </a:p>
          <a:p>
            <a:r>
              <a:rPr lang="fa-IR" sz="2400" b="1" dirty="0" smtClean="0"/>
              <a:t>باز و بسته کردن سلاح</a:t>
            </a:r>
            <a:endParaRPr lang="fa-IR" sz="2400" b="1" dirty="0"/>
          </a:p>
          <a:p>
            <a:r>
              <a:rPr lang="fa-IR" sz="2400" dirty="0" smtClean="0">
                <a:hlinkClick r:id="rId11" action="ppaction://hlinksldjump"/>
              </a:rPr>
              <a:t>اصول ایمنی </a:t>
            </a:r>
            <a:endParaRPr lang="fa-IR" sz="2400" dirty="0" smtClean="0">
              <a:hlinkClick r:id="rId12" action="ppaction://hlinksldjump"/>
            </a:endParaRPr>
          </a:p>
          <a:p>
            <a:r>
              <a:rPr lang="fa-IR" sz="2400" dirty="0" smtClean="0">
                <a:solidFill>
                  <a:srgbClr val="92D050"/>
                </a:solidFill>
                <a:hlinkClick r:id="rId13" action="ppaction://hlinksldjump"/>
              </a:rPr>
              <a:t>اصول تیر اندازی </a:t>
            </a:r>
            <a:endParaRPr lang="fa-IR" sz="2400" dirty="0" smtClean="0">
              <a:solidFill>
                <a:srgbClr val="92D050"/>
              </a:solidFill>
            </a:endParaRPr>
          </a:p>
          <a:p>
            <a:r>
              <a:rPr lang="fa-IR" sz="2400" dirty="0" smtClean="0">
                <a:hlinkClick r:id="rId14" action="ppaction://hlinksldjump"/>
              </a:rPr>
              <a:t>روش قفل گیری </a:t>
            </a:r>
            <a:endParaRPr lang="fa-IR" sz="2400" dirty="0" smtClean="0"/>
          </a:p>
          <a:p>
            <a:r>
              <a:rPr lang="fa-IR" sz="2400" dirty="0">
                <a:hlinkClick r:id="rId15" action="ppaction://hlinksldjump"/>
              </a:rPr>
              <a:t>حالت های شکلیک </a:t>
            </a:r>
            <a:endParaRPr lang="fa-IR" sz="2400" dirty="0"/>
          </a:p>
          <a:p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/>
              <a:t/>
            </a:r>
            <a:br>
              <a:rPr lang="fa-IR" sz="2400" dirty="0"/>
            </a:br>
            <a:endParaRPr lang="fa-IR" sz="2400" b="1" dirty="0"/>
          </a:p>
          <a:p>
            <a:endParaRPr lang="en-US" sz="2400" b="1" dirty="0"/>
          </a:p>
        </p:txBody>
      </p:sp>
      <p:sp>
        <p:nvSpPr>
          <p:cNvPr id="15" name="Right Arrow 14">
            <a:hlinkClick r:id="" action="ppaction://hlinkshowjump?jump=nextslide"/>
          </p:cNvPr>
          <p:cNvSpPr/>
          <p:nvPr/>
        </p:nvSpPr>
        <p:spPr>
          <a:xfrm>
            <a:off x="8519053" y="6781799"/>
            <a:ext cx="944828" cy="5635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 descr="H:\روایت\روايت\bg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83763" cy="72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88" y="1043341"/>
            <a:ext cx="5788726" cy="497593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1500" b="1" dirty="0"/>
              <a:t>اصول ایمنی هنگام استفاده از سلاح</a:t>
            </a:r>
            <a:br>
              <a:rPr lang="fa-IR" sz="1500" b="1" dirty="0"/>
            </a:br>
            <a:r>
              <a:rPr lang="fa-IR" sz="1900" b="1" dirty="0"/>
              <a:t>یک کاربر اسلحه برای حفظ جان خود و سایر همراهان، باید به نکات زیر توجه کند:</a:t>
            </a:r>
            <a:br>
              <a:rPr lang="fa-IR" sz="1900" b="1" dirty="0"/>
            </a:br>
            <a:r>
              <a:rPr lang="fa-IR" sz="1900" b="1" dirty="0"/>
              <a:t>١ــ سلاح باید قبل از تیراندازی بازدید شود.</a:t>
            </a:r>
            <a:br>
              <a:rPr lang="fa-IR" sz="1900" b="1" dirty="0"/>
            </a:br>
            <a:r>
              <a:rPr lang="fa-IR" sz="1900" b="1" dirty="0"/>
              <a:t>2ــ هنگام تحویل گرفتن یا تحویل دادن سلاح، باید از خالی بودن آن اطمینان حاصل کنید.</a:t>
            </a:r>
            <a:br>
              <a:rPr lang="fa-IR" sz="1900" b="1" dirty="0"/>
            </a:br>
            <a:r>
              <a:rPr lang="fa-IR" sz="1900" b="1" dirty="0"/>
              <a:t>3ــ هنگام باز و بسته کردن و یا تحویل گرفتن سلاح برای اطمینان از خالی بودن آن، روبه فضای</a:t>
            </a:r>
            <a:br>
              <a:rPr lang="fa-IR" sz="1900" b="1" dirty="0"/>
            </a:br>
            <a:r>
              <a:rPr lang="fa-IR" sz="1900" b="1" dirty="0"/>
              <a:t>مطمئن (</a:t>
            </a:r>
            <a:r>
              <a:rPr lang="fa-IR" sz="1900" b="1" dirty="0"/>
              <a:t>به سوی </a:t>
            </a:r>
            <a:r>
              <a:rPr lang="fa-IR" sz="1900" b="1" dirty="0"/>
              <a:t>آسمان) ماشه را بچکانید.</a:t>
            </a:r>
            <a:br>
              <a:rPr lang="fa-IR" sz="1900" b="1" dirty="0"/>
            </a:br>
            <a:r>
              <a:rPr lang="fa-IR" sz="1900" b="1" dirty="0"/>
              <a:t>4ــ از هرگونه شوخی کردن با سلاح و نشانه روی به سوی دیگران خودداری کنید.</a:t>
            </a:r>
            <a:br>
              <a:rPr lang="fa-IR" sz="1900" b="1" dirty="0"/>
            </a:br>
            <a:r>
              <a:rPr lang="fa-IR" sz="1900" b="1" dirty="0"/>
              <a:t> </a:t>
            </a:r>
            <a:r>
              <a:rPr lang="fa-IR" sz="1900" b="1" dirty="0"/>
              <a:t>5ــ با ماشه ٔ سلاح نباید بازی کرد؛ زیرا ماشه این سلاح حساس است.</a:t>
            </a:r>
            <a:br>
              <a:rPr lang="fa-IR" sz="1900" b="1" dirty="0"/>
            </a:br>
            <a:r>
              <a:rPr lang="fa-IR" sz="1900" b="1" dirty="0"/>
              <a:t>6ــ زمانی که ضرورتی برای تیراندازی نیست، سلاح در حالت ضامن باشد.</a:t>
            </a:r>
            <a:br>
              <a:rPr lang="fa-IR" sz="1900" b="1" dirty="0"/>
            </a:br>
            <a:r>
              <a:rPr lang="fa-IR" sz="1900" b="1" dirty="0"/>
              <a:t>7ــ مهمات و فشنگها را در معرض حرارت شدید قرار ندهید و </a:t>
            </a:r>
            <a:endParaRPr lang="fa-IR" sz="1900" b="1" dirty="0"/>
          </a:p>
          <a:p>
            <a:pPr marL="0" indent="0" algn="r">
              <a:buNone/>
            </a:pPr>
            <a:r>
              <a:rPr lang="fa-IR" sz="1900" b="1" dirty="0"/>
              <a:t>هیچگاه </a:t>
            </a:r>
            <a:r>
              <a:rPr lang="fa-IR" sz="1900" b="1" dirty="0"/>
              <a:t>به </a:t>
            </a:r>
            <a:r>
              <a:rPr lang="fa-IR" sz="1900" b="1" dirty="0"/>
              <a:t>ته چاشنی فشنگ</a:t>
            </a:r>
            <a:r>
              <a:rPr lang="fa-IR" sz="1900" b="1" dirty="0"/>
              <a:t> </a:t>
            </a:r>
            <a:r>
              <a:rPr lang="fa-IR" sz="1900" b="1" dirty="0"/>
              <a:t>ضربه نزنید</a:t>
            </a:r>
            <a:r>
              <a:rPr lang="fa-IR" sz="1900" b="1" dirty="0"/>
              <a:t/>
            </a:r>
            <a:br>
              <a:rPr lang="fa-IR" sz="1900" b="1" dirty="0"/>
            </a:br>
            <a:endParaRPr lang="en-US" sz="1900" b="1" dirty="0"/>
          </a:p>
        </p:txBody>
      </p:sp>
      <p:sp>
        <p:nvSpPr>
          <p:cNvPr id="5" name="Rectangle 4"/>
          <p:cNvSpPr/>
          <p:nvPr/>
        </p:nvSpPr>
        <p:spPr>
          <a:xfrm>
            <a:off x="7025481" y="299329"/>
            <a:ext cx="2392628" cy="56903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</a:rPr>
              <a:t>بخش سـوم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25746" y="1603063"/>
            <a:ext cx="2690535" cy="4675499"/>
          </a:xfrm>
          <a:prstGeom prst="rect">
            <a:avLst/>
          </a:prstGeom>
        </p:spPr>
        <p:txBody>
          <a:bodyPr vert="horz" lIns="97173" tIns="48587" rIns="97173" bIns="4858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FF0000"/>
                </a:solidFill>
              </a:rPr>
              <a:t>بخش </a:t>
            </a:r>
            <a:r>
              <a:rPr lang="fa-IR" sz="2400" dirty="0">
                <a:solidFill>
                  <a:srgbClr val="FF0000"/>
                </a:solidFill>
              </a:rPr>
              <a:t>اول :</a:t>
            </a:r>
            <a:r>
              <a:rPr lang="fa-IR" sz="2400" dirty="0" smtClean="0">
                <a:hlinkClick r:id="rId3" action="ppaction://hlinksldjump"/>
              </a:rPr>
              <a:t>مهارت</a:t>
            </a:r>
            <a:endParaRPr lang="fa-IR" sz="2400" dirty="0" smtClean="0"/>
          </a:p>
          <a:p>
            <a:r>
              <a:rPr lang="fa-IR" sz="2400" dirty="0">
                <a:solidFill>
                  <a:srgbClr val="FF0000"/>
                </a:solidFill>
              </a:rPr>
              <a:t>بخش دوم :</a:t>
            </a:r>
            <a:r>
              <a:rPr lang="fa-IR" sz="2400" dirty="0"/>
              <a:t> </a:t>
            </a:r>
            <a:r>
              <a:rPr lang="fa-IR" sz="2400" dirty="0">
                <a:hlinkClick r:id="rId4" action="ppaction://hlinksldjump"/>
              </a:rPr>
              <a:t>جهت یابی</a:t>
            </a:r>
            <a:endParaRPr lang="fa-IR" sz="2400" dirty="0"/>
          </a:p>
          <a:p>
            <a:r>
              <a:rPr lang="fa-IR" sz="2400" b="1" dirty="0">
                <a:solidFill>
                  <a:srgbClr val="FF0000"/>
                </a:solidFill>
                <a:hlinkClick r:id="rId5" action="ppaction://hlinksldjump"/>
              </a:rPr>
              <a:t>مقدمه</a:t>
            </a:r>
            <a:endParaRPr lang="fa-IR" sz="2400" b="1" dirty="0">
              <a:solidFill>
                <a:srgbClr val="FF0000"/>
              </a:solidFill>
            </a:endParaRPr>
          </a:p>
          <a:p>
            <a:r>
              <a:rPr lang="fa-IR" sz="2400" b="1" dirty="0" smtClean="0">
                <a:hlinkClick r:id="rId6" action="ppaction://hlinksldjump"/>
              </a:rPr>
              <a:t>تخمین مسافت</a:t>
            </a:r>
            <a:endParaRPr lang="fa-IR" sz="2400" b="1" dirty="0"/>
          </a:p>
          <a:p>
            <a:r>
              <a:rPr lang="fa-IR" sz="2400" b="1" dirty="0" smtClean="0">
                <a:hlinkClick r:id="rId7" action="ppaction://hlinksldjump"/>
              </a:rPr>
              <a:t>اندازه گیری </a:t>
            </a:r>
            <a:endParaRPr lang="fa-IR" sz="2400" b="1" dirty="0"/>
          </a:p>
          <a:p>
            <a:r>
              <a:rPr lang="fa-IR" sz="2400" dirty="0" smtClean="0">
                <a:hlinkClick r:id="rId8" action="ppaction://hlinksldjump"/>
              </a:rPr>
              <a:t>آشنایی با سلاح </a:t>
            </a:r>
            <a:endParaRPr lang="fa-IR" sz="2400" dirty="0" smtClean="0"/>
          </a:p>
          <a:p>
            <a:r>
              <a:rPr lang="fa-IR" sz="2400" dirty="0" smtClean="0">
                <a:hlinkClick r:id="rId9" action="ppaction://hlinksldjump"/>
              </a:rPr>
              <a:t>باز و بسته کردن سلاح</a:t>
            </a:r>
            <a:endParaRPr lang="fa-IR" sz="2400" dirty="0"/>
          </a:p>
          <a:p>
            <a:r>
              <a:rPr lang="fa-IR" sz="2400" b="1" dirty="0" smtClean="0"/>
              <a:t>اصول ایمنی </a:t>
            </a:r>
            <a:endParaRPr lang="fa-IR" sz="2400" b="1" dirty="0" smtClean="0">
              <a:hlinkClick r:id="rId10" action="ppaction://hlinksldjump"/>
            </a:endParaRPr>
          </a:p>
          <a:p>
            <a:r>
              <a:rPr lang="fa-IR" sz="2400" dirty="0" smtClean="0">
                <a:solidFill>
                  <a:srgbClr val="92D050"/>
                </a:solidFill>
                <a:hlinkClick r:id="rId11" action="ppaction://hlinksldjump"/>
              </a:rPr>
              <a:t>اصول تیر اندازی </a:t>
            </a:r>
            <a:endParaRPr lang="fa-IR" sz="2400" dirty="0" smtClean="0">
              <a:solidFill>
                <a:srgbClr val="92D050"/>
              </a:solidFill>
            </a:endParaRPr>
          </a:p>
          <a:p>
            <a:r>
              <a:rPr lang="fa-IR" sz="2400" dirty="0" smtClean="0">
                <a:hlinkClick r:id="rId12" action="ppaction://hlinksldjump"/>
              </a:rPr>
              <a:t>روش قفل گیری </a:t>
            </a:r>
            <a:endParaRPr lang="fa-IR" sz="2400" dirty="0" smtClean="0"/>
          </a:p>
          <a:p>
            <a:r>
              <a:rPr lang="fa-IR" sz="2400" dirty="0">
                <a:hlinkClick r:id="rId13" action="ppaction://hlinksldjump"/>
              </a:rPr>
              <a:t>حالت های شکلیک </a:t>
            </a:r>
            <a:endParaRPr lang="fa-IR" sz="2400" dirty="0"/>
          </a:p>
          <a:p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/>
              <a:t/>
            </a:r>
            <a:br>
              <a:rPr lang="fa-IR" sz="2400" dirty="0"/>
            </a:br>
            <a:endParaRPr lang="fa-IR" sz="2400" b="1" dirty="0"/>
          </a:p>
          <a:p>
            <a:endParaRPr lang="en-US" sz="2400" b="1" dirty="0"/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8519053" y="6781799"/>
            <a:ext cx="944828" cy="5635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H:\روایت\روايت\bg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2" y="-5471"/>
            <a:ext cx="9791175" cy="722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125" y="851058"/>
            <a:ext cx="6114852" cy="4927443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fa-IR" sz="2300" b="1" dirty="0"/>
              <a:t>اصول تیراندازی صحیح</a:t>
            </a:r>
            <a:r>
              <a:rPr lang="fa-IR" sz="3000" dirty="0"/>
              <a:t/>
            </a:r>
            <a:br>
              <a:rPr lang="fa-IR" sz="3000" dirty="0"/>
            </a:br>
            <a:r>
              <a:rPr lang="fa-IR" dirty="0"/>
              <a:t>تیراندازی دقیق یک مهارت فردی است که با آموزش، تمرین و پشتکار </a:t>
            </a:r>
            <a:r>
              <a:rPr lang="fa-IR" dirty="0" smtClean="0"/>
              <a:t>به دست می آید</a:t>
            </a:r>
            <a:r>
              <a:rPr lang="fa-IR" dirty="0"/>
              <a:t>.</a:t>
            </a:r>
            <a:br>
              <a:rPr lang="fa-IR" dirty="0"/>
            </a:br>
            <a:r>
              <a:rPr lang="fa-IR" dirty="0"/>
              <a:t>اصول یک تیراندازی صحیح و مؤثر به شرح زیر است:</a:t>
            </a:r>
            <a:br>
              <a:rPr lang="fa-IR" dirty="0"/>
            </a:br>
            <a:r>
              <a:rPr lang="fa-IR" dirty="0"/>
              <a:t>١ــ قلقگیری و </a:t>
            </a:r>
            <a:r>
              <a:rPr lang="fa-IR" dirty="0" smtClean="0"/>
              <a:t>نشانه روی </a:t>
            </a:r>
            <a:r>
              <a:rPr lang="fa-IR" dirty="0"/>
              <a:t>دقیق</a:t>
            </a:r>
            <a:br>
              <a:rPr lang="fa-IR" dirty="0"/>
            </a:br>
            <a:r>
              <a:rPr lang="fa-IR" dirty="0"/>
              <a:t>2ــ وضعیت صحیح تیراندازی</a:t>
            </a:r>
            <a:br>
              <a:rPr lang="fa-IR" dirty="0"/>
            </a:br>
            <a:r>
              <a:rPr lang="fa-IR" dirty="0"/>
              <a:t>3ــ انجام صحیح عمل انگشتروی ماشه</a:t>
            </a:r>
            <a:br>
              <a:rPr lang="fa-IR" dirty="0"/>
            </a:br>
            <a:r>
              <a:rPr lang="fa-IR" dirty="0" smtClean="0"/>
              <a:t>4ــ </a:t>
            </a:r>
            <a:r>
              <a:rPr lang="fa-IR" dirty="0"/>
              <a:t>تخمین مسافت و تنظیم درجه صحیح اسلحه</a:t>
            </a:r>
            <a:br>
              <a:rPr lang="fa-IR" dirty="0"/>
            </a:br>
            <a:r>
              <a:rPr lang="fa-IR" dirty="0"/>
              <a:t>5ــ تیراندازی با آهنگ منظم و مداوم</a:t>
            </a:r>
            <a:br>
              <a:rPr lang="fa-IR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25481" y="299329"/>
            <a:ext cx="2392628" cy="56903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</a:rPr>
              <a:t>بخش سـوم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25746" y="1603063"/>
            <a:ext cx="2690535" cy="4675499"/>
          </a:xfrm>
          <a:prstGeom prst="rect">
            <a:avLst/>
          </a:prstGeom>
        </p:spPr>
        <p:txBody>
          <a:bodyPr vert="horz" lIns="97173" tIns="48587" rIns="97173" bIns="4858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FF0000"/>
                </a:solidFill>
              </a:rPr>
              <a:t>بخش </a:t>
            </a:r>
            <a:r>
              <a:rPr lang="fa-IR" sz="2400" dirty="0">
                <a:solidFill>
                  <a:srgbClr val="FF0000"/>
                </a:solidFill>
              </a:rPr>
              <a:t>اول :</a:t>
            </a:r>
            <a:r>
              <a:rPr lang="fa-IR" sz="2400" dirty="0" smtClean="0">
                <a:hlinkClick r:id="rId3" action="ppaction://hlinksldjump"/>
              </a:rPr>
              <a:t>مهارت</a:t>
            </a:r>
            <a:endParaRPr lang="fa-IR" sz="2400" dirty="0" smtClean="0"/>
          </a:p>
          <a:p>
            <a:r>
              <a:rPr lang="fa-IR" sz="2400" dirty="0">
                <a:solidFill>
                  <a:srgbClr val="FF0000"/>
                </a:solidFill>
              </a:rPr>
              <a:t>بخش دوم :</a:t>
            </a:r>
            <a:r>
              <a:rPr lang="fa-IR" sz="2400" dirty="0"/>
              <a:t> </a:t>
            </a:r>
            <a:r>
              <a:rPr lang="fa-IR" sz="2400" dirty="0">
                <a:hlinkClick r:id="rId4" action="ppaction://hlinksldjump"/>
              </a:rPr>
              <a:t>جهت یابی</a:t>
            </a:r>
            <a:endParaRPr lang="fa-IR" sz="2400" dirty="0"/>
          </a:p>
          <a:p>
            <a:r>
              <a:rPr lang="fa-IR" sz="2400" b="1" dirty="0">
                <a:solidFill>
                  <a:srgbClr val="FF0000"/>
                </a:solidFill>
                <a:hlinkClick r:id="rId5" action="ppaction://hlinksldjump"/>
              </a:rPr>
              <a:t>مقدمه</a:t>
            </a:r>
            <a:endParaRPr lang="fa-IR" sz="2400" b="1" dirty="0">
              <a:solidFill>
                <a:srgbClr val="FF0000"/>
              </a:solidFill>
            </a:endParaRPr>
          </a:p>
          <a:p>
            <a:r>
              <a:rPr lang="fa-IR" sz="2400" b="1" dirty="0" smtClean="0">
                <a:hlinkClick r:id="rId6" action="ppaction://hlinksldjump"/>
              </a:rPr>
              <a:t>تخمین مسافت</a:t>
            </a:r>
            <a:endParaRPr lang="fa-IR" sz="2400" b="1" dirty="0"/>
          </a:p>
          <a:p>
            <a:r>
              <a:rPr lang="fa-IR" sz="2400" b="1" dirty="0" smtClean="0">
                <a:hlinkClick r:id="rId7" action="ppaction://hlinksldjump"/>
              </a:rPr>
              <a:t>اندازه گیری </a:t>
            </a:r>
            <a:endParaRPr lang="fa-IR" sz="2400" b="1" dirty="0"/>
          </a:p>
          <a:p>
            <a:r>
              <a:rPr lang="fa-IR" sz="2400" dirty="0" smtClean="0">
                <a:hlinkClick r:id="rId8" action="ppaction://hlinksldjump"/>
              </a:rPr>
              <a:t>آشنایی با سلاح </a:t>
            </a:r>
            <a:endParaRPr lang="fa-IR" sz="2400" dirty="0" smtClean="0"/>
          </a:p>
          <a:p>
            <a:r>
              <a:rPr lang="fa-IR" sz="2400" dirty="0" smtClean="0">
                <a:hlinkClick r:id="rId9" action="ppaction://hlinksldjump"/>
              </a:rPr>
              <a:t>باز و بسته کردن سلاح</a:t>
            </a:r>
            <a:endParaRPr lang="fa-IR" sz="2400" dirty="0"/>
          </a:p>
          <a:p>
            <a:r>
              <a:rPr lang="fa-IR" sz="2400" dirty="0" smtClean="0">
                <a:hlinkClick r:id="rId10" action="ppaction://hlinksldjump"/>
              </a:rPr>
              <a:t>اصول ایمنی </a:t>
            </a:r>
            <a:endParaRPr lang="fa-IR" sz="2400" dirty="0" smtClean="0">
              <a:hlinkClick r:id="rId11" action="ppaction://hlinksldjump"/>
            </a:endParaRPr>
          </a:p>
          <a:p>
            <a:r>
              <a:rPr lang="fa-IR" sz="2400" b="1" dirty="0" smtClean="0">
                <a:solidFill>
                  <a:srgbClr val="002060"/>
                </a:solidFill>
              </a:rPr>
              <a:t>اصول تیر اندازی </a:t>
            </a:r>
          </a:p>
          <a:p>
            <a:r>
              <a:rPr lang="fa-IR" sz="2400" dirty="0" smtClean="0">
                <a:hlinkClick r:id="rId12" action="ppaction://hlinksldjump"/>
              </a:rPr>
              <a:t>روش قفل گیری </a:t>
            </a:r>
            <a:endParaRPr lang="fa-IR" sz="2400" dirty="0" smtClean="0"/>
          </a:p>
          <a:p>
            <a:r>
              <a:rPr lang="fa-IR" sz="2400" dirty="0">
                <a:hlinkClick r:id="rId13" action="ppaction://hlinksldjump"/>
              </a:rPr>
              <a:t>حالت های شکلیک </a:t>
            </a:r>
            <a:endParaRPr lang="fa-IR" sz="2400" dirty="0"/>
          </a:p>
          <a:p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/>
              <a:t/>
            </a:r>
            <a:br>
              <a:rPr lang="fa-IR" sz="2400" dirty="0"/>
            </a:br>
            <a:endParaRPr lang="fa-IR" sz="2400" b="1" dirty="0"/>
          </a:p>
          <a:p>
            <a:endParaRPr lang="en-US" sz="2400" b="1" dirty="0"/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8519053" y="6781799"/>
            <a:ext cx="944828" cy="5635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5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روایت\روايت\text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" y="21888"/>
            <a:ext cx="9754115" cy="720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594" y="963083"/>
            <a:ext cx="6196383" cy="5388160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fa-IR" sz="3000" b="1" dirty="0"/>
              <a:t>روش قلقگیری</a:t>
            </a:r>
            <a:r>
              <a:rPr lang="fa-IR" dirty="0"/>
              <a:t/>
            </a:r>
            <a:br>
              <a:rPr lang="fa-IR" dirty="0"/>
            </a:br>
            <a:r>
              <a:rPr lang="fa-IR" b="1" dirty="0"/>
              <a:t>قلقگیری عملی است که قبل از تیراندازی </a:t>
            </a:r>
            <a:r>
              <a:rPr lang="fa-IR" b="1" dirty="0" smtClean="0"/>
              <a:t>میشود.برای به دست </a:t>
            </a:r>
            <a:r>
              <a:rPr lang="fa-IR" b="1" dirty="0"/>
              <a:t>آوردن دقت سلاح </a:t>
            </a:r>
            <a:r>
              <a:rPr lang="fa-IR" b="1" dirty="0" smtClean="0"/>
              <a:t>انجام</a:t>
            </a:r>
            <a:r>
              <a:rPr lang="fa-IR" dirty="0" smtClean="0"/>
              <a:t> </a:t>
            </a:r>
            <a:r>
              <a:rPr lang="fa-IR" b="1" dirty="0" smtClean="0"/>
              <a:t>می شود.</a:t>
            </a:r>
          </a:p>
          <a:p>
            <a:pPr marL="0" indent="0" algn="r">
              <a:buNone/>
            </a:pPr>
            <a:r>
              <a:rPr lang="fa-IR" dirty="0"/>
              <a:t>١ــ تعداد سه تیر قلق را به دقت به طرف خال سیاه وسط سیبل </a:t>
            </a:r>
            <a:r>
              <a:rPr lang="fa-IR" dirty="0" smtClean="0"/>
              <a:t>١نشانه روی </a:t>
            </a:r>
            <a:r>
              <a:rPr lang="fa-IR" dirty="0"/>
              <a:t>و شلیک </a:t>
            </a:r>
            <a:r>
              <a:rPr lang="fa-IR" dirty="0" smtClean="0"/>
              <a:t>می کنیم</a:t>
            </a:r>
            <a:r>
              <a:rPr lang="fa-IR" dirty="0"/>
              <a:t>.</a:t>
            </a:r>
            <a:br>
              <a:rPr lang="fa-IR" dirty="0"/>
            </a:br>
            <a:r>
              <a:rPr lang="fa-IR" dirty="0"/>
              <a:t>2ــ محل برخورد سه گلوله را به یکدیگر وصل </a:t>
            </a:r>
            <a:r>
              <a:rPr lang="fa-IR" dirty="0" smtClean="0"/>
              <a:t>می کنیم </a:t>
            </a:r>
            <a:r>
              <a:rPr lang="fa-IR" dirty="0"/>
              <a:t>تا مثلثی تشکیل شود.</a:t>
            </a:r>
            <a:br>
              <a:rPr lang="fa-IR" dirty="0"/>
            </a:br>
            <a:r>
              <a:rPr lang="fa-IR" dirty="0"/>
              <a:t>3ــ مرکز مثلث را به وسط خال سیاه وصل می ٔ کنیم و قرینه مثلث را </a:t>
            </a:r>
            <a:r>
              <a:rPr lang="fa-IR" dirty="0" smtClean="0"/>
              <a:t>به دست </a:t>
            </a:r>
            <a:r>
              <a:rPr lang="fa-IR" dirty="0"/>
              <a:t>میآوریم.</a:t>
            </a:r>
            <a:br>
              <a:rPr lang="fa-IR" dirty="0"/>
            </a:br>
            <a:r>
              <a:rPr lang="fa-IR" dirty="0"/>
              <a:t>4</a:t>
            </a:r>
            <a:r>
              <a:rPr lang="fa-IR" dirty="0" smtClean="0"/>
              <a:t>ــ </a:t>
            </a:r>
            <a:r>
              <a:rPr lang="fa-IR" dirty="0"/>
              <a:t>حال قرینه </a:t>
            </a:r>
            <a:r>
              <a:rPr lang="fa-IR" dirty="0" smtClean="0"/>
              <a:t>به دست </a:t>
            </a:r>
            <a:r>
              <a:rPr lang="fa-IR" dirty="0"/>
              <a:t>آمده را به جای خال سیاه وسط سیبل </a:t>
            </a:r>
            <a:r>
              <a:rPr lang="fa-IR" dirty="0" smtClean="0"/>
              <a:t>نشانه گیری </a:t>
            </a:r>
            <a:r>
              <a:rPr lang="fa-IR" dirty="0"/>
              <a:t>و شلیک میکنیم</a:t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25" y="761859"/>
            <a:ext cx="6277915" cy="56586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25481" y="299329"/>
            <a:ext cx="2392628" cy="56903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</a:rPr>
              <a:t>بخش سـوم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25746" y="1603063"/>
            <a:ext cx="2690535" cy="4675499"/>
          </a:xfrm>
          <a:prstGeom prst="rect">
            <a:avLst/>
          </a:prstGeom>
        </p:spPr>
        <p:txBody>
          <a:bodyPr vert="horz" lIns="97173" tIns="48587" rIns="97173" bIns="4858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FF0000"/>
                </a:solidFill>
              </a:rPr>
              <a:t>بخش </a:t>
            </a:r>
            <a:r>
              <a:rPr lang="fa-IR" sz="2400" dirty="0">
                <a:solidFill>
                  <a:srgbClr val="FF0000"/>
                </a:solidFill>
              </a:rPr>
              <a:t>اول :</a:t>
            </a:r>
            <a:r>
              <a:rPr lang="fa-IR" sz="2400" dirty="0" smtClean="0">
                <a:hlinkClick r:id="rId4" action="ppaction://hlinksldjump"/>
              </a:rPr>
              <a:t>مهارت</a:t>
            </a:r>
            <a:endParaRPr lang="fa-IR" sz="2400" dirty="0" smtClean="0"/>
          </a:p>
          <a:p>
            <a:r>
              <a:rPr lang="fa-IR" sz="2400" dirty="0">
                <a:solidFill>
                  <a:srgbClr val="FF0000"/>
                </a:solidFill>
              </a:rPr>
              <a:t>بخش دوم :</a:t>
            </a:r>
            <a:r>
              <a:rPr lang="fa-IR" sz="2400" dirty="0"/>
              <a:t> </a:t>
            </a:r>
            <a:r>
              <a:rPr lang="fa-IR" sz="2400" dirty="0">
                <a:hlinkClick r:id="rId5" action="ppaction://hlinksldjump"/>
              </a:rPr>
              <a:t>جهت یابی</a:t>
            </a:r>
            <a:endParaRPr lang="fa-IR" sz="2400" dirty="0"/>
          </a:p>
          <a:p>
            <a:r>
              <a:rPr lang="fa-IR" sz="2400" b="1" dirty="0">
                <a:solidFill>
                  <a:srgbClr val="FF0000"/>
                </a:solidFill>
                <a:hlinkClick r:id="rId6" action="ppaction://hlinksldjump"/>
              </a:rPr>
              <a:t>مقدمه</a:t>
            </a:r>
            <a:endParaRPr lang="fa-IR" sz="2400" b="1" dirty="0">
              <a:solidFill>
                <a:srgbClr val="FF0000"/>
              </a:solidFill>
            </a:endParaRPr>
          </a:p>
          <a:p>
            <a:r>
              <a:rPr lang="fa-IR" sz="2400" b="1" dirty="0" smtClean="0">
                <a:hlinkClick r:id="rId7" action="ppaction://hlinksldjump"/>
              </a:rPr>
              <a:t>تخمین مسافت</a:t>
            </a:r>
            <a:endParaRPr lang="fa-IR" sz="2400" b="1" dirty="0"/>
          </a:p>
          <a:p>
            <a:r>
              <a:rPr lang="fa-IR" sz="2400" b="1" dirty="0" smtClean="0">
                <a:hlinkClick r:id="rId8" action="ppaction://hlinksldjump"/>
              </a:rPr>
              <a:t>اندازه گیری </a:t>
            </a:r>
            <a:endParaRPr lang="fa-IR" sz="2400" b="1" dirty="0"/>
          </a:p>
          <a:p>
            <a:r>
              <a:rPr lang="fa-IR" sz="2400" dirty="0" smtClean="0">
                <a:hlinkClick r:id="rId9" action="ppaction://hlinksldjump"/>
              </a:rPr>
              <a:t>آشنایی با سلاح </a:t>
            </a:r>
            <a:endParaRPr lang="fa-IR" sz="2400" dirty="0" smtClean="0"/>
          </a:p>
          <a:p>
            <a:r>
              <a:rPr lang="fa-IR" sz="2400" dirty="0" smtClean="0">
                <a:hlinkClick r:id="rId10" action="ppaction://hlinksldjump"/>
              </a:rPr>
              <a:t>باز و بسته کردن سلاح</a:t>
            </a:r>
            <a:endParaRPr lang="fa-IR" sz="2400" dirty="0"/>
          </a:p>
          <a:p>
            <a:r>
              <a:rPr lang="fa-IR" sz="2400" dirty="0" smtClean="0">
                <a:hlinkClick r:id="rId11" action="ppaction://hlinksldjump"/>
              </a:rPr>
              <a:t>اصول ایمنی </a:t>
            </a:r>
            <a:endParaRPr lang="fa-IR" sz="2400" dirty="0" smtClean="0">
              <a:hlinkClick r:id="rId12" action="ppaction://hlinksldjump"/>
            </a:endParaRPr>
          </a:p>
          <a:p>
            <a:r>
              <a:rPr lang="fa-IR" sz="2400" dirty="0" smtClean="0">
                <a:solidFill>
                  <a:srgbClr val="92D050"/>
                </a:solidFill>
                <a:hlinkClick r:id="rId13" action="ppaction://hlinksldjump"/>
              </a:rPr>
              <a:t>اصول تیر اندازی </a:t>
            </a:r>
            <a:endParaRPr lang="fa-IR" sz="2400" dirty="0" smtClean="0">
              <a:solidFill>
                <a:srgbClr val="92D050"/>
              </a:solidFill>
            </a:endParaRPr>
          </a:p>
          <a:p>
            <a:r>
              <a:rPr lang="fa-IR" sz="2400" dirty="0" smtClean="0">
                <a:solidFill>
                  <a:srgbClr val="002060"/>
                </a:solidFill>
              </a:rPr>
              <a:t>روش قفل گیری </a:t>
            </a:r>
          </a:p>
          <a:p>
            <a:r>
              <a:rPr lang="fa-IR" sz="2400" dirty="0">
                <a:hlinkClick r:id="rId14" action="ppaction://hlinksldjump"/>
              </a:rPr>
              <a:t>حالت های شکلیک </a:t>
            </a:r>
            <a:endParaRPr lang="fa-IR" sz="2400" dirty="0"/>
          </a:p>
          <a:p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/>
              <a:t/>
            </a:r>
            <a:br>
              <a:rPr lang="fa-IR" sz="2400" dirty="0"/>
            </a:br>
            <a:endParaRPr lang="fa-IR" sz="2400" b="1" dirty="0"/>
          </a:p>
          <a:p>
            <a:endParaRPr lang="en-US" sz="2400" b="1" dirty="0"/>
          </a:p>
        </p:txBody>
      </p:sp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8519053" y="6705599"/>
            <a:ext cx="944828" cy="5635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0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 descr="H:\روایت\روايت\bg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83763" cy="73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7" y="728093"/>
            <a:ext cx="3180099" cy="2113535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4"/>
          <a:stretch/>
        </p:blipFill>
        <p:spPr>
          <a:xfrm>
            <a:off x="3526505" y="728094"/>
            <a:ext cx="2914473" cy="216115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59" y="2889250"/>
            <a:ext cx="2818518" cy="221736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0" y="2907150"/>
            <a:ext cx="3205581" cy="21490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35129" y="2450727"/>
            <a:ext cx="407657" cy="438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73" tIns="48587" rIns="97173" bIns="48587" spcCol="0" rtlCol="0" anchor="ctr"/>
          <a:lstStyle/>
          <a:p>
            <a:pPr algn="ctr"/>
            <a:r>
              <a:rPr lang="fa-IR" dirty="0" smtClean="0"/>
              <a:t>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51789" y="2407708"/>
            <a:ext cx="407657" cy="438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73" tIns="48587" rIns="97173" bIns="48587" spcCol="0" rtlCol="0" anchor="ctr"/>
          <a:lstStyle/>
          <a:p>
            <a:pPr algn="ctr"/>
            <a:r>
              <a:rPr lang="fa-IR" dirty="0" smtClean="0"/>
              <a:t>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16660" y="4617664"/>
            <a:ext cx="407657" cy="438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73" tIns="48587" rIns="97173" bIns="48587" spcCol="0" rtlCol="0" anchor="ctr"/>
          <a:lstStyle/>
          <a:p>
            <a:pPr algn="ctr"/>
            <a:r>
              <a:rPr lang="fa-IR" dirty="0" smtClean="0"/>
              <a:t>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51789" y="4617664"/>
            <a:ext cx="407657" cy="438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73" tIns="48587" rIns="97173" bIns="48587" spcCol="0" rtlCol="0" anchor="ctr"/>
          <a:lstStyle/>
          <a:p>
            <a:pPr algn="ctr"/>
            <a:r>
              <a:rPr lang="fa-IR" dirty="0" smtClean="0"/>
              <a:t>4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467565" y="5216701"/>
            <a:ext cx="4688053" cy="642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73" tIns="48587" rIns="97173" bIns="48587" spcCol="0" rtlCol="0" anchor="ctr"/>
          <a:lstStyle/>
          <a:p>
            <a:pPr algn="ctr"/>
            <a:r>
              <a:rPr lang="fa-IR" sz="2100" dirty="0"/>
              <a:t>1</a:t>
            </a:r>
            <a:r>
              <a:rPr lang="fa-IR" sz="2600" dirty="0"/>
              <a:t>-ایستاده</a:t>
            </a:r>
            <a:r>
              <a:rPr lang="fa-IR" sz="2100" dirty="0"/>
              <a:t>2</a:t>
            </a:r>
            <a:r>
              <a:rPr lang="fa-IR" sz="2600" dirty="0"/>
              <a:t>- به زانو </a:t>
            </a:r>
            <a:r>
              <a:rPr lang="fa-IR" sz="2100" dirty="0"/>
              <a:t>3</a:t>
            </a:r>
            <a:r>
              <a:rPr lang="fa-IR" sz="2600" dirty="0"/>
              <a:t>- خوابیده </a:t>
            </a:r>
            <a:r>
              <a:rPr lang="fa-IR" sz="2100" dirty="0"/>
              <a:t>4</a:t>
            </a:r>
            <a:r>
              <a:rPr lang="fa-IR" sz="2600" dirty="0"/>
              <a:t>-نشسته</a:t>
            </a:r>
            <a:endParaRPr lang="en-US" sz="2600" dirty="0"/>
          </a:p>
        </p:txBody>
      </p:sp>
      <p:sp>
        <p:nvSpPr>
          <p:cNvPr id="15" name="Rectangle 14"/>
          <p:cNvSpPr/>
          <p:nvPr/>
        </p:nvSpPr>
        <p:spPr>
          <a:xfrm>
            <a:off x="7025481" y="299329"/>
            <a:ext cx="2392628" cy="56903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</a:rPr>
              <a:t>بخش سـوم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925746" y="1603063"/>
            <a:ext cx="2690535" cy="4675499"/>
          </a:xfrm>
          <a:prstGeom prst="rect">
            <a:avLst/>
          </a:prstGeom>
        </p:spPr>
        <p:txBody>
          <a:bodyPr vert="horz" lIns="97173" tIns="48587" rIns="97173" bIns="4858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FF0000"/>
                </a:solidFill>
              </a:rPr>
              <a:t>بخش </a:t>
            </a:r>
            <a:r>
              <a:rPr lang="fa-IR" sz="2400" dirty="0">
                <a:solidFill>
                  <a:srgbClr val="FF0000"/>
                </a:solidFill>
              </a:rPr>
              <a:t>اول :</a:t>
            </a:r>
            <a:r>
              <a:rPr lang="fa-IR" sz="2400" dirty="0" smtClean="0">
                <a:hlinkClick r:id="rId7" action="ppaction://hlinksldjump"/>
              </a:rPr>
              <a:t>مهارت</a:t>
            </a:r>
            <a:endParaRPr lang="fa-IR" sz="2400" dirty="0" smtClean="0"/>
          </a:p>
          <a:p>
            <a:r>
              <a:rPr lang="fa-IR" sz="2400" dirty="0">
                <a:solidFill>
                  <a:srgbClr val="FF0000"/>
                </a:solidFill>
              </a:rPr>
              <a:t>بخش دوم :</a:t>
            </a:r>
            <a:r>
              <a:rPr lang="fa-IR" sz="2400" dirty="0"/>
              <a:t> </a:t>
            </a:r>
            <a:r>
              <a:rPr lang="fa-IR" sz="2400" dirty="0">
                <a:hlinkClick r:id="rId8" action="ppaction://hlinksldjump"/>
              </a:rPr>
              <a:t>جهت یابی</a:t>
            </a:r>
            <a:endParaRPr lang="fa-IR" sz="2400" dirty="0"/>
          </a:p>
          <a:p>
            <a:r>
              <a:rPr lang="fa-IR" sz="2400" b="1" dirty="0">
                <a:solidFill>
                  <a:srgbClr val="FF0000"/>
                </a:solidFill>
                <a:hlinkClick r:id="rId9" action="ppaction://hlinksldjump"/>
              </a:rPr>
              <a:t>مقدمه</a:t>
            </a:r>
            <a:endParaRPr lang="fa-IR" sz="2400" b="1" dirty="0">
              <a:solidFill>
                <a:srgbClr val="FF0000"/>
              </a:solidFill>
            </a:endParaRPr>
          </a:p>
          <a:p>
            <a:r>
              <a:rPr lang="fa-IR" sz="2400" b="1" dirty="0" smtClean="0">
                <a:hlinkClick r:id="rId10" action="ppaction://hlinksldjump"/>
              </a:rPr>
              <a:t>تخمین مسافت</a:t>
            </a:r>
            <a:endParaRPr lang="fa-IR" sz="2400" b="1" dirty="0"/>
          </a:p>
          <a:p>
            <a:r>
              <a:rPr lang="fa-IR" sz="2400" b="1" dirty="0" smtClean="0">
                <a:hlinkClick r:id="rId11" action="ppaction://hlinksldjump"/>
              </a:rPr>
              <a:t>اندازه گیری </a:t>
            </a:r>
            <a:endParaRPr lang="fa-IR" sz="2400" b="1" dirty="0"/>
          </a:p>
          <a:p>
            <a:r>
              <a:rPr lang="fa-IR" sz="2400" dirty="0" smtClean="0">
                <a:hlinkClick r:id="rId12" action="ppaction://hlinksldjump"/>
              </a:rPr>
              <a:t>آشنایی با سلاح </a:t>
            </a:r>
            <a:endParaRPr lang="fa-IR" sz="2400" dirty="0" smtClean="0"/>
          </a:p>
          <a:p>
            <a:r>
              <a:rPr lang="fa-IR" sz="2400" dirty="0" smtClean="0">
                <a:hlinkClick r:id="rId13" action="ppaction://hlinksldjump"/>
              </a:rPr>
              <a:t>باز و بسته کردن سلاح</a:t>
            </a:r>
            <a:endParaRPr lang="fa-IR" sz="2400" dirty="0"/>
          </a:p>
          <a:p>
            <a:r>
              <a:rPr lang="fa-IR" sz="2400" dirty="0" smtClean="0">
                <a:hlinkClick r:id="rId14" action="ppaction://hlinksldjump"/>
              </a:rPr>
              <a:t>اصول ایمنی </a:t>
            </a:r>
            <a:endParaRPr lang="fa-IR" sz="2400" dirty="0" smtClean="0">
              <a:hlinkClick r:id="rId15" action="ppaction://hlinksldjump"/>
            </a:endParaRPr>
          </a:p>
          <a:p>
            <a:r>
              <a:rPr lang="fa-IR" sz="2400" dirty="0" smtClean="0">
                <a:solidFill>
                  <a:srgbClr val="92D050"/>
                </a:solidFill>
                <a:hlinkClick r:id="rId16" action="ppaction://hlinksldjump"/>
              </a:rPr>
              <a:t>اصول تیر اندازی </a:t>
            </a:r>
            <a:endParaRPr lang="fa-IR" sz="2400" dirty="0" smtClean="0">
              <a:solidFill>
                <a:srgbClr val="92D050"/>
              </a:solidFill>
            </a:endParaRPr>
          </a:p>
          <a:p>
            <a:r>
              <a:rPr lang="fa-IR" sz="2400" dirty="0" smtClean="0">
                <a:hlinkClick r:id="rId17" action="ppaction://hlinksldjump"/>
              </a:rPr>
              <a:t>روش قفل گیری </a:t>
            </a:r>
            <a:endParaRPr lang="fa-IR" sz="2400" dirty="0" smtClean="0"/>
          </a:p>
          <a:p>
            <a:r>
              <a:rPr lang="fa-IR" sz="2400" b="1" dirty="0" smtClean="0"/>
              <a:t>حالت های شکلیک </a:t>
            </a:r>
            <a:endParaRPr lang="fa-IR" sz="2400" b="1" dirty="0"/>
          </a:p>
          <a:p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/>
              <a:t/>
            </a:r>
            <a:br>
              <a:rPr lang="fa-IR" sz="2400" dirty="0"/>
            </a:br>
            <a:endParaRPr lang="fa-IR" sz="2400" b="1" dirty="0"/>
          </a:p>
          <a:p>
            <a:endParaRPr lang="en-US" sz="2400" b="1" dirty="0"/>
          </a:p>
        </p:txBody>
      </p:sp>
      <p:sp>
        <p:nvSpPr>
          <p:cNvPr id="18" name="Right Arrow 17">
            <a:hlinkClick r:id="" action="ppaction://hlinkshowjump?jump=nextslide"/>
          </p:cNvPr>
          <p:cNvSpPr/>
          <p:nvPr/>
        </p:nvSpPr>
        <p:spPr>
          <a:xfrm>
            <a:off x="8519053" y="6781799"/>
            <a:ext cx="944828" cy="5635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روایت\روايت\Gomnam-By-Bin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83763" cy="711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95567" y="715962"/>
            <a:ext cx="2392628" cy="5690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bg1"/>
                </a:solidFill>
              </a:rPr>
              <a:t>تهییه کنندگان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9188" y="1685396"/>
            <a:ext cx="8805387" cy="476692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H:\روایت\روايت\bg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2" y="-5471"/>
            <a:ext cx="9791175" cy="722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657" y="1153215"/>
            <a:ext cx="3179723" cy="476692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000" b="1" dirty="0"/>
              <a:t>توانمندی های </a:t>
            </a:r>
            <a:r>
              <a:rPr lang="fa-IR" sz="3000" b="1" dirty="0"/>
              <a:t>رزم انفرادی، مجموعه </a:t>
            </a:r>
            <a:r>
              <a:rPr lang="fa-IR" sz="3000" b="1" dirty="0"/>
              <a:t>روش ها</a:t>
            </a:r>
            <a:r>
              <a:rPr lang="fa-IR" sz="3000" dirty="0"/>
              <a:t> </a:t>
            </a:r>
            <a:r>
              <a:rPr lang="fa-IR" sz="3000" b="1" dirty="0"/>
              <a:t>و مهارت های </a:t>
            </a:r>
            <a:r>
              <a:rPr lang="fa-IR" sz="3000" b="1" dirty="0"/>
              <a:t>مصون ماندن از خطر آسیب </a:t>
            </a:r>
            <a:r>
              <a:rPr lang="fa-IR" sz="3000" b="1" dirty="0"/>
              <a:t>دشمن</a:t>
            </a:r>
            <a:r>
              <a:rPr lang="fa-IR" sz="3000" dirty="0"/>
              <a:t> </a:t>
            </a:r>
            <a:r>
              <a:rPr lang="fa-IR" sz="3000" b="1" dirty="0"/>
              <a:t>است </a:t>
            </a:r>
            <a:r>
              <a:rPr lang="fa-IR" sz="3000" b="1" dirty="0"/>
              <a:t>که شخص چه در زمان </a:t>
            </a:r>
            <a:r>
              <a:rPr lang="fa-IR" sz="3000" b="1" dirty="0"/>
              <a:t>دفاع وچه در هنگام</a:t>
            </a:r>
            <a:r>
              <a:rPr lang="fa-IR" sz="3000" dirty="0"/>
              <a:t> </a:t>
            </a:r>
            <a:r>
              <a:rPr lang="fa-IR" sz="3000" b="1" dirty="0"/>
              <a:t>حمله، آن ها را به کار می برد</a:t>
            </a:r>
            <a:r>
              <a:rPr lang="fa-IR" sz="3000" dirty="0"/>
              <a:t/>
            </a:r>
            <a:br>
              <a:rPr lang="fa-IR" sz="3000" dirty="0"/>
            </a:br>
            <a:endParaRPr lang="en-US" sz="3000" dirty="0"/>
          </a:p>
          <a:p>
            <a:pPr marL="0" indent="0" algn="r">
              <a:buNone/>
            </a:pPr>
            <a:endParaRPr lang="en-US" sz="30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80" y="802570"/>
            <a:ext cx="2935129" cy="488699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930165" y="1075108"/>
            <a:ext cx="2690535" cy="4302107"/>
          </a:xfrm>
          <a:prstGeom prst="rect">
            <a:avLst/>
          </a:prstGeom>
        </p:spPr>
        <p:txBody>
          <a:bodyPr vert="horz" lIns="97173" tIns="48587" rIns="97173" bIns="48587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000" b="1" dirty="0">
                <a:solidFill>
                  <a:srgbClr val="FFC000"/>
                </a:solidFill>
              </a:rPr>
              <a:t>صفحه ی نخست</a:t>
            </a:r>
          </a:p>
          <a:p>
            <a:r>
              <a:rPr lang="fa-IR" sz="3000" b="1" dirty="0">
                <a:hlinkClick r:id="rId4" action="ppaction://hlinksldjump"/>
              </a:rPr>
              <a:t>مهارت های فردی</a:t>
            </a:r>
            <a:endParaRPr lang="fa-IR" sz="3000" b="1" dirty="0"/>
          </a:p>
          <a:p>
            <a:r>
              <a:rPr lang="fa-IR" sz="3000" b="1" dirty="0">
                <a:hlinkClick r:id="rId5" action="ppaction://hlinksldjump"/>
              </a:rPr>
              <a:t>شناخت عورض زمین</a:t>
            </a:r>
            <a:endParaRPr lang="fa-IR" sz="3000" b="1" dirty="0"/>
          </a:p>
          <a:p>
            <a:r>
              <a:rPr lang="fa-IR" sz="3000" b="1" dirty="0">
                <a:solidFill>
                  <a:srgbClr val="FF0000"/>
                </a:solidFill>
                <a:hlinkClick r:id="rId6" action="ppaction://hlinksldjump"/>
              </a:rPr>
              <a:t>عوارض طبیعی</a:t>
            </a:r>
            <a:endParaRPr lang="fa-IR" sz="3000" b="1" dirty="0">
              <a:solidFill>
                <a:srgbClr val="FF0000"/>
              </a:solidFill>
            </a:endParaRPr>
          </a:p>
          <a:p>
            <a:r>
              <a:rPr lang="fa-IR" sz="3000" b="1" dirty="0">
                <a:hlinkClick r:id="rId7" action="ppaction://hlinksldjump"/>
              </a:rPr>
              <a:t>عوارض </a:t>
            </a:r>
            <a:r>
              <a:rPr lang="fa-IR" sz="3000" b="1" dirty="0" smtClean="0">
                <a:hlinkClick r:id="rId7" action="ppaction://hlinksldjump"/>
              </a:rPr>
              <a:t>مصنوعی</a:t>
            </a:r>
            <a:endParaRPr lang="fa-IR" sz="3000" b="1" dirty="0"/>
          </a:p>
          <a:p>
            <a:r>
              <a:rPr lang="fa-IR" sz="3000" dirty="0">
                <a:hlinkClick r:id="rId8" action="ppaction://hlinksldjump"/>
              </a:rPr>
              <a:t>کوه </a:t>
            </a:r>
            <a:endParaRPr lang="fa-IR" sz="3000" dirty="0"/>
          </a:p>
          <a:p>
            <a:r>
              <a:rPr lang="fa-IR" sz="3000" dirty="0">
                <a:hlinkClick r:id="rId9" action="ppaction://hlinksldjump"/>
              </a:rPr>
              <a:t>تپه</a:t>
            </a:r>
            <a:endParaRPr lang="fa-IR" sz="3000" dirty="0"/>
          </a:p>
          <a:p>
            <a:r>
              <a:rPr lang="fa-IR" sz="3000" dirty="0">
                <a:hlinkClick r:id="rId10" action="ppaction://hlinksldjump"/>
              </a:rPr>
              <a:t>خاکریز</a:t>
            </a: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 smtClean="0">
                <a:hlinkClick r:id="rId11" action="ppaction://hlinksldjump"/>
              </a:rPr>
              <a:t>هور</a:t>
            </a:r>
            <a:endParaRPr lang="fa-IR" sz="3000" dirty="0" smtClean="0"/>
          </a:p>
          <a:p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>
                <a:solidFill>
                  <a:srgbClr val="FF0000"/>
                </a:solidFill>
              </a:rPr>
              <a:t>بخش دوم </a:t>
            </a:r>
            <a:r>
              <a:rPr lang="fa-IR" sz="3000" dirty="0">
                <a:hlinkClick r:id="rId12" action="ppaction://hlinksldjump"/>
              </a:rPr>
              <a:t>جهت یابی </a:t>
            </a:r>
            <a:endParaRPr lang="fa-IR" sz="3000" dirty="0"/>
          </a:p>
          <a:p>
            <a:r>
              <a:rPr lang="fa-IR" sz="3000" dirty="0">
                <a:solidFill>
                  <a:srgbClr val="FF0000"/>
                </a:solidFill>
              </a:rPr>
              <a:t>بخش سوم</a:t>
            </a:r>
            <a:r>
              <a:rPr lang="fa-IR" sz="3000" dirty="0"/>
              <a:t> </a:t>
            </a:r>
            <a:r>
              <a:rPr lang="fa-IR" sz="3000" dirty="0">
                <a:hlinkClick r:id="rId13" action="ppaction://hlinksldjump"/>
              </a:rPr>
              <a:t>کار باسلاح</a:t>
            </a:r>
            <a:r>
              <a:rPr lang="fa-IR" sz="3000" dirty="0">
                <a:hlinkClick r:id="rId13" action="ppaction://hlinksldjump"/>
              </a:rPr>
              <a:t/>
            </a:r>
            <a:br>
              <a:rPr lang="fa-IR" sz="3000" dirty="0">
                <a:hlinkClick r:id="rId13" action="ppaction://hlinksldjump"/>
              </a:rPr>
            </a:br>
            <a:r>
              <a:rPr lang="fa-IR" sz="3000" dirty="0"/>
              <a:t/>
            </a:r>
            <a:br>
              <a:rPr lang="fa-IR" sz="3000" dirty="0"/>
            </a:br>
            <a:endParaRPr lang="fa-IR" sz="3000" b="1" dirty="0"/>
          </a:p>
          <a:p>
            <a:endParaRPr lang="en-US" sz="3000" b="1" dirty="0"/>
          </a:p>
        </p:txBody>
      </p:sp>
      <p:sp>
        <p:nvSpPr>
          <p:cNvPr id="9" name="Rectangle 8"/>
          <p:cNvSpPr/>
          <p:nvPr/>
        </p:nvSpPr>
        <p:spPr>
          <a:xfrm>
            <a:off x="6995053" y="299329"/>
            <a:ext cx="2392628" cy="56903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</a:rPr>
              <a:t>بخش اول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8519053" y="6781799"/>
            <a:ext cx="944828" cy="5635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5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روایت\روايت\text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83763" cy="72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9322" y="968022"/>
            <a:ext cx="3007559" cy="509940"/>
          </a:xfrm>
        </p:spPr>
        <p:txBody>
          <a:bodyPr>
            <a:noAutofit/>
          </a:bodyPr>
          <a:lstStyle/>
          <a:p>
            <a:pPr algn="l" rtl="1"/>
            <a:r>
              <a:rPr lang="fa-IR" sz="1800" b="1" dirty="0"/>
              <a:t>مهارت های </a:t>
            </a:r>
            <a:r>
              <a:rPr lang="fa-IR" sz="1800" b="1" dirty="0"/>
              <a:t>فردی در دفاع و </a:t>
            </a:r>
            <a:r>
              <a:rPr lang="fa-IR" sz="1800" b="1" dirty="0"/>
              <a:t>رزم</a:t>
            </a:r>
            <a:r>
              <a:rPr lang="fa-IR" sz="1800" dirty="0"/>
              <a:t/>
            </a:r>
            <a:br>
              <a:rPr lang="fa-IR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88" y="1685396"/>
            <a:ext cx="5951789" cy="4766929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fa-IR" sz="3000" b="1" dirty="0"/>
              <a:t>توانمندی های رزم انفرادی، مجموعه روش ها و مهارت های مصون ماندن از خطر</a:t>
            </a:r>
            <a:r>
              <a:rPr lang="fa-IR" sz="3000" dirty="0"/>
              <a:t/>
            </a:r>
            <a:br>
              <a:rPr lang="fa-IR" sz="3000" dirty="0"/>
            </a:br>
            <a:r>
              <a:rPr lang="fa-IR" sz="3000" b="1" dirty="0"/>
              <a:t>آسیب دشمن است که شخص چه در زمان دفاع و چه در هنگام حمله آنها را </a:t>
            </a:r>
            <a:r>
              <a:rPr lang="fa-IR" sz="3000" b="1" dirty="0"/>
              <a:t>به کار </a:t>
            </a:r>
            <a:r>
              <a:rPr lang="fa-IR" sz="3000" b="1" dirty="0"/>
              <a:t>میبرد.</a:t>
            </a: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/>
              <a:t>بنابراین میتوان گفت به هر میزان که یک رزمنده مهارت بیشتری در رزم انفرادی داشته </a:t>
            </a:r>
            <a:r>
              <a:rPr lang="fa-IR" sz="3000" dirty="0"/>
              <a:t>باشد، به </a:t>
            </a:r>
            <a:r>
              <a:rPr lang="fa-IR" sz="3000" dirty="0"/>
              <a:t>همان میزان از خطر و آسیب دشمن در امان خواهد بود و به حفظ جان خود و سایر همرزمان </a:t>
            </a:r>
            <a:r>
              <a:rPr lang="fa-IR" sz="3000" dirty="0"/>
              <a:t>نیز کمک </a:t>
            </a:r>
            <a:r>
              <a:rPr lang="fa-IR" sz="3000" dirty="0"/>
              <a:t>خواهد </a:t>
            </a:r>
            <a:r>
              <a:rPr lang="fa-IR" sz="3000" dirty="0"/>
              <a:t>کرد</a:t>
            </a:r>
            <a:r>
              <a:rPr lang="fa-IR" sz="3000" dirty="0"/>
              <a:t/>
            </a:r>
            <a:br>
              <a:rPr lang="fa-IR" sz="3000" dirty="0"/>
            </a:br>
            <a:endParaRPr lang="en-US" sz="3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30165" y="1075108"/>
            <a:ext cx="2690535" cy="4302107"/>
          </a:xfrm>
          <a:prstGeom prst="rect">
            <a:avLst/>
          </a:prstGeom>
        </p:spPr>
        <p:txBody>
          <a:bodyPr vert="horz" lIns="97173" tIns="48587" rIns="97173" bIns="48587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000" b="1" dirty="0">
                <a:hlinkClick r:id="rId3" action="ppaction://hlinksldjump"/>
              </a:rPr>
              <a:t>صفحه ی نخست</a:t>
            </a:r>
            <a:endParaRPr lang="fa-IR" sz="3000" b="1" dirty="0"/>
          </a:p>
          <a:p>
            <a:r>
              <a:rPr lang="fa-IR" sz="3000" b="1" dirty="0">
                <a:solidFill>
                  <a:srgbClr val="FFC000"/>
                </a:solidFill>
              </a:rPr>
              <a:t>مهارت های فردی</a:t>
            </a:r>
          </a:p>
          <a:p>
            <a:r>
              <a:rPr lang="fa-IR" sz="3000" b="1" dirty="0">
                <a:hlinkClick r:id="rId4" action="ppaction://hlinksldjump"/>
              </a:rPr>
              <a:t>شناخت عورض زمین</a:t>
            </a:r>
            <a:endParaRPr lang="fa-IR" sz="3000" b="1" dirty="0"/>
          </a:p>
          <a:p>
            <a:r>
              <a:rPr lang="fa-IR" sz="3000" b="1" dirty="0">
                <a:solidFill>
                  <a:srgbClr val="FF0000"/>
                </a:solidFill>
                <a:hlinkClick r:id="rId5" action="ppaction://hlinksldjump"/>
              </a:rPr>
              <a:t>عوارض طبیعی</a:t>
            </a:r>
            <a:endParaRPr lang="fa-IR" sz="3000" b="1" dirty="0">
              <a:solidFill>
                <a:srgbClr val="FF0000"/>
              </a:solidFill>
            </a:endParaRPr>
          </a:p>
          <a:p>
            <a:r>
              <a:rPr lang="fa-IR" sz="3000" b="1" dirty="0">
                <a:hlinkClick r:id="rId6" action="ppaction://hlinksldjump"/>
              </a:rPr>
              <a:t>عوارض </a:t>
            </a:r>
            <a:r>
              <a:rPr lang="fa-IR" sz="3000" b="1" dirty="0">
                <a:hlinkClick r:id="rId6" action="ppaction://hlinksldjump"/>
              </a:rPr>
              <a:t>مصنوعی</a:t>
            </a:r>
            <a:endParaRPr lang="fa-IR" sz="3000" b="1" dirty="0"/>
          </a:p>
          <a:p>
            <a:endParaRPr lang="fa-IR" sz="3000" b="1" dirty="0"/>
          </a:p>
          <a:p>
            <a:r>
              <a:rPr lang="fa-IR" sz="3000" dirty="0">
                <a:hlinkClick r:id="rId7" action="ppaction://hlinksldjump"/>
              </a:rPr>
              <a:t>کوه </a:t>
            </a:r>
            <a:endParaRPr lang="fa-IR" sz="3000" dirty="0"/>
          </a:p>
          <a:p>
            <a:r>
              <a:rPr lang="fa-IR" sz="3000" dirty="0">
                <a:hlinkClick r:id="rId8" action="ppaction://hlinksldjump"/>
              </a:rPr>
              <a:t>تپه</a:t>
            </a:r>
            <a:endParaRPr lang="fa-IR" sz="3000" dirty="0"/>
          </a:p>
          <a:p>
            <a:r>
              <a:rPr lang="fa-IR" sz="3000" dirty="0">
                <a:hlinkClick r:id="rId9" action="ppaction://hlinksldjump"/>
              </a:rPr>
              <a:t>خاکریز</a:t>
            </a: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>
                <a:hlinkClick r:id="rId10" action="ppaction://hlinksldjump"/>
              </a:rPr>
              <a:t>هور</a:t>
            </a: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>
                <a:solidFill>
                  <a:srgbClr val="FF0000"/>
                </a:solidFill>
              </a:rPr>
              <a:t>بخش دوم </a:t>
            </a:r>
            <a:r>
              <a:rPr lang="fa-IR" sz="3000" dirty="0">
                <a:hlinkClick r:id="rId11" action="ppaction://hlinksldjump"/>
              </a:rPr>
              <a:t>جهت یابی </a:t>
            </a:r>
            <a:endParaRPr lang="fa-IR" sz="3000" dirty="0"/>
          </a:p>
          <a:p>
            <a:r>
              <a:rPr lang="fa-IR" sz="3000" dirty="0">
                <a:solidFill>
                  <a:srgbClr val="FF0000"/>
                </a:solidFill>
              </a:rPr>
              <a:t>بخش سوم</a:t>
            </a:r>
            <a:r>
              <a:rPr lang="fa-IR" sz="3000" dirty="0"/>
              <a:t> </a:t>
            </a:r>
            <a:r>
              <a:rPr lang="fa-IR" sz="3000" dirty="0">
                <a:hlinkClick r:id="rId12" action="ppaction://hlinksldjump"/>
              </a:rPr>
              <a:t>کار باسلاح</a:t>
            </a:r>
            <a:r>
              <a:rPr lang="fa-IR" sz="3000" dirty="0">
                <a:hlinkClick r:id="rId12" action="ppaction://hlinksldjump"/>
              </a:rPr>
              <a:t/>
            </a:r>
            <a:br>
              <a:rPr lang="fa-IR" sz="3000" dirty="0">
                <a:hlinkClick r:id="rId12" action="ppaction://hlinksldjump"/>
              </a:rPr>
            </a:br>
            <a:r>
              <a:rPr lang="fa-IR" sz="3000" dirty="0"/>
              <a:t/>
            </a:r>
            <a:br>
              <a:rPr lang="fa-IR" sz="3000" dirty="0"/>
            </a:br>
            <a:endParaRPr lang="fa-IR" sz="3000" b="1" dirty="0"/>
          </a:p>
          <a:p>
            <a:endParaRPr lang="en-US" sz="3000" b="1" dirty="0"/>
          </a:p>
        </p:txBody>
      </p:sp>
      <p:sp>
        <p:nvSpPr>
          <p:cNvPr id="6" name="Rectangle 5"/>
          <p:cNvSpPr/>
          <p:nvPr/>
        </p:nvSpPr>
        <p:spPr>
          <a:xfrm>
            <a:off x="6995053" y="299329"/>
            <a:ext cx="2392628" cy="56903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</a:rPr>
              <a:t>بخش اول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8519053" y="6781799"/>
            <a:ext cx="944828" cy="5635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 descr="H:\روایت\روايت\bg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83763" cy="73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81" y="868362"/>
            <a:ext cx="5943600" cy="5300329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fa-IR" sz="2600" b="1" dirty="0" smtClean="0"/>
              <a:t>    شناخت </a:t>
            </a:r>
            <a:r>
              <a:rPr lang="fa-IR" sz="2600" b="1" dirty="0"/>
              <a:t>عوارض زمین</a:t>
            </a:r>
            <a:r>
              <a:rPr lang="fa-IR" sz="3000" dirty="0"/>
              <a:t/>
            </a:r>
            <a:br>
              <a:rPr lang="fa-IR" sz="3000" dirty="0"/>
            </a:br>
            <a:r>
              <a:rPr lang="fa-IR" dirty="0"/>
              <a:t>یکی از فنون رزم انفرادی شناخت عوارض زمین است که در حفظ جان و پناهگیری یک</a:t>
            </a:r>
            <a:br>
              <a:rPr lang="fa-IR" dirty="0"/>
            </a:br>
            <a:r>
              <a:rPr lang="fa-IR" dirty="0"/>
              <a:t>رزمنده بسیار مؤثر است. </a:t>
            </a:r>
            <a:r>
              <a:rPr lang="fa-IR" b="1" dirty="0"/>
              <a:t>به کلیۀ پستی و بلندیهای سطح زمین عوارض زمین گفته </a:t>
            </a:r>
            <a:r>
              <a:rPr lang="fa-IR" b="1" dirty="0" smtClean="0"/>
              <a:t>می شود.</a:t>
            </a:r>
            <a:r>
              <a:rPr lang="fa-IR" dirty="0"/>
              <a:t> </a:t>
            </a:r>
            <a:r>
              <a:rPr lang="fa-IR" dirty="0" smtClean="0"/>
              <a:t>میزان </a:t>
            </a:r>
            <a:r>
              <a:rPr lang="fa-IR" dirty="0"/>
              <a:t>پستی و بلندیهای زمین یا ارتفاع تمام نقاط، نسبت به سطح مبنا اندازهگیری </a:t>
            </a:r>
            <a:r>
              <a:rPr lang="fa-IR" dirty="0" smtClean="0"/>
              <a:t>می شود. سطح </a:t>
            </a:r>
            <a:r>
              <a:rPr lang="fa-IR" dirty="0"/>
              <a:t>مبنا، سطح آبهای آزاد بینالمللی است، که صفر درنظر گرفته میشود؛ مثلاًوقتی </a:t>
            </a:r>
            <a:r>
              <a:rPr lang="fa-IR" dirty="0" smtClean="0"/>
              <a:t>می گوییم</a:t>
            </a:r>
            <a:r>
              <a:rPr lang="fa-IR" dirty="0"/>
              <a:t> </a:t>
            </a:r>
            <a:r>
              <a:rPr lang="fa-IR" dirty="0" smtClean="0"/>
              <a:t>ارتفاع </a:t>
            </a:r>
            <a:r>
              <a:rPr lang="fa-IR" dirty="0"/>
              <a:t>شهر شیراز ١54٠متر است، منظور ارتفاع این شهر از سطح آبهای آزاد ١است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30165" y="1075108"/>
            <a:ext cx="2690535" cy="4302107"/>
          </a:xfrm>
          <a:prstGeom prst="rect">
            <a:avLst/>
          </a:prstGeom>
        </p:spPr>
        <p:txBody>
          <a:bodyPr vert="horz" lIns="97173" tIns="48587" rIns="97173" bIns="48587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000" b="1" dirty="0">
                <a:hlinkClick r:id="rId3" action="ppaction://hlinksldjump"/>
              </a:rPr>
              <a:t>صفحه ی نخست</a:t>
            </a:r>
            <a:endParaRPr lang="fa-IR" sz="3000" b="1" dirty="0"/>
          </a:p>
          <a:p>
            <a:r>
              <a:rPr lang="fa-IR" sz="3000" b="1" dirty="0">
                <a:hlinkClick r:id="rId4" action="ppaction://hlinksldjump"/>
              </a:rPr>
              <a:t>مهارت های فردی</a:t>
            </a:r>
            <a:endParaRPr lang="fa-IR" sz="3000" b="1" dirty="0"/>
          </a:p>
          <a:p>
            <a:r>
              <a:rPr lang="fa-IR" sz="3000" b="1" dirty="0">
                <a:solidFill>
                  <a:srgbClr val="FFC000"/>
                </a:solidFill>
              </a:rPr>
              <a:t>شناخت عورض زمین</a:t>
            </a:r>
          </a:p>
          <a:p>
            <a:r>
              <a:rPr lang="fa-IR" sz="3000" b="1" dirty="0">
                <a:solidFill>
                  <a:srgbClr val="FF0000"/>
                </a:solidFill>
                <a:hlinkClick r:id="rId5" action="ppaction://hlinksldjump"/>
              </a:rPr>
              <a:t>عوارض طبیعی</a:t>
            </a:r>
            <a:endParaRPr lang="fa-IR" sz="3000" b="1" dirty="0">
              <a:solidFill>
                <a:srgbClr val="FF0000"/>
              </a:solidFill>
            </a:endParaRPr>
          </a:p>
          <a:p>
            <a:r>
              <a:rPr lang="fa-IR" sz="3000" b="1" dirty="0">
                <a:hlinkClick r:id="rId6" action="ppaction://hlinksldjump"/>
              </a:rPr>
              <a:t>عوارض </a:t>
            </a:r>
            <a:r>
              <a:rPr lang="fa-IR" sz="3000" b="1" dirty="0">
                <a:hlinkClick r:id="rId6" action="ppaction://hlinksldjump"/>
              </a:rPr>
              <a:t>مصنوعی</a:t>
            </a:r>
            <a:endParaRPr lang="fa-IR" sz="3000" b="1" dirty="0"/>
          </a:p>
          <a:p>
            <a:endParaRPr lang="fa-IR" sz="3000" b="1" dirty="0"/>
          </a:p>
          <a:p>
            <a:r>
              <a:rPr lang="fa-IR" sz="3000" dirty="0">
                <a:hlinkClick r:id="rId7" action="ppaction://hlinksldjump"/>
              </a:rPr>
              <a:t>کوه </a:t>
            </a:r>
            <a:endParaRPr lang="fa-IR" sz="3000" dirty="0"/>
          </a:p>
          <a:p>
            <a:r>
              <a:rPr lang="fa-IR" sz="3000" dirty="0">
                <a:hlinkClick r:id="rId8" action="ppaction://hlinksldjump"/>
              </a:rPr>
              <a:t>تپه</a:t>
            </a:r>
            <a:endParaRPr lang="fa-IR" sz="3000" dirty="0"/>
          </a:p>
          <a:p>
            <a:r>
              <a:rPr lang="fa-IR" sz="3000" dirty="0">
                <a:hlinkClick r:id="rId9" action="ppaction://hlinksldjump"/>
              </a:rPr>
              <a:t>خاکریز</a:t>
            </a: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>
                <a:hlinkClick r:id="rId10" action="ppaction://hlinksldjump"/>
              </a:rPr>
              <a:t>هور</a:t>
            </a: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>
                <a:solidFill>
                  <a:srgbClr val="FF0000"/>
                </a:solidFill>
              </a:rPr>
              <a:t>بخش دوم </a:t>
            </a:r>
            <a:r>
              <a:rPr lang="fa-IR" sz="3000" dirty="0">
                <a:hlinkClick r:id="rId11" action="ppaction://hlinksldjump"/>
              </a:rPr>
              <a:t>جهت یابی </a:t>
            </a:r>
            <a:endParaRPr lang="fa-IR" sz="3000" dirty="0"/>
          </a:p>
          <a:p>
            <a:r>
              <a:rPr lang="fa-IR" sz="3000" dirty="0">
                <a:solidFill>
                  <a:srgbClr val="FF0000"/>
                </a:solidFill>
              </a:rPr>
              <a:t>بخش سوم</a:t>
            </a:r>
            <a:r>
              <a:rPr lang="fa-IR" sz="3000" dirty="0"/>
              <a:t> </a:t>
            </a:r>
            <a:r>
              <a:rPr lang="fa-IR" sz="3000" dirty="0">
                <a:hlinkClick r:id="rId12" action="ppaction://hlinksldjump"/>
              </a:rPr>
              <a:t>کار باسلاح</a:t>
            </a:r>
            <a:r>
              <a:rPr lang="fa-IR" sz="3000" dirty="0">
                <a:hlinkClick r:id="rId12" action="ppaction://hlinksldjump"/>
              </a:rPr>
              <a:t/>
            </a:r>
            <a:br>
              <a:rPr lang="fa-IR" sz="3000" dirty="0">
                <a:hlinkClick r:id="rId12" action="ppaction://hlinksldjump"/>
              </a:rPr>
            </a:br>
            <a:r>
              <a:rPr lang="fa-IR" sz="3000" dirty="0"/>
              <a:t/>
            </a:r>
            <a:br>
              <a:rPr lang="fa-IR" sz="3000" dirty="0"/>
            </a:br>
            <a:endParaRPr lang="fa-IR" sz="3000" b="1" dirty="0"/>
          </a:p>
          <a:p>
            <a:endParaRPr lang="en-US" sz="3000" b="1" dirty="0"/>
          </a:p>
        </p:txBody>
      </p:sp>
      <p:sp>
        <p:nvSpPr>
          <p:cNvPr id="7" name="Rectangle 6"/>
          <p:cNvSpPr/>
          <p:nvPr/>
        </p:nvSpPr>
        <p:spPr>
          <a:xfrm>
            <a:off x="6995053" y="299329"/>
            <a:ext cx="2392628" cy="56903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</a:rPr>
              <a:t>بخش اول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8519053" y="6781799"/>
            <a:ext cx="944828" cy="5635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H:\روایت\روايت\bg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" y="5472"/>
            <a:ext cx="9776351" cy="721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657" y="868362"/>
            <a:ext cx="6033321" cy="4766929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fa-IR" sz="2600" b="1" dirty="0" smtClean="0"/>
              <a:t>       عوارض طبیعی</a:t>
            </a:r>
          </a:p>
          <a:p>
            <a:pPr marL="0" indent="0" algn="r">
              <a:buNone/>
            </a:pPr>
            <a:r>
              <a:rPr lang="fa-IR" b="1" dirty="0" smtClean="0"/>
              <a:t> </a:t>
            </a:r>
            <a:r>
              <a:rPr lang="fa-IR" dirty="0"/>
              <a:t>عوارض </a:t>
            </a:r>
            <a:r>
              <a:rPr lang="fa-IR" dirty="0" smtClean="0"/>
              <a:t>طبیعی عوارضی </a:t>
            </a:r>
            <a:r>
              <a:rPr lang="fa-IR" dirty="0"/>
              <a:t>است که انسان در ایجاد </a:t>
            </a:r>
            <a:r>
              <a:rPr lang="fa-IR" dirty="0" smtClean="0"/>
              <a:t>آن دخالتی نداشته است.</a:t>
            </a:r>
          </a:p>
          <a:p>
            <a:pPr marL="0" indent="0" algn="r">
              <a:buNone/>
            </a:pPr>
            <a:r>
              <a:rPr lang="fa-IR" b="1" dirty="0"/>
              <a:t>١ــ </a:t>
            </a:r>
            <a:r>
              <a:rPr lang="fa-IR" b="1" dirty="0" smtClean="0"/>
              <a:t>بلندی ها </a:t>
            </a:r>
            <a:r>
              <a:rPr lang="fa-IR" b="1" dirty="0"/>
              <a:t>مانند کوه و تپه</a:t>
            </a:r>
            <a:r>
              <a:rPr lang="fa-IR" dirty="0"/>
              <a:t/>
            </a:r>
            <a:br>
              <a:rPr lang="fa-IR" dirty="0"/>
            </a:br>
            <a:r>
              <a:rPr lang="fa-IR" b="1" dirty="0"/>
              <a:t>٢ــ </a:t>
            </a:r>
            <a:r>
              <a:rPr lang="fa-IR" b="1" dirty="0" smtClean="0"/>
              <a:t>گودی ها </a:t>
            </a:r>
            <a:r>
              <a:rPr lang="fa-IR" b="1" dirty="0"/>
              <a:t>مانند دره، شیار و گودال</a:t>
            </a:r>
            <a:r>
              <a:rPr lang="fa-IR" dirty="0"/>
              <a:t/>
            </a:r>
            <a:br>
              <a:rPr lang="fa-IR" dirty="0"/>
            </a:br>
            <a:r>
              <a:rPr lang="fa-IR" b="1" dirty="0"/>
              <a:t>٣ــ </a:t>
            </a:r>
            <a:r>
              <a:rPr lang="fa-IR" b="1" dirty="0" smtClean="0"/>
              <a:t>همواری ها </a:t>
            </a:r>
            <a:r>
              <a:rPr lang="fa-IR" b="1" dirty="0"/>
              <a:t>مانند دشت و جلگه</a:t>
            </a:r>
            <a:r>
              <a:rPr lang="fa-IR" dirty="0"/>
              <a:t/>
            </a:r>
            <a:br>
              <a:rPr lang="fa-IR" dirty="0"/>
            </a:br>
            <a:r>
              <a:rPr lang="fa-IR" b="1" dirty="0"/>
              <a:t>٤ــ </a:t>
            </a:r>
            <a:r>
              <a:rPr lang="fa-IR" b="1" dirty="0" smtClean="0"/>
              <a:t>آب ها </a:t>
            </a:r>
            <a:r>
              <a:rPr lang="fa-IR" b="1" dirty="0"/>
              <a:t>مانند اقیانوس، دریا، دریاچه و رود</a:t>
            </a: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> 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30165" y="1075108"/>
            <a:ext cx="2690535" cy="4302107"/>
          </a:xfrm>
          <a:prstGeom prst="rect">
            <a:avLst/>
          </a:prstGeom>
        </p:spPr>
        <p:txBody>
          <a:bodyPr vert="horz" lIns="97173" tIns="48587" rIns="97173" bIns="48587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000" b="1" dirty="0">
                <a:hlinkClick r:id="rId3" action="ppaction://hlinksldjump"/>
              </a:rPr>
              <a:t>صفحه ی نخست</a:t>
            </a:r>
            <a:endParaRPr lang="fa-IR" sz="3000" b="1" dirty="0"/>
          </a:p>
          <a:p>
            <a:r>
              <a:rPr lang="fa-IR" sz="3000" b="1" dirty="0">
                <a:hlinkClick r:id="rId4" action="ppaction://hlinksldjump"/>
              </a:rPr>
              <a:t>مهارت های فردی</a:t>
            </a:r>
            <a:endParaRPr lang="fa-IR" sz="3000" b="1" dirty="0"/>
          </a:p>
          <a:p>
            <a:r>
              <a:rPr lang="fa-IR" sz="3000" b="1" dirty="0">
                <a:hlinkClick r:id="rId5" action="ppaction://hlinksldjump"/>
              </a:rPr>
              <a:t>شناخت عورض زمین</a:t>
            </a:r>
            <a:endParaRPr lang="fa-IR" sz="3000" b="1" dirty="0"/>
          </a:p>
          <a:p>
            <a:r>
              <a:rPr lang="fa-IR" sz="3000" b="1" dirty="0">
                <a:solidFill>
                  <a:srgbClr val="FFC000"/>
                </a:solidFill>
              </a:rPr>
              <a:t>عوارض طبیعی</a:t>
            </a:r>
          </a:p>
          <a:p>
            <a:r>
              <a:rPr lang="fa-IR" sz="3000" b="1" dirty="0">
                <a:hlinkClick r:id="rId6" action="ppaction://hlinksldjump"/>
              </a:rPr>
              <a:t>عوارض </a:t>
            </a:r>
            <a:r>
              <a:rPr lang="fa-IR" sz="3000" b="1" dirty="0">
                <a:hlinkClick r:id="rId6" action="ppaction://hlinksldjump"/>
              </a:rPr>
              <a:t>مصنوعی</a:t>
            </a:r>
            <a:endParaRPr lang="fa-IR" sz="3000" b="1" dirty="0"/>
          </a:p>
          <a:p>
            <a:endParaRPr lang="fa-IR" sz="3000" b="1" dirty="0"/>
          </a:p>
          <a:p>
            <a:r>
              <a:rPr lang="fa-IR" sz="3000" dirty="0">
                <a:hlinkClick r:id="rId7" action="ppaction://hlinksldjump"/>
              </a:rPr>
              <a:t>کوه </a:t>
            </a:r>
            <a:endParaRPr lang="fa-IR" sz="3000" dirty="0"/>
          </a:p>
          <a:p>
            <a:r>
              <a:rPr lang="fa-IR" sz="3000" dirty="0">
                <a:hlinkClick r:id="rId8" action="ppaction://hlinksldjump"/>
              </a:rPr>
              <a:t>تپه</a:t>
            </a:r>
            <a:endParaRPr lang="fa-IR" sz="3000" dirty="0"/>
          </a:p>
          <a:p>
            <a:r>
              <a:rPr lang="fa-IR" sz="3000" dirty="0">
                <a:hlinkClick r:id="rId9" action="ppaction://hlinksldjump"/>
              </a:rPr>
              <a:t>خاکریز</a:t>
            </a: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>
                <a:hlinkClick r:id="rId10" action="ppaction://hlinksldjump"/>
              </a:rPr>
              <a:t>هور</a:t>
            </a: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>
                <a:solidFill>
                  <a:srgbClr val="FF0000"/>
                </a:solidFill>
              </a:rPr>
              <a:t>بخش دوم </a:t>
            </a:r>
            <a:r>
              <a:rPr lang="fa-IR" sz="3000" dirty="0">
                <a:hlinkClick r:id="rId11" action="ppaction://hlinksldjump"/>
              </a:rPr>
              <a:t>جهت یابی </a:t>
            </a:r>
            <a:endParaRPr lang="fa-IR" sz="3000" dirty="0"/>
          </a:p>
          <a:p>
            <a:r>
              <a:rPr lang="fa-IR" sz="3000" dirty="0">
                <a:solidFill>
                  <a:srgbClr val="FF0000"/>
                </a:solidFill>
              </a:rPr>
              <a:t>بخش سوم</a:t>
            </a:r>
            <a:r>
              <a:rPr lang="fa-IR" sz="3000" dirty="0"/>
              <a:t> </a:t>
            </a:r>
            <a:r>
              <a:rPr lang="fa-IR" sz="3000" dirty="0">
                <a:hlinkClick r:id="rId12" action="ppaction://hlinksldjump"/>
              </a:rPr>
              <a:t>کار باسلاح</a:t>
            </a:r>
            <a:r>
              <a:rPr lang="fa-IR" sz="3000" dirty="0">
                <a:hlinkClick r:id="rId12" action="ppaction://hlinksldjump"/>
              </a:rPr>
              <a:t/>
            </a:r>
            <a:br>
              <a:rPr lang="fa-IR" sz="3000" dirty="0">
                <a:hlinkClick r:id="rId12" action="ppaction://hlinksldjump"/>
              </a:rPr>
            </a:br>
            <a:r>
              <a:rPr lang="fa-IR" sz="3000" dirty="0"/>
              <a:t/>
            </a:r>
            <a:br>
              <a:rPr lang="fa-IR" sz="3000" dirty="0"/>
            </a:br>
            <a:endParaRPr lang="fa-IR" sz="3000" b="1" dirty="0"/>
          </a:p>
          <a:p>
            <a:endParaRPr lang="en-US" sz="3000" b="1" dirty="0"/>
          </a:p>
        </p:txBody>
      </p:sp>
      <p:sp>
        <p:nvSpPr>
          <p:cNvPr id="7" name="Rectangle 6"/>
          <p:cNvSpPr/>
          <p:nvPr/>
        </p:nvSpPr>
        <p:spPr>
          <a:xfrm>
            <a:off x="6995053" y="299329"/>
            <a:ext cx="2392628" cy="56903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</a:rPr>
              <a:t>بخش اول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8519053" y="6781799"/>
            <a:ext cx="944828" cy="5635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 descr="H:\روایت\روايت\bg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83763" cy="72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" y="978233"/>
            <a:ext cx="6248400" cy="4766929"/>
          </a:xfrm>
        </p:spPr>
        <p:txBody>
          <a:bodyPr/>
          <a:lstStyle/>
          <a:p>
            <a:pPr marL="0" indent="0" algn="r">
              <a:buNone/>
            </a:pPr>
            <a:r>
              <a:rPr lang="fa-IR" sz="2000" b="1" dirty="0"/>
              <a:t> </a:t>
            </a:r>
            <a:r>
              <a:rPr lang="fa-IR" sz="2000" b="1" dirty="0" smtClean="0"/>
              <a:t>   </a:t>
            </a:r>
            <a:r>
              <a:rPr lang="fa-IR" sz="2000" b="1" dirty="0" smtClean="0"/>
              <a:t>عوارض مصنوعی</a:t>
            </a:r>
            <a:endParaRPr lang="fa-IR" b="1" dirty="0"/>
          </a:p>
          <a:p>
            <a:pPr marL="0" indent="0" algn="r">
              <a:buNone/>
            </a:pPr>
            <a:endParaRPr lang="fa-IR" b="1" dirty="0" smtClean="0"/>
          </a:p>
          <a:p>
            <a:pPr marL="0" indent="0" algn="r">
              <a:buNone/>
            </a:pPr>
            <a:r>
              <a:rPr lang="fa-IR" b="1" dirty="0" smtClean="0"/>
              <a:t> </a:t>
            </a:r>
            <a:r>
              <a:rPr lang="fa-IR" dirty="0"/>
              <a:t>عوارضی است که انسان در ایجاد آن دخالت داشته </a:t>
            </a:r>
            <a:r>
              <a:rPr lang="fa-IR" dirty="0" smtClean="0"/>
              <a:t>باشد.</a:t>
            </a:r>
            <a:br>
              <a:rPr lang="fa-IR" dirty="0" smtClean="0"/>
            </a:br>
            <a:r>
              <a:rPr lang="fa-IR" dirty="0" smtClean="0"/>
              <a:t>مانند آبادی ها</a:t>
            </a:r>
            <a:r>
              <a:rPr lang="fa-IR" dirty="0"/>
              <a:t>، </a:t>
            </a:r>
            <a:r>
              <a:rPr lang="fa-IR" dirty="0" smtClean="0"/>
              <a:t>راه ها</a:t>
            </a:r>
            <a:r>
              <a:rPr lang="fa-IR" dirty="0"/>
              <a:t>، </a:t>
            </a:r>
            <a:r>
              <a:rPr lang="fa-IR" dirty="0" smtClean="0"/>
              <a:t>پل ها</a:t>
            </a:r>
            <a:r>
              <a:rPr lang="fa-IR" dirty="0"/>
              <a:t>، </a:t>
            </a:r>
            <a:r>
              <a:rPr lang="fa-IR" dirty="0" smtClean="0"/>
              <a:t>جاده هاو</a:t>
            </a:r>
            <a:r>
              <a:rPr lang="fa-IR" dirty="0" smtClean="0"/>
              <a:t>...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30165" y="1075108"/>
            <a:ext cx="2690535" cy="4302107"/>
          </a:xfrm>
          <a:prstGeom prst="rect">
            <a:avLst/>
          </a:prstGeom>
        </p:spPr>
        <p:txBody>
          <a:bodyPr vert="horz" lIns="97173" tIns="48587" rIns="97173" bIns="48587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000" b="1" dirty="0">
                <a:hlinkClick r:id="rId3" action="ppaction://hlinksldjump"/>
              </a:rPr>
              <a:t>صفحه ی نخست</a:t>
            </a:r>
            <a:endParaRPr lang="fa-IR" sz="3000" b="1" dirty="0"/>
          </a:p>
          <a:p>
            <a:r>
              <a:rPr lang="fa-IR" sz="3000" b="1" dirty="0">
                <a:hlinkClick r:id="rId4" action="ppaction://hlinksldjump"/>
              </a:rPr>
              <a:t>مهارت های فردی</a:t>
            </a:r>
            <a:endParaRPr lang="fa-IR" sz="3000" b="1" dirty="0"/>
          </a:p>
          <a:p>
            <a:r>
              <a:rPr lang="fa-IR" sz="3000" b="1" dirty="0">
                <a:hlinkClick r:id="rId5" action="ppaction://hlinksldjump"/>
              </a:rPr>
              <a:t>شناخت عورض زمین</a:t>
            </a:r>
            <a:endParaRPr lang="fa-IR" sz="3000" b="1" dirty="0"/>
          </a:p>
          <a:p>
            <a:r>
              <a:rPr lang="fa-IR" sz="3000" b="1" dirty="0">
                <a:solidFill>
                  <a:srgbClr val="FF0000"/>
                </a:solidFill>
                <a:hlinkClick r:id="rId6" action="ppaction://hlinksldjump"/>
              </a:rPr>
              <a:t>عوارض طبیعی</a:t>
            </a:r>
            <a:endParaRPr lang="fa-IR" sz="3000" b="1" dirty="0">
              <a:solidFill>
                <a:srgbClr val="FF0000"/>
              </a:solidFill>
            </a:endParaRPr>
          </a:p>
          <a:p>
            <a:r>
              <a:rPr lang="fa-IR" sz="3000" b="1" dirty="0">
                <a:solidFill>
                  <a:srgbClr val="FFC000"/>
                </a:solidFill>
              </a:rPr>
              <a:t>عوارض </a:t>
            </a:r>
            <a:r>
              <a:rPr lang="fa-IR" sz="3000" b="1" dirty="0">
                <a:solidFill>
                  <a:srgbClr val="FFC000"/>
                </a:solidFill>
              </a:rPr>
              <a:t>مصنوعی</a:t>
            </a:r>
          </a:p>
          <a:p>
            <a:endParaRPr lang="fa-IR" sz="3000" b="1" dirty="0"/>
          </a:p>
          <a:p>
            <a:r>
              <a:rPr lang="fa-IR" sz="3000" dirty="0">
                <a:hlinkClick r:id="rId7" action="ppaction://hlinksldjump"/>
              </a:rPr>
              <a:t>کوه </a:t>
            </a:r>
            <a:endParaRPr lang="fa-IR" sz="3000" dirty="0"/>
          </a:p>
          <a:p>
            <a:r>
              <a:rPr lang="fa-IR" sz="3000" dirty="0">
                <a:hlinkClick r:id="rId8" action="ppaction://hlinksldjump"/>
              </a:rPr>
              <a:t>تپه</a:t>
            </a:r>
            <a:endParaRPr lang="fa-IR" sz="3000" dirty="0"/>
          </a:p>
          <a:p>
            <a:r>
              <a:rPr lang="fa-IR" sz="3000" dirty="0">
                <a:hlinkClick r:id="rId9" action="ppaction://hlinksldjump"/>
              </a:rPr>
              <a:t>خاکریز</a:t>
            </a: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>
                <a:hlinkClick r:id="rId10" action="ppaction://hlinksldjump"/>
              </a:rPr>
              <a:t>هور</a:t>
            </a: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>
                <a:solidFill>
                  <a:srgbClr val="FF0000"/>
                </a:solidFill>
              </a:rPr>
              <a:t>بخش دوم </a:t>
            </a:r>
            <a:r>
              <a:rPr lang="fa-IR" sz="3000" dirty="0">
                <a:hlinkClick r:id="rId11" action="ppaction://hlinksldjump"/>
              </a:rPr>
              <a:t>جهت یابی </a:t>
            </a:r>
            <a:endParaRPr lang="fa-IR" sz="3000" dirty="0"/>
          </a:p>
          <a:p>
            <a:r>
              <a:rPr lang="fa-IR" sz="3000" dirty="0">
                <a:solidFill>
                  <a:srgbClr val="FF0000"/>
                </a:solidFill>
              </a:rPr>
              <a:t>بخش سوم</a:t>
            </a:r>
            <a:r>
              <a:rPr lang="fa-IR" sz="3000" dirty="0"/>
              <a:t> </a:t>
            </a:r>
            <a:r>
              <a:rPr lang="fa-IR" sz="3000" dirty="0">
                <a:hlinkClick r:id="rId12" action="ppaction://hlinksldjump"/>
              </a:rPr>
              <a:t>کار باسلاح</a:t>
            </a:r>
            <a:r>
              <a:rPr lang="fa-IR" sz="3000" dirty="0">
                <a:hlinkClick r:id="rId12" action="ppaction://hlinksldjump"/>
              </a:rPr>
              <a:t/>
            </a:r>
            <a:br>
              <a:rPr lang="fa-IR" sz="3000" dirty="0">
                <a:hlinkClick r:id="rId12" action="ppaction://hlinksldjump"/>
              </a:rPr>
            </a:br>
            <a:r>
              <a:rPr lang="fa-IR" sz="3000" dirty="0"/>
              <a:t/>
            </a:r>
            <a:br>
              <a:rPr lang="fa-IR" sz="3000" dirty="0"/>
            </a:br>
            <a:endParaRPr lang="fa-IR" sz="3000" b="1" dirty="0"/>
          </a:p>
          <a:p>
            <a:endParaRPr lang="en-US" sz="3000" b="1" dirty="0"/>
          </a:p>
        </p:txBody>
      </p:sp>
      <p:sp>
        <p:nvSpPr>
          <p:cNvPr id="6" name="Rectangle 5"/>
          <p:cNvSpPr/>
          <p:nvPr/>
        </p:nvSpPr>
        <p:spPr>
          <a:xfrm>
            <a:off x="6995053" y="299329"/>
            <a:ext cx="2392628" cy="56903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</a:rPr>
              <a:t>بخش اول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8519053" y="6781799"/>
            <a:ext cx="944828" cy="5635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H:\روایت\روايت\bg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2" y="-5471"/>
            <a:ext cx="9791175" cy="722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81" y="749633"/>
            <a:ext cx="6400800" cy="4766929"/>
          </a:xfrm>
        </p:spPr>
        <p:txBody>
          <a:bodyPr/>
          <a:lstStyle/>
          <a:p>
            <a:pPr marL="0" indent="0" algn="r">
              <a:buNone/>
            </a:pPr>
            <a:r>
              <a:rPr lang="fa-IR" sz="2400" b="1" dirty="0" smtClean="0"/>
              <a:t>           کوه</a:t>
            </a:r>
          </a:p>
          <a:p>
            <a:pPr marL="0" indent="0" algn="r">
              <a:buNone/>
            </a:pPr>
            <a:r>
              <a:rPr lang="fa-IR" b="1" dirty="0" smtClean="0"/>
              <a:t> </a:t>
            </a:r>
            <a:r>
              <a:rPr lang="fa-IR" dirty="0"/>
              <a:t>به </a:t>
            </a:r>
            <a:r>
              <a:rPr lang="fa-IR" dirty="0" smtClean="0"/>
              <a:t>برآمدگی هایی </a:t>
            </a:r>
            <a:r>
              <a:rPr lang="fa-IR" dirty="0"/>
              <a:t>که از محیط اطراف خود حداقل 6٠٠متر بلندتر باشد، کوه</a:t>
            </a:r>
            <a:br>
              <a:rPr lang="fa-IR" dirty="0"/>
            </a:br>
            <a:r>
              <a:rPr lang="fa-IR" dirty="0"/>
              <a:t>گفته میشود. اگر چند کوه به هم پیوسته باشند، به آن رشته کوه گفته میشود، مثل رشته </a:t>
            </a:r>
            <a:r>
              <a:rPr lang="fa-IR" dirty="0" smtClean="0"/>
              <a:t>کوه های</a:t>
            </a:r>
            <a:r>
              <a:rPr lang="fa-IR" dirty="0"/>
              <a:t> </a:t>
            </a:r>
            <a:r>
              <a:rPr lang="fa-IR" dirty="0" smtClean="0"/>
              <a:t>زاگرس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pic>
        <p:nvPicPr>
          <p:cNvPr id="4098" name="Picture 2" descr="H:\تل\Telegram Desktop\New folder\test5858558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4" t="8484" r="21141" b="35834"/>
          <a:stretch/>
        </p:blipFill>
        <p:spPr bwMode="auto">
          <a:xfrm>
            <a:off x="407656" y="3992563"/>
            <a:ext cx="3437736" cy="240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930165" y="1075108"/>
            <a:ext cx="2690535" cy="4302107"/>
          </a:xfrm>
          <a:prstGeom prst="rect">
            <a:avLst/>
          </a:prstGeom>
        </p:spPr>
        <p:txBody>
          <a:bodyPr vert="horz" lIns="97173" tIns="48587" rIns="97173" bIns="48587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000" b="1" dirty="0">
                <a:hlinkClick r:id="rId4" action="ppaction://hlinksldjump"/>
              </a:rPr>
              <a:t>صفحه ی نخست</a:t>
            </a:r>
            <a:endParaRPr lang="fa-IR" sz="3000" b="1" dirty="0"/>
          </a:p>
          <a:p>
            <a:r>
              <a:rPr lang="fa-IR" sz="3000" b="1" dirty="0">
                <a:hlinkClick r:id="rId5" action="ppaction://hlinksldjump"/>
              </a:rPr>
              <a:t>مهارت های فردی</a:t>
            </a:r>
            <a:endParaRPr lang="fa-IR" sz="3000" b="1" dirty="0"/>
          </a:p>
          <a:p>
            <a:r>
              <a:rPr lang="fa-IR" sz="3000" b="1" dirty="0">
                <a:hlinkClick r:id="rId6" action="ppaction://hlinksldjump"/>
              </a:rPr>
              <a:t>شناخت عورض زمین</a:t>
            </a:r>
            <a:endParaRPr lang="fa-IR" sz="3000" b="1" dirty="0"/>
          </a:p>
          <a:p>
            <a:r>
              <a:rPr lang="fa-IR" sz="3000" b="1" dirty="0">
                <a:solidFill>
                  <a:srgbClr val="FF0000"/>
                </a:solidFill>
                <a:hlinkClick r:id="rId7" action="ppaction://hlinksldjump"/>
              </a:rPr>
              <a:t>عوارض طبیعی</a:t>
            </a:r>
            <a:endParaRPr lang="fa-IR" sz="3000" b="1" dirty="0">
              <a:solidFill>
                <a:srgbClr val="FF0000"/>
              </a:solidFill>
            </a:endParaRPr>
          </a:p>
          <a:p>
            <a:r>
              <a:rPr lang="fa-IR" sz="3000" b="1" dirty="0">
                <a:hlinkClick r:id="rId8" action="ppaction://hlinksldjump"/>
              </a:rPr>
              <a:t>عوارض </a:t>
            </a:r>
            <a:r>
              <a:rPr lang="fa-IR" sz="3000" b="1" dirty="0">
                <a:hlinkClick r:id="rId8" action="ppaction://hlinksldjump"/>
              </a:rPr>
              <a:t>مصنوعی</a:t>
            </a:r>
            <a:endParaRPr lang="fa-IR" sz="3000" b="1" dirty="0"/>
          </a:p>
          <a:p>
            <a:endParaRPr lang="fa-IR" sz="3000" b="1" dirty="0"/>
          </a:p>
          <a:p>
            <a:r>
              <a:rPr lang="fa-IR" sz="3000" b="1" dirty="0">
                <a:solidFill>
                  <a:srgbClr val="FFC000"/>
                </a:solidFill>
              </a:rPr>
              <a:t>کوه </a:t>
            </a:r>
          </a:p>
          <a:p>
            <a:r>
              <a:rPr lang="fa-IR" sz="3000" dirty="0">
                <a:hlinkClick r:id="rId9" action="ppaction://hlinksldjump"/>
              </a:rPr>
              <a:t>تپه</a:t>
            </a:r>
            <a:endParaRPr lang="fa-IR" sz="3000" dirty="0"/>
          </a:p>
          <a:p>
            <a:r>
              <a:rPr lang="fa-IR" sz="3000" dirty="0">
                <a:hlinkClick r:id="rId10" action="ppaction://hlinksldjump"/>
              </a:rPr>
              <a:t>خاکریز</a:t>
            </a: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>
                <a:hlinkClick r:id="rId11" action="ppaction://hlinksldjump"/>
              </a:rPr>
              <a:t>هور</a:t>
            </a: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>
                <a:solidFill>
                  <a:srgbClr val="FF0000"/>
                </a:solidFill>
              </a:rPr>
              <a:t>بخش دوم </a:t>
            </a:r>
            <a:r>
              <a:rPr lang="fa-IR" sz="3000" dirty="0">
                <a:hlinkClick r:id="rId12" action="ppaction://hlinksldjump"/>
              </a:rPr>
              <a:t>جهت یابی </a:t>
            </a:r>
            <a:endParaRPr lang="fa-IR" sz="3000" dirty="0"/>
          </a:p>
          <a:p>
            <a:r>
              <a:rPr lang="fa-IR" sz="3000" dirty="0">
                <a:solidFill>
                  <a:srgbClr val="FF0000"/>
                </a:solidFill>
              </a:rPr>
              <a:t>بخش سوم</a:t>
            </a:r>
            <a:r>
              <a:rPr lang="fa-IR" sz="3000" dirty="0"/>
              <a:t> </a:t>
            </a:r>
            <a:r>
              <a:rPr lang="fa-IR" sz="3000" dirty="0">
                <a:hlinkClick r:id="rId13" action="ppaction://hlinksldjump"/>
              </a:rPr>
              <a:t>کار باسلاح</a:t>
            </a:r>
            <a:r>
              <a:rPr lang="fa-IR" sz="3000" dirty="0">
                <a:hlinkClick r:id="rId13" action="ppaction://hlinksldjump"/>
              </a:rPr>
              <a:t/>
            </a:r>
            <a:br>
              <a:rPr lang="fa-IR" sz="3000" dirty="0">
                <a:hlinkClick r:id="rId13" action="ppaction://hlinksldjump"/>
              </a:rPr>
            </a:br>
            <a:r>
              <a:rPr lang="fa-IR" sz="3000" dirty="0"/>
              <a:t/>
            </a:r>
            <a:br>
              <a:rPr lang="fa-IR" sz="3000" dirty="0"/>
            </a:br>
            <a:endParaRPr lang="fa-IR" sz="3000" b="1" dirty="0"/>
          </a:p>
          <a:p>
            <a:endParaRPr lang="en-US" sz="3000" b="1" dirty="0"/>
          </a:p>
        </p:txBody>
      </p:sp>
      <p:sp>
        <p:nvSpPr>
          <p:cNvPr id="6" name="Rectangle 5"/>
          <p:cNvSpPr/>
          <p:nvPr/>
        </p:nvSpPr>
        <p:spPr>
          <a:xfrm>
            <a:off x="6995053" y="299329"/>
            <a:ext cx="2392628" cy="56903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</a:rPr>
              <a:t>بخش اول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8519053" y="6781799"/>
            <a:ext cx="944828" cy="5635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روایت\روايت\text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" y="21888"/>
            <a:ext cx="9754115" cy="720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81" y="902033"/>
            <a:ext cx="6033321" cy="4766929"/>
          </a:xfrm>
        </p:spPr>
        <p:txBody>
          <a:bodyPr/>
          <a:lstStyle/>
          <a:p>
            <a:pPr marL="0" indent="0" algn="r">
              <a:buNone/>
            </a:pPr>
            <a:r>
              <a:rPr lang="fa-IR" sz="2400" b="1" dirty="0" smtClean="0"/>
              <a:t>         تپه</a:t>
            </a:r>
            <a:endParaRPr lang="fa-IR" sz="2400" b="1" dirty="0"/>
          </a:p>
          <a:p>
            <a:pPr marL="0" indent="0" algn="r">
              <a:buNone/>
            </a:pPr>
            <a:endParaRPr lang="fa-IR" b="1" dirty="0" smtClean="0"/>
          </a:p>
          <a:p>
            <a:pPr marL="0" indent="0" algn="r">
              <a:buNone/>
            </a:pPr>
            <a:r>
              <a:rPr lang="fa-IR" b="1" dirty="0" smtClean="0"/>
              <a:t> </a:t>
            </a:r>
            <a:r>
              <a:rPr lang="fa-IR" dirty="0"/>
              <a:t>تپه عبارت است از زمینهای شنی یا خاکی </a:t>
            </a:r>
            <a:r>
              <a:rPr lang="fa-IR" dirty="0" smtClean="0"/>
              <a:t>برجست های </a:t>
            </a:r>
            <a:r>
              <a:rPr lang="fa-IR" dirty="0"/>
              <a:t>که بلندی آن کمتر از </a:t>
            </a:r>
            <a:r>
              <a:rPr lang="fa-IR" dirty="0" smtClean="0"/>
              <a:t>کوه است</a:t>
            </a:r>
            <a:r>
              <a:rPr lang="fa-IR" dirty="0"/>
              <a:t>؛ ارتفاع </a:t>
            </a:r>
            <a:r>
              <a:rPr lang="fa-IR" dirty="0" smtClean="0"/>
              <a:t>تپه ها </a:t>
            </a:r>
            <a:r>
              <a:rPr lang="fa-IR" dirty="0"/>
              <a:t>بین ١5٠تا 6٠٠متر است</a:t>
            </a:r>
            <a:br>
              <a:rPr lang="fa-IR" dirty="0"/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30165" y="1075108"/>
            <a:ext cx="2690535" cy="4302107"/>
          </a:xfrm>
          <a:prstGeom prst="rect">
            <a:avLst/>
          </a:prstGeom>
        </p:spPr>
        <p:txBody>
          <a:bodyPr vert="horz" lIns="97173" tIns="48587" rIns="97173" bIns="48587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000" b="1" dirty="0">
                <a:hlinkClick r:id="rId3" action="ppaction://hlinksldjump"/>
              </a:rPr>
              <a:t>صفحه ی نخست</a:t>
            </a:r>
            <a:endParaRPr lang="fa-IR" sz="3000" b="1" dirty="0"/>
          </a:p>
          <a:p>
            <a:r>
              <a:rPr lang="fa-IR" sz="3000" b="1" dirty="0">
                <a:hlinkClick r:id="rId4" action="ppaction://hlinksldjump"/>
              </a:rPr>
              <a:t>مهارت های فردی</a:t>
            </a:r>
            <a:endParaRPr lang="fa-IR" sz="3000" b="1" dirty="0"/>
          </a:p>
          <a:p>
            <a:r>
              <a:rPr lang="fa-IR" sz="3000" b="1" dirty="0">
                <a:hlinkClick r:id="rId5" action="ppaction://hlinksldjump"/>
              </a:rPr>
              <a:t>شناخت عورض زمین</a:t>
            </a:r>
            <a:endParaRPr lang="fa-IR" sz="3000" b="1" dirty="0"/>
          </a:p>
          <a:p>
            <a:r>
              <a:rPr lang="fa-IR" sz="3000" b="1" dirty="0">
                <a:solidFill>
                  <a:srgbClr val="FF0000"/>
                </a:solidFill>
                <a:hlinkClick r:id="rId6" action="ppaction://hlinksldjump"/>
              </a:rPr>
              <a:t>عوارض طبیعی</a:t>
            </a:r>
            <a:endParaRPr lang="fa-IR" sz="3000" b="1" dirty="0">
              <a:solidFill>
                <a:srgbClr val="FF0000"/>
              </a:solidFill>
            </a:endParaRPr>
          </a:p>
          <a:p>
            <a:r>
              <a:rPr lang="fa-IR" sz="3000" b="1" dirty="0">
                <a:hlinkClick r:id="rId7" action="ppaction://hlinksldjump"/>
              </a:rPr>
              <a:t>عوارض </a:t>
            </a:r>
            <a:r>
              <a:rPr lang="fa-IR" sz="3000" b="1" dirty="0">
                <a:hlinkClick r:id="rId7" action="ppaction://hlinksldjump"/>
              </a:rPr>
              <a:t>مصنوعی</a:t>
            </a:r>
            <a:endParaRPr lang="fa-IR" sz="3000" b="1" dirty="0"/>
          </a:p>
          <a:p>
            <a:endParaRPr lang="fa-IR" sz="3000" b="1" dirty="0"/>
          </a:p>
          <a:p>
            <a:r>
              <a:rPr lang="fa-IR" sz="3000" dirty="0">
                <a:hlinkClick r:id="rId8" action="ppaction://hlinksldjump"/>
              </a:rPr>
              <a:t>کوه </a:t>
            </a:r>
            <a:endParaRPr lang="fa-IR" sz="3000" dirty="0"/>
          </a:p>
          <a:p>
            <a:r>
              <a:rPr lang="fa-IR" sz="3000" b="1" dirty="0">
                <a:solidFill>
                  <a:srgbClr val="FFC000"/>
                </a:solidFill>
              </a:rPr>
              <a:t>تپه</a:t>
            </a:r>
          </a:p>
          <a:p>
            <a:r>
              <a:rPr lang="fa-IR" sz="3000" dirty="0">
                <a:hlinkClick r:id="rId9" action="ppaction://hlinksldjump"/>
              </a:rPr>
              <a:t>خاکریز</a:t>
            </a: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>
                <a:hlinkClick r:id="rId10" action="ppaction://hlinksldjump"/>
              </a:rPr>
              <a:t>هور</a:t>
            </a:r>
            <a:r>
              <a:rPr lang="fa-IR" sz="3000" dirty="0"/>
              <a:t/>
            </a:r>
            <a:br>
              <a:rPr lang="fa-IR" sz="3000" dirty="0"/>
            </a:br>
            <a:r>
              <a:rPr lang="fa-IR" sz="3000" dirty="0">
                <a:solidFill>
                  <a:srgbClr val="FF0000"/>
                </a:solidFill>
              </a:rPr>
              <a:t>بخش دوم </a:t>
            </a:r>
            <a:r>
              <a:rPr lang="fa-IR" sz="3000" dirty="0">
                <a:hlinkClick r:id="rId11" action="ppaction://hlinksldjump"/>
              </a:rPr>
              <a:t>جهت یابی </a:t>
            </a:r>
            <a:endParaRPr lang="fa-IR" sz="3000" dirty="0"/>
          </a:p>
          <a:p>
            <a:r>
              <a:rPr lang="fa-IR" sz="3000" dirty="0">
                <a:solidFill>
                  <a:srgbClr val="FF0000"/>
                </a:solidFill>
              </a:rPr>
              <a:t>بخش سوم</a:t>
            </a:r>
            <a:r>
              <a:rPr lang="fa-IR" sz="3000" dirty="0"/>
              <a:t> </a:t>
            </a:r>
            <a:r>
              <a:rPr lang="fa-IR" sz="3000" dirty="0">
                <a:hlinkClick r:id="rId12" action="ppaction://hlinksldjump"/>
              </a:rPr>
              <a:t>کار باسلاح</a:t>
            </a:r>
            <a:r>
              <a:rPr lang="fa-IR" sz="3000" dirty="0">
                <a:hlinkClick r:id="rId12" action="ppaction://hlinksldjump"/>
              </a:rPr>
              <a:t/>
            </a:r>
            <a:br>
              <a:rPr lang="fa-IR" sz="3000" dirty="0">
                <a:hlinkClick r:id="rId12" action="ppaction://hlinksldjump"/>
              </a:rPr>
            </a:br>
            <a:r>
              <a:rPr lang="fa-IR" sz="3000" dirty="0"/>
              <a:t/>
            </a:r>
            <a:br>
              <a:rPr lang="fa-IR" sz="3000" dirty="0"/>
            </a:br>
            <a:endParaRPr lang="fa-IR" sz="3000" b="1" dirty="0"/>
          </a:p>
          <a:p>
            <a:endParaRPr lang="en-US" sz="3000" b="1" dirty="0"/>
          </a:p>
        </p:txBody>
      </p:sp>
      <p:sp>
        <p:nvSpPr>
          <p:cNvPr id="6" name="Rectangle 5"/>
          <p:cNvSpPr/>
          <p:nvPr/>
        </p:nvSpPr>
        <p:spPr>
          <a:xfrm>
            <a:off x="6995053" y="299329"/>
            <a:ext cx="2392628" cy="56903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</a:rPr>
              <a:t>بخش اول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8519053" y="6781799"/>
            <a:ext cx="944828" cy="5635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1446</Words>
  <Application>Microsoft Office PowerPoint</Application>
  <PresentationFormat>Custom</PresentationFormat>
  <Paragraphs>365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مهارت های فردی در دفاع و رزم 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sadat</dc:creator>
  <cp:lastModifiedBy>sadat</cp:lastModifiedBy>
  <cp:revision>34</cp:revision>
  <dcterms:created xsi:type="dcterms:W3CDTF">2006-08-16T00:00:00Z</dcterms:created>
  <dcterms:modified xsi:type="dcterms:W3CDTF">2017-03-04T04:49:22Z</dcterms:modified>
</cp:coreProperties>
</file>