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54"/>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ADF31-B3B4-4899-A274-07446C27367F}" type="datetimeFigureOut">
              <a:rPr lang="fa-IR" smtClean="0"/>
              <a:pPr/>
              <a:t>03/07/1440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C4C0F97-6DBD-481C-8C7C-620431A0B809}"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6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DADF31-B3B4-4899-A274-07446C27367F}" type="datetimeFigureOut">
              <a:rPr lang="fa-IR" smtClean="0"/>
              <a:pPr/>
              <a:t>03/07/1440</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C4C0F97-6DBD-481C-8C7C-620431A0B809}"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806" y="2884342"/>
            <a:ext cx="6000792" cy="3357586"/>
          </a:xfrm>
          <a:ln/>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lgn="just" rtl="1"/>
            <a:r>
              <a:rPr lang="fa-IR" sz="4500" b="1" dirty="0" smtClean="0">
                <a:solidFill>
                  <a:schemeClr val="tx1">
                    <a:lumMod val="95000"/>
                    <a:lumOff val="5000"/>
                  </a:schemeClr>
                </a:solidFill>
              </a:rPr>
              <a:t>پاورپوینت درس </a:t>
            </a:r>
            <a:r>
              <a:rPr lang="fa-IR" sz="8700" b="1" dirty="0" smtClean="0">
                <a:solidFill>
                  <a:srgbClr val="00B050"/>
                </a:solidFill>
              </a:rPr>
              <a:t>7</a:t>
            </a:r>
            <a:r>
              <a:rPr lang="fa-IR" sz="4500" b="1" dirty="0" smtClean="0">
                <a:solidFill>
                  <a:schemeClr val="tx1">
                    <a:lumMod val="95000"/>
                    <a:lumOff val="5000"/>
                  </a:schemeClr>
                </a:solidFill>
              </a:rPr>
              <a:t> آمادگی دفاعی دهم</a:t>
            </a:r>
            <a:endParaRPr lang="en-US" sz="4500" b="1" dirty="0" smtClean="0">
              <a:solidFill>
                <a:schemeClr val="tx1">
                  <a:lumMod val="95000"/>
                  <a:lumOff val="5000"/>
                </a:schemeClr>
              </a:solidFill>
            </a:endParaRPr>
          </a:p>
          <a:p>
            <a:r>
              <a:rPr lang="fa-IR" sz="7300" b="1" dirty="0" smtClean="0">
                <a:solidFill>
                  <a:srgbClr val="002060"/>
                </a:solidFill>
              </a:rPr>
              <a:t>«مقابله با جنگ نرم»</a:t>
            </a:r>
            <a:endParaRPr lang="fa-IR" sz="7300" dirty="0" smtClean="0"/>
          </a:p>
          <a:p>
            <a:pPr algn="just" rtl="1"/>
            <a:r>
              <a:rPr lang="fa-IR" sz="4100" b="1" dirty="0" smtClean="0">
                <a:solidFill>
                  <a:schemeClr val="tx1"/>
                </a:solidFill>
              </a:rPr>
              <a:t>اعضای گروه :سامان پورعرب - پارسا جاویدی – دانیال برابریان</a:t>
            </a:r>
          </a:p>
          <a:p>
            <a:pPr algn="just" rtl="1"/>
            <a:r>
              <a:rPr lang="fa-IR" sz="4100" b="1" dirty="0" smtClean="0">
                <a:solidFill>
                  <a:schemeClr val="tx1"/>
                </a:solidFill>
              </a:rPr>
              <a:t>دبیر:جناب اقای یزدان پناه</a:t>
            </a:r>
          </a:p>
          <a:p>
            <a:pPr algn="just" rtl="1"/>
            <a:r>
              <a:rPr lang="fa-IR" sz="4100" b="1" dirty="0" smtClean="0">
                <a:solidFill>
                  <a:schemeClr val="tx1"/>
                </a:solidFill>
              </a:rPr>
              <a:t>رشته :تجربی</a:t>
            </a:r>
          </a:p>
          <a:p>
            <a:pPr algn="just" rtl="1"/>
            <a:r>
              <a:rPr lang="fa-IR" sz="4100" b="1" dirty="0" smtClean="0">
                <a:solidFill>
                  <a:schemeClr val="tx1"/>
                </a:solidFill>
              </a:rPr>
              <a:t>کلاس:102</a:t>
            </a:r>
            <a:endParaRPr lang="en-US" sz="4100" b="1" dirty="0">
              <a:solidFill>
                <a:schemeClr val="tx1"/>
              </a:solidFill>
            </a:endParaRPr>
          </a:p>
        </p:txBody>
      </p:sp>
      <p:pic>
        <p:nvPicPr>
          <p:cNvPr id="5" name="Picture 4" descr="(108).jpg"/>
          <p:cNvPicPr>
            <a:picLocks noChangeAspect="1"/>
          </p:cNvPicPr>
          <p:nvPr/>
        </p:nvPicPr>
        <p:blipFill>
          <a:blip r:embed="rId2">
            <a:clrChange>
              <a:clrFrom>
                <a:srgbClr val="FCFCFC"/>
              </a:clrFrom>
              <a:clrTo>
                <a:srgbClr val="FCFCFC">
                  <a:alpha val="0"/>
                </a:srgbClr>
              </a:clrTo>
            </a:clrChange>
          </a:blip>
          <a:stretch>
            <a:fillRect/>
          </a:stretch>
        </p:blipFill>
        <p:spPr>
          <a:xfrm>
            <a:off x="6143635" y="193270"/>
            <a:ext cx="2834579" cy="2664504"/>
          </a:xfrm>
          <a:prstGeom prst="rect">
            <a:avLst/>
          </a:prstGeom>
          <a:ln w="127000" cap="rnd">
            <a:noFill/>
          </a:ln>
          <a:effectLst>
            <a:outerShdw blurRad="76200" dist="95250" dir="10500000" sx="97000" sy="23000" kx="900000" algn="br" rotWithShape="0">
              <a:srgbClr val="000000">
                <a:alpha val="20000"/>
              </a:srgbClr>
            </a:outerShdw>
          </a:effectLst>
        </p:spPr>
      </p:pic>
      <p:sp>
        <p:nvSpPr>
          <p:cNvPr id="6" name="Rectangle 5"/>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TextBox 7"/>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7" name="Action Button: Home 6">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lide(fromRight)">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slide(fromRight)">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lide(fromRigh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lide(fromRight)">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slide(fromRight)">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slide(fromRight)">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2"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slide(fromRight)">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500034" y="1785926"/>
            <a:ext cx="7358114" cy="4524315"/>
          </a:xfrm>
          <a:prstGeom prst="rect">
            <a:avLst/>
          </a:prstGeom>
        </p:spPr>
        <p:txBody>
          <a:bodyPr wrap="square">
            <a:spAutoFit/>
          </a:bodyPr>
          <a:lstStyle/>
          <a:p>
            <a:pPr algn="justLow">
              <a:lnSpc>
                <a:spcPct val="200000"/>
              </a:lnSpc>
            </a:pPr>
            <a:r>
              <a:rPr lang="fa-IR" sz="3600" b="1" spc="50" dirty="0" smtClean="0">
                <a:ln w="13500">
                  <a:solidFill>
                    <a:schemeClr val="accent1">
                      <a:shade val="2500"/>
                      <a:alpha val="6500"/>
                    </a:schemeClr>
                  </a:solidFill>
                  <a:prstDash val="solid"/>
                </a:ln>
                <a:solidFill>
                  <a:srgbClr val="FF0000"/>
                </a:solidFill>
                <a:effectLst>
                  <a:innerShdw blurRad="50900" dist="38500" dir="13500000">
                    <a:srgbClr val="000000">
                      <a:alpha val="60000"/>
                    </a:srgbClr>
                  </a:innerShdw>
                </a:effectLst>
              </a:rPr>
              <a:t>١ - </a:t>
            </a:r>
            <a:r>
              <a:rPr lang="fa-IR" sz="2400" b="1" spc="50" dirty="0" smtClean="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rPr>
              <a:t>براندازی یا تغییر رفتار جمهوری اسلامی ایران</a:t>
            </a:r>
          </a:p>
          <a:p>
            <a:pPr algn="justLow">
              <a:lnSpc>
                <a:spcPct val="200000"/>
              </a:lnSpc>
            </a:pPr>
            <a:r>
              <a:rPr lang="fa-IR" sz="3600" b="1" spc="50" dirty="0" smtClean="0">
                <a:ln w="13500">
                  <a:solidFill>
                    <a:schemeClr val="accent1">
                      <a:shade val="2500"/>
                      <a:alpha val="6500"/>
                    </a:schemeClr>
                  </a:solidFill>
                  <a:prstDash val="solid"/>
                </a:ln>
                <a:solidFill>
                  <a:srgbClr val="FF0000"/>
                </a:solidFill>
                <a:effectLst>
                  <a:innerShdw blurRad="50900" dist="38500" dir="13500000">
                    <a:srgbClr val="000000">
                      <a:alpha val="60000"/>
                    </a:srgbClr>
                  </a:innerShdw>
                </a:effectLst>
              </a:rPr>
              <a:t>٢ - </a:t>
            </a:r>
            <a:r>
              <a:rPr lang="fa-IR" sz="2400" b="1" spc="50" dirty="0" smtClean="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rPr>
              <a:t>تغییر هویت فرهنگی جامعه</a:t>
            </a:r>
          </a:p>
          <a:p>
            <a:pPr algn="justLow">
              <a:lnSpc>
                <a:spcPct val="200000"/>
              </a:lnSpc>
            </a:pPr>
            <a:r>
              <a:rPr lang="fa-IR" sz="3600" b="1" spc="50" dirty="0" smtClean="0">
                <a:ln w="13500">
                  <a:solidFill>
                    <a:schemeClr val="accent1">
                      <a:shade val="2500"/>
                      <a:alpha val="6500"/>
                    </a:schemeClr>
                  </a:solidFill>
                  <a:prstDash val="solid"/>
                </a:ln>
                <a:solidFill>
                  <a:srgbClr val="FF0000"/>
                </a:solidFill>
                <a:effectLst>
                  <a:innerShdw blurRad="50900" dist="38500" dir="13500000">
                    <a:srgbClr val="000000">
                      <a:alpha val="60000"/>
                    </a:srgbClr>
                  </a:innerShdw>
                </a:effectLst>
              </a:rPr>
              <a:t>٣ - </a:t>
            </a:r>
            <a:r>
              <a:rPr lang="fa-IR" sz="2400" b="1" spc="50" dirty="0" smtClean="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rPr>
              <a:t>منزوی ساختن ایران در ابعاد سیاسی و اقتصادی بین الملل</a:t>
            </a:r>
          </a:p>
          <a:p>
            <a:pPr algn="justLow">
              <a:lnSpc>
                <a:spcPct val="200000"/>
              </a:lnSpc>
            </a:pPr>
            <a:r>
              <a:rPr lang="fa-IR" sz="3600" b="1" spc="50" dirty="0" smtClean="0">
                <a:ln w="13500">
                  <a:solidFill>
                    <a:schemeClr val="accent1">
                      <a:shade val="2500"/>
                      <a:alpha val="6500"/>
                    </a:schemeClr>
                  </a:solidFill>
                  <a:prstDash val="solid"/>
                </a:ln>
                <a:solidFill>
                  <a:srgbClr val="FF0000"/>
                </a:solidFill>
                <a:effectLst>
                  <a:innerShdw blurRad="50900" dist="38500" dir="13500000">
                    <a:srgbClr val="000000">
                      <a:alpha val="60000"/>
                    </a:srgbClr>
                  </a:innerShdw>
                </a:effectLst>
              </a:rPr>
              <a:t>٤ - </a:t>
            </a:r>
            <a:r>
              <a:rPr lang="fa-IR" sz="2400" b="1" spc="50" dirty="0" smtClean="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rPr>
              <a:t>مهار انقلاب اسلامی و ایجاد مانع برای صدور آن </a:t>
            </a:r>
            <a:endParaRPr lang="fa-IR" sz="2400" b="1" spc="50" dirty="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endParaRPr>
          </a:p>
        </p:txBody>
      </p:sp>
      <p:sp>
        <p:nvSpPr>
          <p:cNvPr id="7" name="Rectangle 6"/>
          <p:cNvSpPr/>
          <p:nvPr/>
        </p:nvSpPr>
        <p:spPr>
          <a:xfrm>
            <a:off x="3005781" y="428604"/>
            <a:ext cx="6138219" cy="923330"/>
          </a:xfrm>
          <a:prstGeom prst="rect">
            <a:avLst/>
          </a:prstGeom>
        </p:spPr>
        <p:txBody>
          <a:bodyPr wrap="none">
            <a:spAutoFit/>
          </a:bodyPr>
          <a:lstStyle/>
          <a:p>
            <a:r>
              <a:rPr lang="fa-IR" sz="5400" b="1" cap="all" dirty="0" smtClean="0">
                <a:ln w="9000" cmpd="sng">
                  <a:solidFill>
                    <a:sysClr val="windowText" lastClr="000000"/>
                  </a:solidFill>
                  <a:prstDash val="solid"/>
                </a:ln>
                <a:solidFill>
                  <a:srgbClr val="C00000"/>
                </a:solidFill>
                <a:effectLst>
                  <a:reflection blurRad="12700" stA="28000" endPos="45000" dist="1000" dir="5400000" sy="-100000" algn="bl" rotWithShape="0"/>
                </a:effectLst>
              </a:rPr>
              <a:t>مهم ترین اهداف جنگ نرم</a:t>
            </a: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80">
                                          <p:stCondLst>
                                            <p:cond delay="0"/>
                                          </p:stCondLst>
                                        </p:cTn>
                                        <p:tgtEl>
                                          <p:spTgt spid="6">
                                            <p:txEl>
                                              <p:pRg st="3" end="3"/>
                                            </p:txEl>
                                          </p:spTgt>
                                        </p:tgtEl>
                                      </p:cBhvr>
                                    </p:animEffect>
                                    <p:anim calcmode="lin" valueType="num">
                                      <p:cBhvr>
                                        <p:cTn id="23"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6">
                                            <p:txEl>
                                              <p:pRg st="3" end="3"/>
                                            </p:txEl>
                                          </p:spTgt>
                                        </p:tgtEl>
                                      </p:cBhvr>
                                      <p:to x="100000" y="60000"/>
                                    </p:animScale>
                                    <p:animScale>
                                      <p:cBhvr>
                                        <p:cTn id="29" dur="166" decel="50000">
                                          <p:stCondLst>
                                            <p:cond delay="676"/>
                                          </p:stCondLst>
                                        </p:cTn>
                                        <p:tgtEl>
                                          <p:spTgt spid="6">
                                            <p:txEl>
                                              <p:pRg st="3" end="3"/>
                                            </p:txEl>
                                          </p:spTgt>
                                        </p:tgtEl>
                                      </p:cBhvr>
                                      <p:to x="100000" y="100000"/>
                                    </p:animScale>
                                    <p:animScale>
                                      <p:cBhvr>
                                        <p:cTn id="30" dur="26">
                                          <p:stCondLst>
                                            <p:cond delay="1312"/>
                                          </p:stCondLst>
                                        </p:cTn>
                                        <p:tgtEl>
                                          <p:spTgt spid="6">
                                            <p:txEl>
                                              <p:pRg st="3" end="3"/>
                                            </p:txEl>
                                          </p:spTgt>
                                        </p:tgtEl>
                                      </p:cBhvr>
                                      <p:to x="100000" y="80000"/>
                                    </p:animScale>
                                    <p:animScale>
                                      <p:cBhvr>
                                        <p:cTn id="31" dur="166" decel="50000">
                                          <p:stCondLst>
                                            <p:cond delay="1338"/>
                                          </p:stCondLst>
                                        </p:cTn>
                                        <p:tgtEl>
                                          <p:spTgt spid="6">
                                            <p:txEl>
                                              <p:pRg st="3" end="3"/>
                                            </p:txEl>
                                          </p:spTgt>
                                        </p:tgtEl>
                                      </p:cBhvr>
                                      <p:to x="100000" y="100000"/>
                                    </p:animScale>
                                    <p:animScale>
                                      <p:cBhvr>
                                        <p:cTn id="32" dur="26">
                                          <p:stCondLst>
                                            <p:cond delay="1642"/>
                                          </p:stCondLst>
                                        </p:cTn>
                                        <p:tgtEl>
                                          <p:spTgt spid="6">
                                            <p:txEl>
                                              <p:pRg st="3" end="3"/>
                                            </p:txEl>
                                          </p:spTgt>
                                        </p:tgtEl>
                                      </p:cBhvr>
                                      <p:to x="100000" y="90000"/>
                                    </p:animScale>
                                    <p:animScale>
                                      <p:cBhvr>
                                        <p:cTn id="33" dur="166" decel="50000">
                                          <p:stCondLst>
                                            <p:cond delay="1668"/>
                                          </p:stCondLst>
                                        </p:cTn>
                                        <p:tgtEl>
                                          <p:spTgt spid="6">
                                            <p:txEl>
                                              <p:pRg st="3" end="3"/>
                                            </p:txEl>
                                          </p:spTgt>
                                        </p:tgtEl>
                                      </p:cBhvr>
                                      <p:to x="100000" y="100000"/>
                                    </p:animScale>
                                    <p:animScale>
                                      <p:cBhvr>
                                        <p:cTn id="34" dur="26">
                                          <p:stCondLst>
                                            <p:cond delay="1808"/>
                                          </p:stCondLst>
                                        </p:cTn>
                                        <p:tgtEl>
                                          <p:spTgt spid="6">
                                            <p:txEl>
                                              <p:pRg st="3" end="3"/>
                                            </p:txEl>
                                          </p:spTgt>
                                        </p:tgtEl>
                                      </p:cBhvr>
                                      <p:to x="100000" y="95000"/>
                                    </p:animScale>
                                    <p:animScale>
                                      <p:cBhvr>
                                        <p:cTn id="35" dur="166" decel="50000">
                                          <p:stCondLst>
                                            <p:cond delay="1834"/>
                                          </p:stCondLst>
                                        </p:cTn>
                                        <p:tgtEl>
                                          <p:spTgt spid="6">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rot="5400000">
            <a:off x="6455263" y="1467275"/>
            <a:ext cx="3421129" cy="923330"/>
          </a:xfrm>
          <a:prstGeom prst="rect">
            <a:avLst/>
          </a:prstGeom>
        </p:spPr>
        <p:txBody>
          <a:bodyPr wrap="none">
            <a:spAutoFit/>
          </a:bodyPr>
          <a:lstStyle/>
          <a:p>
            <a:r>
              <a:rPr lang="fa-IR" sz="5400" b="1" cap="all" dirty="0" smtClean="0">
                <a:ln w="9000" cmpd="sng">
                  <a:solidFill>
                    <a:sysClr val="windowText" lastClr="000000"/>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فعالیت  ( 3 ) </a:t>
            </a:r>
            <a:endParaRPr lang="fa-IR" sz="5400" b="1" cap="all" dirty="0">
              <a:ln w="9000" cmpd="sng">
                <a:solidFill>
                  <a:sysClr val="windowText" lastClr="000000"/>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785786" y="357166"/>
            <a:ext cx="6215106" cy="3890489"/>
          </a:xfrm>
          <a:prstGeom prst="rect">
            <a:avLst/>
          </a:prstGeom>
        </p:spPr>
        <p:txBody>
          <a:bodyPr wrap="square">
            <a:spAutoFit/>
          </a:bodyPr>
          <a:lstStyle/>
          <a:p>
            <a:pPr algn="just">
              <a:lnSpc>
                <a:spcPct val="150000"/>
              </a:lnSpc>
            </a:pPr>
            <a:r>
              <a:rPr lang="fa-IR" sz="2800" b="1" dirty="0" smtClean="0"/>
              <a:t>با توجه به اهداف فوق و انجام بحث گروهی، سایر اهداف جنگ نرم دشمنان را بنویسید.</a:t>
            </a:r>
          </a:p>
          <a:p>
            <a:pPr algn="just">
              <a:lnSpc>
                <a:spcPct val="150000"/>
              </a:lnSpc>
            </a:pPr>
            <a:r>
              <a:rPr lang="fa-IR" sz="2800" b="1" dirty="0" smtClean="0"/>
              <a:t>1 ..........................................................</a:t>
            </a:r>
          </a:p>
          <a:p>
            <a:pPr algn="just">
              <a:lnSpc>
                <a:spcPct val="150000"/>
              </a:lnSpc>
            </a:pPr>
            <a:r>
              <a:rPr lang="fa-IR" sz="2800" b="1" dirty="0" smtClean="0"/>
              <a:t>2 ..........................................................</a:t>
            </a:r>
          </a:p>
          <a:p>
            <a:pPr algn="just">
              <a:lnSpc>
                <a:spcPct val="150000"/>
              </a:lnSpc>
            </a:pPr>
            <a:r>
              <a:rPr lang="fa-IR" sz="2800" b="1" dirty="0" smtClean="0"/>
              <a:t>3 ..........................................................</a:t>
            </a:r>
          </a:p>
          <a:p>
            <a:pPr algn="just">
              <a:lnSpc>
                <a:spcPct val="150000"/>
              </a:lnSpc>
            </a:pPr>
            <a:r>
              <a:rPr lang="fa-IR" sz="2800" b="1" dirty="0" smtClean="0"/>
              <a:t>4 .......................................................... </a:t>
            </a:r>
            <a:endParaRPr lang="fa-IR" sz="2800" b="1" dirty="0"/>
          </a:p>
        </p:txBody>
      </p:sp>
      <p:pic>
        <p:nvPicPr>
          <p:cNvPr id="4098" name="Picture 2"/>
          <p:cNvPicPr>
            <a:picLocks noChangeAspect="1" noChangeArrowheads="1"/>
          </p:cNvPicPr>
          <p:nvPr/>
        </p:nvPicPr>
        <p:blipFill>
          <a:blip r:embed="rId2"/>
          <a:srcRect/>
          <a:stretch>
            <a:fillRect/>
          </a:stretch>
        </p:blipFill>
        <p:spPr bwMode="auto">
          <a:xfrm>
            <a:off x="0" y="4425055"/>
            <a:ext cx="4572000" cy="2090057"/>
          </a:xfrm>
          <a:prstGeom prst="rect">
            <a:avLst/>
          </a:prstGeom>
          <a:ln>
            <a:noFill/>
          </a:ln>
          <a:effectLst>
            <a:softEdge rad="112500"/>
          </a:effectLst>
        </p:spPr>
      </p:pic>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1000"/>
                                        <p:tgtEl>
                                          <p:spTgt spid="4098"/>
                                        </p:tgtEl>
                                      </p:cBhvr>
                                    </p:animEffect>
                                    <p:anim calcmode="lin" valueType="num">
                                      <p:cBhvr>
                                        <p:cTn id="13" dur="1000" fill="hold"/>
                                        <p:tgtEl>
                                          <p:spTgt spid="4098"/>
                                        </p:tgtEl>
                                        <p:attrNameLst>
                                          <p:attrName>ppt_x</p:attrName>
                                        </p:attrNameLst>
                                      </p:cBhvr>
                                      <p:tavLst>
                                        <p:tav tm="0">
                                          <p:val>
                                            <p:strVal val="#ppt_x"/>
                                          </p:val>
                                        </p:tav>
                                        <p:tav tm="100000">
                                          <p:val>
                                            <p:strVal val="#ppt_x"/>
                                          </p:val>
                                        </p:tav>
                                      </p:tavLst>
                                    </p:anim>
                                    <p:anim calcmode="lin" valueType="num">
                                      <p:cBhvr>
                                        <p:cTn id="14"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2532010" y="428604"/>
            <a:ext cx="5977919" cy="830997"/>
          </a:xfrm>
          <a:prstGeom prst="rect">
            <a:avLst/>
          </a:prstGeom>
        </p:spPr>
        <p:txBody>
          <a:bodyPr wrap="none">
            <a:spAutoFit/>
          </a:bodyPr>
          <a:lstStyle/>
          <a:p>
            <a:r>
              <a:rPr lang="fa-IR" sz="4800" b="1" cap="all" dirty="0" smtClean="0">
                <a:ln w="9000" cmpd="sng">
                  <a:solidFill>
                    <a:sysClr val="windowText" lastClr="000000"/>
                  </a:solidFill>
                  <a:prstDash val="solid"/>
                </a:ln>
                <a:solidFill>
                  <a:srgbClr val="00B0F0"/>
                </a:solidFill>
                <a:effectLst>
                  <a:reflection blurRad="12700" stA="28000" endPos="45000" dist="1000" dir="5400000" sy="-100000" algn="bl" rotWithShape="0"/>
                </a:effectLst>
              </a:rPr>
              <a:t>گروه های هدف در جنگ نرم</a:t>
            </a:r>
            <a:endParaRPr lang="fa-IR" sz="4800" b="1" cap="all" dirty="0">
              <a:ln w="9000" cmpd="sng">
                <a:solidFill>
                  <a:sysClr val="windowText" lastClr="000000"/>
                </a:solidFill>
                <a:prstDash val="solid"/>
              </a:ln>
              <a:solidFill>
                <a:srgbClr val="00B0F0"/>
              </a:solidFill>
              <a:effectLst>
                <a:reflection blurRad="12700" stA="28000" endPos="45000" dist="1000" dir="5400000" sy="-100000" algn="bl" rotWithShape="0"/>
              </a:effectLst>
            </a:endParaRPr>
          </a:p>
        </p:txBody>
      </p:sp>
      <p:sp>
        <p:nvSpPr>
          <p:cNvPr id="7" name="Rectangle 6"/>
          <p:cNvSpPr/>
          <p:nvPr/>
        </p:nvSpPr>
        <p:spPr>
          <a:xfrm>
            <a:off x="3571868" y="1643050"/>
            <a:ext cx="5214942" cy="4536819"/>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0" scaled="1"/>
            <a:tileRect/>
          </a:gradFill>
          <a:effectLst>
            <a:softEdge rad="127000"/>
          </a:effectLst>
        </p:spPr>
        <p:txBody>
          <a:bodyPr wrap="square">
            <a:spAutoFit/>
          </a:bodyPr>
          <a:lstStyle/>
          <a:p>
            <a:pPr algn="just">
              <a:lnSpc>
                <a:spcPct val="150000"/>
              </a:lnSpc>
            </a:pPr>
            <a:r>
              <a:rPr lang="fa-IR" sz="2800" b="1" dirty="0" smtClean="0"/>
              <a:t>در جنگ نرم، تمامی سطوح جامعه از مسئولان تا شهروندان هدف محسوب می شوند و جوانان و نوجوان مهم ترین گروه هدف اند. دشمن با ایجاد شک و تردید در بین جوانان سعی دارد آنان را نسبت به اصول و ارز شهای دینی، ملی و انقلابی دچار تردید و گمراهی كند. </a:t>
            </a:r>
            <a:endParaRPr lang="fa-IR" sz="2800" b="1" dirty="0"/>
          </a:p>
        </p:txBody>
      </p:sp>
      <p:pic>
        <p:nvPicPr>
          <p:cNvPr id="5122" name="Picture 2"/>
          <p:cNvPicPr>
            <a:picLocks noChangeAspect="1" noChangeArrowheads="1"/>
          </p:cNvPicPr>
          <p:nvPr/>
        </p:nvPicPr>
        <p:blipFill>
          <a:blip r:embed="rId2"/>
          <a:srcRect/>
          <a:stretch>
            <a:fillRect/>
          </a:stretch>
        </p:blipFill>
        <p:spPr bwMode="auto">
          <a:xfrm>
            <a:off x="214282" y="1857364"/>
            <a:ext cx="3286116" cy="2276809"/>
          </a:xfrm>
          <a:prstGeom prst="rect">
            <a:avLst/>
          </a:prstGeom>
          <a:ln>
            <a:noFill/>
          </a:ln>
          <a:effectLst>
            <a:softEdge rad="112500"/>
          </a:effectLst>
        </p:spPr>
      </p:pic>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2883131" y="285728"/>
            <a:ext cx="5695790" cy="769441"/>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effectLst>
            <a:softEdge rad="127000"/>
          </a:effectLst>
        </p:spPr>
        <p:txBody>
          <a:bodyPr wrap="none">
            <a:spAutoFit/>
          </a:bodyPr>
          <a:lstStyle/>
          <a:p>
            <a:r>
              <a:rPr lang="fa-IR" sz="4400" b="1" dirty="0" smtClean="0"/>
              <a:t>رایج ترین ابزارهای جنگ نرم</a:t>
            </a:r>
            <a:endParaRPr lang="fa-IR" sz="4400" dirty="0"/>
          </a:p>
        </p:txBody>
      </p:sp>
      <p:sp>
        <p:nvSpPr>
          <p:cNvPr id="7" name="Rectangle 6"/>
          <p:cNvSpPr/>
          <p:nvPr/>
        </p:nvSpPr>
        <p:spPr>
          <a:xfrm>
            <a:off x="1428728" y="1071546"/>
            <a:ext cx="7215206" cy="3416320"/>
          </a:xfrm>
          <a:prstGeom prst="rect">
            <a:avLst/>
          </a:prstGeom>
        </p:spPr>
        <p:txBody>
          <a:bodyPr wrap="square">
            <a:spAutoFit/>
          </a:bodyPr>
          <a:lstStyle/>
          <a:p>
            <a:pPr algn="just">
              <a:lnSpc>
                <a:spcPct val="150000"/>
              </a:lnSpc>
            </a:pPr>
            <a:r>
              <a:rPr lang="fa-IR" sz="3200" b="1" spc="50" dirty="0" smtClean="0">
                <a:ln w="13500">
                  <a:solidFill>
                    <a:schemeClr val="accent1">
                      <a:shade val="2500"/>
                      <a:alpha val="6500"/>
                    </a:schemeClr>
                  </a:solidFill>
                  <a:prstDash val="solid"/>
                </a:ln>
                <a:solidFill>
                  <a:srgbClr val="FF0000"/>
                </a:solidFill>
                <a:effectLst>
                  <a:innerShdw blurRad="50900" dist="38500" dir="13500000">
                    <a:srgbClr val="000000">
                      <a:alpha val="60000"/>
                    </a:srgbClr>
                  </a:innerShdw>
                </a:effectLst>
              </a:rPr>
              <a:t>شبکه های ماهواره ای: </a:t>
            </a:r>
            <a:r>
              <a:rPr lang="fa-IR" sz="2800" b="1" dirty="0" smtClean="0"/>
              <a:t>دشمنان با سرمایه گذاری در راه اندازی صدها شبکهٔ ماهواره ای، فرهنگ غربی را به درون خانواده های استفاده کننده از این شبكه ها وارد می کنند تا ارزش ها و هنجارهای ایرانی  اسلامی را کم رنگ و ب هتدریج ارز شهای غربی را جایگزین آنها كنند.</a:t>
            </a:r>
            <a:endParaRPr lang="fa-IR" sz="2800" b="1" dirty="0"/>
          </a:p>
        </p:txBody>
      </p:sp>
      <p:pic>
        <p:nvPicPr>
          <p:cNvPr id="6146" name="Picture 2"/>
          <p:cNvPicPr>
            <a:picLocks noChangeAspect="1" noChangeArrowheads="1"/>
          </p:cNvPicPr>
          <p:nvPr/>
        </p:nvPicPr>
        <p:blipFill>
          <a:blip r:embed="rId2"/>
          <a:srcRect/>
          <a:stretch>
            <a:fillRect/>
          </a:stretch>
        </p:blipFill>
        <p:spPr bwMode="auto">
          <a:xfrm>
            <a:off x="285720" y="4500570"/>
            <a:ext cx="4143372" cy="2113720"/>
          </a:xfrm>
          <a:prstGeom prst="rect">
            <a:avLst/>
          </a:prstGeom>
          <a:ln>
            <a:noFill/>
          </a:ln>
          <a:effectLst>
            <a:softEdge rad="112500"/>
          </a:effectLst>
        </p:spPr>
      </p:pic>
      <p:sp>
        <p:nvSpPr>
          <p:cNvPr id="9" name="Action Button: Home 8">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fade">
                                      <p:cBhvr>
                                        <p:cTn id="12" dur="1000"/>
                                        <p:tgtEl>
                                          <p:spTgt spid="6146"/>
                                        </p:tgtEl>
                                      </p:cBhvr>
                                    </p:animEffect>
                                    <p:anim calcmode="lin" valueType="num">
                                      <p:cBhvr>
                                        <p:cTn id="13" dur="1000" fill="hold"/>
                                        <p:tgtEl>
                                          <p:spTgt spid="6146"/>
                                        </p:tgtEl>
                                        <p:attrNameLst>
                                          <p:attrName>ppt_x</p:attrName>
                                        </p:attrNameLst>
                                      </p:cBhvr>
                                      <p:tavLst>
                                        <p:tav tm="0">
                                          <p:val>
                                            <p:strVal val="#ppt_x"/>
                                          </p:val>
                                        </p:tav>
                                        <p:tav tm="100000">
                                          <p:val>
                                            <p:strVal val="#ppt_x"/>
                                          </p:val>
                                        </p:tav>
                                      </p:tavLst>
                                    </p:anim>
                                    <p:anim calcmode="lin" valueType="num">
                                      <p:cBhvr>
                                        <p:cTn id="14"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357158" y="1785926"/>
            <a:ext cx="7858180" cy="3970318"/>
          </a:xfrm>
          <a:prstGeom prst="rect">
            <a:avLst/>
          </a:prstGeom>
          <a:solidFill>
            <a:schemeClr val="bg1">
              <a:lumMod val="85000"/>
            </a:schemeClr>
          </a:solidFill>
          <a:effectLst>
            <a:softEdge rad="127000"/>
          </a:effectLst>
        </p:spPr>
        <p:txBody>
          <a:bodyPr wrap="square">
            <a:spAutoFit/>
          </a:bodyPr>
          <a:lstStyle/>
          <a:p>
            <a:pPr algn="just">
              <a:lnSpc>
                <a:spcPct val="150000"/>
              </a:lnSpc>
            </a:pPr>
            <a:r>
              <a:rPr lang="fa-IR" sz="2400" b="1" dirty="0" smtClean="0"/>
              <a:t>با پیشرفت فناوری های ارتباطی که جدیدترین آنها شبکه های اجتماعی مجازی اند، در شبان هروز میلیو نها ساعت از وقت افراد را به خود اختصاص می دهد. گردانندگان اصلی این شبكه ها  در خارج از كشورند و اهداف خاصی از جمله جاسوسی، ترویج فساد و بی بندوباری و جمع آوری اطلاعات اجتماعی كشور را برای برنامه ریزی های خود دنبال می كنند. البته شبكه های اجتماعی یكی از راه های انتشار ارزش های دینی، ملی و انقلابی نیز به شمار می روند.</a:t>
            </a:r>
            <a:endParaRPr lang="fa-IR" sz="2400" b="1" dirty="0"/>
          </a:p>
        </p:txBody>
      </p:sp>
      <p:sp>
        <p:nvSpPr>
          <p:cNvPr id="7" name="Rectangle 6"/>
          <p:cNvSpPr/>
          <p:nvPr/>
        </p:nvSpPr>
        <p:spPr>
          <a:xfrm>
            <a:off x="4583136" y="428604"/>
            <a:ext cx="4560864" cy="830997"/>
          </a:xfrm>
          <a:prstGeom prst="rect">
            <a:avLst/>
          </a:prstGeom>
        </p:spPr>
        <p:txBody>
          <a:bodyPr wrap="none">
            <a:spAutoFit/>
          </a:bodyPr>
          <a:lstStyle/>
          <a:p>
            <a:r>
              <a:rPr lang="fa-IR" sz="4800" b="1" cap="all" dirty="0" smtClean="0">
                <a:ln w="9000" cmpd="sng">
                  <a:solidFill>
                    <a:sysClr val="windowText" lastClr="000000"/>
                  </a:solidFill>
                  <a:prstDash val="solid"/>
                </a:ln>
                <a:solidFill>
                  <a:srgbClr val="00B050"/>
                </a:solidFill>
                <a:effectLst>
                  <a:reflection blurRad="12700" stA="28000" endPos="45000" dist="1000" dir="5400000" sy="-100000" algn="bl" rotWithShape="0"/>
                </a:effectLst>
              </a:rPr>
              <a:t>شبکه های اجتماعی: </a:t>
            </a:r>
            <a:endParaRPr lang="fa-IR" sz="4800" b="1" cap="all" dirty="0">
              <a:ln w="9000" cmpd="sng">
                <a:solidFill>
                  <a:sysClr val="windowText" lastClr="000000"/>
                </a:solidFill>
                <a:prstDash val="solid"/>
              </a:ln>
              <a:solidFill>
                <a:srgbClr val="00B050"/>
              </a:solidFill>
              <a:effectLst>
                <a:reflection blurRad="12700" stA="28000" endPos="45000" dist="1000" dir="5400000" sy="-100000" algn="bl" rotWithShape="0"/>
              </a:effectLst>
            </a:endParaRPr>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1857356" y="214290"/>
            <a:ext cx="5407249" cy="1569660"/>
          </a:xfrm>
          <a:prstGeom prst="rect">
            <a:avLst/>
          </a:prstGeom>
        </p:spPr>
        <p:txBody>
          <a:bodyPr wrap="none">
            <a:spAutoFit/>
          </a:bodyPr>
          <a:lstStyle/>
          <a:p>
            <a:r>
              <a:rPr lang="fa-IR" sz="9600" b="1" cap="all" dirty="0" smtClean="0">
                <a:ln w="9000" cmpd="sng">
                  <a:solidFill>
                    <a:sysClr val="windowText" lastClr="000000"/>
                  </a:solidFill>
                  <a:prstDash val="solid"/>
                </a:ln>
                <a:solidFill>
                  <a:srgbClr val="FF0000"/>
                </a:solidFill>
                <a:effectLst>
                  <a:reflection blurRad="12700" stA="28000" endPos="45000" dist="1000" dir="5400000" sy="-100000" algn="bl" rotWithShape="0"/>
                </a:effectLst>
              </a:rPr>
              <a:t>فرار مغزها!!</a:t>
            </a:r>
            <a:endParaRPr lang="fa-IR" sz="9600" b="1" cap="all" dirty="0">
              <a:ln w="9000" cmpd="sng">
                <a:solidFill>
                  <a:sysClr val="windowText" lastClr="000000"/>
                </a:solidFill>
                <a:prstDash val="solid"/>
              </a:ln>
              <a:solidFill>
                <a:srgbClr val="FF0000"/>
              </a:solidFill>
              <a:effectLst>
                <a:reflection blurRad="12700" stA="28000" endPos="45000" dist="1000" dir="5400000" sy="-100000" algn="bl" rotWithShape="0"/>
              </a:effectLst>
            </a:endParaRPr>
          </a:p>
        </p:txBody>
      </p:sp>
      <p:sp>
        <p:nvSpPr>
          <p:cNvPr id="7" name="Rectangle 6"/>
          <p:cNvSpPr/>
          <p:nvPr/>
        </p:nvSpPr>
        <p:spPr>
          <a:xfrm>
            <a:off x="357158" y="2071678"/>
            <a:ext cx="8286808" cy="3970318"/>
          </a:xfrm>
          <a:prstGeom prst="rect">
            <a:avLst/>
          </a:prstGeom>
          <a:ln w="57150">
            <a:solidFill>
              <a:srgbClr val="00B050"/>
            </a:solidFill>
          </a:ln>
        </p:spPr>
        <p:txBody>
          <a:bodyPr wrap="square">
            <a:spAutoFit/>
          </a:bodyPr>
          <a:lstStyle/>
          <a:p>
            <a:pPr algn="just">
              <a:lnSpc>
                <a:spcPct val="150000"/>
              </a:lnSpc>
            </a:pPr>
            <a:r>
              <a:rPr lang="fa-IR" sz="2800" b="1" spc="50" dirty="0" smtClean="0">
                <a:ln w="13500">
                  <a:solidFill>
                    <a:schemeClr val="accent1">
                      <a:shade val="2500"/>
                      <a:alpha val="6500"/>
                    </a:schemeClr>
                  </a:solidFill>
                  <a:prstDash val="solid"/>
                </a:ln>
                <a:solidFill>
                  <a:srgbClr val="002060"/>
                </a:solidFill>
                <a:effectLst>
                  <a:innerShdw blurRad="50900" dist="38500" dir="13500000">
                    <a:srgbClr val="000000">
                      <a:alpha val="60000"/>
                    </a:srgbClr>
                  </a:innerShdw>
                </a:effectLst>
              </a:rPr>
              <a:t>در فرهنگ اسلامی بر سفر به منظور کسب علم و تجربه تأکید شده است.آمریکا و کشورهای غربی با ایجاد جاذبه و در اصل با اهداف استثماری، برخی نخبگان کشورهای دیگر را به سوی خود جذب می کنند.اقامت در آن کشور ها هرچند در ظاهر مرفه و فریبنده به نظر می آید اما حس غربت، نژادپرستی ، قوانین اجتماعی تبعیض گرایانه نسبت به مهاجران و سایر مشکلات در انتظار آنان است. </a:t>
            </a:r>
            <a:endParaRPr lang="fa-IR" sz="2800" b="1" spc="50" dirty="0">
              <a:ln w="13500">
                <a:solidFill>
                  <a:schemeClr val="accent1">
                    <a:shade val="2500"/>
                    <a:alpha val="6500"/>
                  </a:schemeClr>
                </a:solidFill>
                <a:prstDash val="solid"/>
              </a:ln>
              <a:solidFill>
                <a:srgbClr val="002060"/>
              </a:solidFill>
              <a:effectLst>
                <a:innerShdw blurRad="50900" dist="38500" dir="13500000">
                  <a:srgbClr val="000000">
                    <a:alpha val="60000"/>
                  </a:srgbClr>
                </a:innerShdw>
              </a:effectLst>
            </a:endParaRPr>
          </a:p>
        </p:txBody>
      </p:sp>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642910" y="285728"/>
            <a:ext cx="7858180" cy="4031873"/>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effectLst>
            <a:softEdge rad="127000"/>
          </a:effectLst>
        </p:spPr>
        <p:txBody>
          <a:bodyPr wrap="square">
            <a:spAutoFit/>
          </a:bodyPr>
          <a:lstStyle/>
          <a:p>
            <a:pPr algn="just">
              <a:lnSpc>
                <a:spcPct val="200000"/>
              </a:lnSpc>
            </a:pPr>
            <a:r>
              <a:rPr lang="fa-IR" sz="3200" b="1" dirty="0" smtClean="0"/>
              <a:t>گرچه چهره های موفق ایرانی در جامعهٔ بین المللی منشأ خدمات علمی و اجتماعی هستند اما یک ایرانی متعهد در هر شرایطی باید وظیفه و دین خویش را نسبت به کشور عزیزش ادا کند. </a:t>
            </a:r>
            <a:endParaRPr lang="fa-IR" sz="3200" b="1" dirty="0"/>
          </a:p>
        </p:txBody>
      </p:sp>
      <p:pic>
        <p:nvPicPr>
          <p:cNvPr id="7170" name="Picture 2"/>
          <p:cNvPicPr>
            <a:picLocks noChangeAspect="1" noChangeArrowheads="1"/>
          </p:cNvPicPr>
          <p:nvPr/>
        </p:nvPicPr>
        <p:blipFill>
          <a:blip r:embed="rId2"/>
          <a:srcRect/>
          <a:stretch>
            <a:fillRect/>
          </a:stretch>
        </p:blipFill>
        <p:spPr bwMode="auto">
          <a:xfrm>
            <a:off x="714348" y="3571876"/>
            <a:ext cx="5361983" cy="2714644"/>
          </a:xfrm>
          <a:prstGeom prst="rect">
            <a:avLst/>
          </a:prstGeom>
          <a:ln>
            <a:noFill/>
          </a:ln>
          <a:effectLst>
            <a:softEdge rad="112500"/>
          </a:effectLst>
        </p:spPr>
      </p:pic>
    </p:spTree>
  </p:cSld>
  <p:clrMapOvr>
    <a:masterClrMapping/>
  </p:clrMapOvr>
  <p:transition spd="med">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8194" name="Picture 2"/>
          <p:cNvPicPr>
            <a:picLocks noChangeAspect="1" noChangeArrowheads="1"/>
          </p:cNvPicPr>
          <p:nvPr/>
        </p:nvPicPr>
        <p:blipFill>
          <a:blip r:embed="rId2"/>
          <a:srcRect/>
          <a:stretch>
            <a:fillRect/>
          </a:stretch>
        </p:blipFill>
        <p:spPr bwMode="auto">
          <a:xfrm>
            <a:off x="357158" y="1428736"/>
            <a:ext cx="3663641" cy="2071702"/>
          </a:xfrm>
          <a:prstGeom prst="rect">
            <a:avLst/>
          </a:prstGeom>
          <a:ln>
            <a:noFill/>
          </a:ln>
          <a:effectLst>
            <a:softEdge rad="112500"/>
          </a:effectLst>
        </p:spPr>
      </p:pic>
      <p:pic>
        <p:nvPicPr>
          <p:cNvPr id="8195" name="Picture 3"/>
          <p:cNvPicPr>
            <a:picLocks noChangeAspect="1" noChangeArrowheads="1"/>
          </p:cNvPicPr>
          <p:nvPr/>
        </p:nvPicPr>
        <p:blipFill>
          <a:blip r:embed="rId3"/>
          <a:srcRect/>
          <a:stretch>
            <a:fillRect/>
          </a:stretch>
        </p:blipFill>
        <p:spPr bwMode="auto">
          <a:xfrm>
            <a:off x="2285984" y="214290"/>
            <a:ext cx="3380146" cy="1897243"/>
          </a:xfrm>
          <a:prstGeom prst="rect">
            <a:avLst/>
          </a:prstGeom>
          <a:ln>
            <a:noFill/>
          </a:ln>
          <a:effectLst>
            <a:softEdge rad="112500"/>
          </a:effectLst>
        </p:spPr>
      </p:pic>
      <p:sp>
        <p:nvSpPr>
          <p:cNvPr id="8" name="Rectangle 7"/>
          <p:cNvSpPr/>
          <p:nvPr/>
        </p:nvSpPr>
        <p:spPr>
          <a:xfrm>
            <a:off x="5472802" y="2143116"/>
            <a:ext cx="3671198" cy="707886"/>
          </a:xfrm>
          <a:prstGeom prst="rect">
            <a:avLst/>
          </a:prstGeom>
        </p:spPr>
        <p:txBody>
          <a:bodyPr wrap="none">
            <a:spAutoFit/>
          </a:bodyPr>
          <a:lstStyle/>
          <a:p>
            <a:r>
              <a:rPr lang="fa-IR" sz="4000" b="1" cap="all" dirty="0" smtClean="0">
                <a:ln w="9000" cmpd="sng">
                  <a:solidFill>
                    <a:sysClr val="windowText" lastClr="000000"/>
                  </a:solidFill>
                  <a:prstDash val="solid"/>
                </a:ln>
                <a:solidFill>
                  <a:srgbClr val="FF0000"/>
                </a:solidFill>
                <a:effectLst>
                  <a:reflection blurRad="12700" stA="28000" endPos="45000" dist="1000" dir="5400000" sy="-100000" algn="bl" rotWithShape="0"/>
                </a:effectLst>
              </a:rPr>
              <a:t>بازی های رایانه ای:</a:t>
            </a:r>
            <a:endParaRPr lang="fa-IR" sz="4000" b="1" cap="all" dirty="0">
              <a:ln w="9000" cmpd="sng">
                <a:solidFill>
                  <a:sysClr val="windowText" lastClr="000000"/>
                </a:solidFill>
                <a:prstDash val="solid"/>
              </a:ln>
              <a:solidFill>
                <a:srgbClr val="FF0000"/>
              </a:solidFill>
              <a:effectLst>
                <a:reflection blurRad="12700" stA="28000" endPos="45000" dist="1000" dir="5400000" sy="-100000" algn="bl" rotWithShape="0"/>
              </a:effectLst>
            </a:endParaRPr>
          </a:p>
        </p:txBody>
      </p:sp>
      <p:sp>
        <p:nvSpPr>
          <p:cNvPr id="9" name="Rectangle 8"/>
          <p:cNvSpPr/>
          <p:nvPr/>
        </p:nvSpPr>
        <p:spPr>
          <a:xfrm>
            <a:off x="714348" y="3286124"/>
            <a:ext cx="7500990" cy="3266985"/>
          </a:xfrm>
          <a:prstGeom prst="rect">
            <a:avLst/>
          </a:prstGeom>
        </p:spPr>
        <p:txBody>
          <a:bodyPr wrap="square">
            <a:spAutoFit/>
          </a:bodyPr>
          <a:lstStyle/>
          <a:p>
            <a:pPr algn="just">
              <a:lnSpc>
                <a:spcPct val="150000"/>
              </a:lnSpc>
            </a:pPr>
            <a:r>
              <a:rPr lang="fa-IR" sz="2000" b="1" spc="50" dirty="0" smtClean="0">
                <a:ln w="13500">
                  <a:solidFill>
                    <a:schemeClr val="accent1">
                      <a:shade val="2500"/>
                      <a:alpha val="6500"/>
                    </a:schemeClr>
                  </a:solidFill>
                  <a:prstDash val="solid"/>
                </a:ln>
                <a:solidFill>
                  <a:srgbClr val="002060"/>
                </a:solidFill>
                <a:effectLst>
                  <a:innerShdw blurRad="50900" dist="38500" dir="13500000">
                    <a:srgbClr val="000000">
                      <a:alpha val="60000"/>
                    </a:srgbClr>
                  </a:innerShdw>
                </a:effectLst>
              </a:rPr>
              <a:t>طراحی بازی های هدفمند رایانه ای برای كودكان و نوجوانان یكی از سیاست های مهم در جنگ نرم است. جذابیت و هیجان كاذب، باعث وابستگی افراد به این بازی ها می شود و به تدریج نگرش ها و اعتقادات مخاطبان تحت تأثیر افكار و اهداف طراحان بازی قرار می گیرد. بی توجهی، غفلت، بیماری های جسمی و ناهنجاری های روانی از جمله پرخاشگری و… مهم ترین ارمغان شوم این بازی هاست. البته پرداختن محدود و متعادل به بازی های تأیید شدهٔ تولید ملی می تواند بخشی از اوقات فراغت كودكان و نوجوانان را به خود اختصاص دهد.</a:t>
            </a:r>
            <a:endParaRPr lang="fa-IR" sz="2000" b="1" spc="50" dirty="0">
              <a:ln w="13500">
                <a:solidFill>
                  <a:schemeClr val="accent1">
                    <a:shade val="2500"/>
                    <a:alpha val="6500"/>
                  </a:schemeClr>
                </a:solidFill>
                <a:prstDash val="solid"/>
              </a:ln>
              <a:solidFill>
                <a:srgbClr val="002060"/>
              </a:solidFill>
              <a:effectLst>
                <a:innerShdw blurRad="50900" dist="38500" dir="13500000">
                  <a:srgbClr val="000000">
                    <a:alpha val="60000"/>
                  </a:srgbClr>
                </a:innerShdw>
              </a:effectLst>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194"/>
                                        </p:tgtEl>
                                        <p:attrNameLst>
                                          <p:attrName>style.visibility</p:attrName>
                                        </p:attrNameLst>
                                      </p:cBhvr>
                                      <p:to>
                                        <p:strVal val="visible"/>
                                      </p:to>
                                    </p:set>
                                    <p:animEffect transition="in" filter="fade">
                                      <p:cBhvr>
                                        <p:cTn id="12" dur="1000"/>
                                        <p:tgtEl>
                                          <p:spTgt spid="8194"/>
                                        </p:tgtEl>
                                      </p:cBhvr>
                                    </p:animEffect>
                                    <p:anim calcmode="lin" valueType="num">
                                      <p:cBhvr>
                                        <p:cTn id="13" dur="1000" fill="hold"/>
                                        <p:tgtEl>
                                          <p:spTgt spid="8194"/>
                                        </p:tgtEl>
                                        <p:attrNameLst>
                                          <p:attrName>ppt_x</p:attrName>
                                        </p:attrNameLst>
                                      </p:cBhvr>
                                      <p:tavLst>
                                        <p:tav tm="0">
                                          <p:val>
                                            <p:strVal val="#ppt_x"/>
                                          </p:val>
                                        </p:tav>
                                        <p:tav tm="100000">
                                          <p:val>
                                            <p:strVal val="#ppt_x"/>
                                          </p:val>
                                        </p:tav>
                                      </p:tavLst>
                                    </p:anim>
                                    <p:anim calcmode="lin" valueType="num">
                                      <p:cBhvr>
                                        <p:cTn id="14" dur="1000" fill="hold"/>
                                        <p:tgtEl>
                                          <p:spTgt spid="819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8195"/>
                                        </p:tgtEl>
                                        <p:attrNameLst>
                                          <p:attrName>style.visibility</p:attrName>
                                        </p:attrNameLst>
                                      </p:cBhvr>
                                      <p:to>
                                        <p:strVal val="visible"/>
                                      </p:to>
                                    </p:set>
                                    <p:animEffect transition="in" filter="fade">
                                      <p:cBhvr>
                                        <p:cTn id="17" dur="1000"/>
                                        <p:tgtEl>
                                          <p:spTgt spid="8195"/>
                                        </p:tgtEl>
                                      </p:cBhvr>
                                    </p:animEffect>
                                    <p:anim calcmode="lin" valueType="num">
                                      <p:cBhvr>
                                        <p:cTn id="18" dur="1000" fill="hold"/>
                                        <p:tgtEl>
                                          <p:spTgt spid="8195"/>
                                        </p:tgtEl>
                                        <p:attrNameLst>
                                          <p:attrName>ppt_x</p:attrName>
                                        </p:attrNameLst>
                                      </p:cBhvr>
                                      <p:tavLst>
                                        <p:tav tm="0">
                                          <p:val>
                                            <p:strVal val="#ppt_x"/>
                                          </p:val>
                                        </p:tav>
                                        <p:tav tm="100000">
                                          <p:val>
                                            <p:strVal val="#ppt_x"/>
                                          </p:val>
                                        </p:tav>
                                      </p:tavLst>
                                    </p:anim>
                                    <p:anim calcmode="lin" valueType="num">
                                      <p:cBhvr>
                                        <p:cTn id="19" dur="1000" fill="hold"/>
                                        <p:tgtEl>
                                          <p:spTgt spid="81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rot="597704">
            <a:off x="5350853" y="214290"/>
            <a:ext cx="3565400" cy="1015663"/>
          </a:xfrm>
          <a:prstGeom prst="rect">
            <a:avLst/>
          </a:prstGeom>
        </p:spPr>
        <p:txBody>
          <a:bodyPr wrap="none">
            <a:spAutoFit/>
          </a:bodyPr>
          <a:lstStyle/>
          <a:p>
            <a:r>
              <a:rPr lang="fa-IR" sz="6000" b="1" cap="all" dirty="0" smtClean="0">
                <a:ln w="9000" cmpd="sng">
                  <a:solidFill>
                    <a:sysClr val="windowText" lastClr="000000"/>
                  </a:solidFill>
                  <a:prstDash val="solid"/>
                </a:ln>
                <a:solidFill>
                  <a:srgbClr val="00B050"/>
                </a:solidFill>
                <a:effectLst>
                  <a:reflection blurRad="12700" stA="28000" endPos="45000" dist="1000" dir="5400000" sy="-100000" algn="bl" rotWithShape="0"/>
                </a:effectLst>
              </a:rPr>
              <a:t>فعالیت ( 4 ) </a:t>
            </a:r>
            <a:endParaRPr lang="fa-IR" sz="6000" b="1" cap="all" dirty="0">
              <a:ln w="9000" cmpd="sng">
                <a:solidFill>
                  <a:sysClr val="windowText" lastClr="000000"/>
                </a:solidFill>
                <a:prstDash val="solid"/>
              </a:ln>
              <a:solidFill>
                <a:srgbClr val="00B050"/>
              </a:solidFill>
              <a:effectLst>
                <a:reflection blurRad="12700" stA="28000" endPos="45000" dist="1000" dir="5400000" sy="-100000" algn="bl" rotWithShape="0"/>
              </a:effectLst>
            </a:endParaRPr>
          </a:p>
        </p:txBody>
      </p:sp>
      <p:sp>
        <p:nvSpPr>
          <p:cNvPr id="7" name="Rectangle 6"/>
          <p:cNvSpPr/>
          <p:nvPr/>
        </p:nvSpPr>
        <p:spPr>
          <a:xfrm>
            <a:off x="428596" y="2143116"/>
            <a:ext cx="7858180" cy="3671005"/>
          </a:xfrm>
          <a:prstGeom prst="rect">
            <a:avLst/>
          </a:prstGeom>
          <a:solidFill>
            <a:schemeClr val="bg2">
              <a:lumMod val="90000"/>
            </a:schemeClr>
          </a:solidFill>
          <a:effectLst>
            <a:softEdge rad="127000"/>
          </a:effectLst>
        </p:spPr>
        <p:txBody>
          <a:bodyPr wrap="square">
            <a:spAutoFit/>
          </a:bodyPr>
          <a:lstStyle/>
          <a:p>
            <a:pPr algn="just">
              <a:lnSpc>
                <a:spcPct val="200000"/>
              </a:lnSpc>
            </a:pPr>
            <a:r>
              <a:rPr lang="fa-IR" sz="2400" b="1" dirty="0" smtClean="0"/>
              <a:t>با مشورت اعضای خانواده و دبیران خود آثار منفی شبكه های ماهواره ای، شبكه های اجتماعی و بازی های رایانه ای وارداتی را در كلاس تحلیل كنید و نتیجهٔ آن را در زیر یادداشت كنید. </a:t>
            </a:r>
          </a:p>
          <a:p>
            <a:pPr algn="just">
              <a:lnSpc>
                <a:spcPct val="200000"/>
              </a:lnSpc>
            </a:pPr>
            <a:r>
              <a:rPr lang="fa-IR" sz="2400" b="1" dirty="0" smtClean="0"/>
              <a:t>................................................................</a:t>
            </a:r>
          </a:p>
          <a:p>
            <a:pPr algn="just">
              <a:lnSpc>
                <a:spcPct val="200000"/>
              </a:lnSpc>
            </a:pPr>
            <a:r>
              <a:rPr lang="fa-IR" sz="2400" b="1" dirty="0" smtClean="0"/>
              <a:t>................................................................</a:t>
            </a:r>
            <a:endParaRPr lang="fa-IR" sz="2400" b="1" dirty="0"/>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rot="642653">
            <a:off x="5439961" y="319881"/>
            <a:ext cx="3589444" cy="1569660"/>
          </a:xfrm>
          <a:prstGeom prst="rect">
            <a:avLst/>
          </a:prstGeom>
        </p:spPr>
        <p:txBody>
          <a:bodyPr wrap="none">
            <a:spAutoFit/>
          </a:bodyPr>
          <a:lstStyle/>
          <a:p>
            <a:r>
              <a:rPr lang="fa-IR" sz="9600" b="1" cap="all" dirty="0" smtClean="0">
                <a:ln w="9000" cmpd="sng">
                  <a:solidFill>
                    <a:sysClr val="windowText" lastClr="000000"/>
                  </a:solidFill>
                  <a:prstDash val="solid"/>
                </a:ln>
                <a:solidFill>
                  <a:srgbClr val="00B0F0"/>
                </a:solidFill>
                <a:effectLst>
                  <a:reflection blurRad="12700" stA="28000" endPos="45000" dist="1000" dir="5400000" sy="-100000" algn="bl" rotWithShape="0"/>
                </a:effectLst>
              </a:rPr>
              <a:t>دفاع نرم</a:t>
            </a:r>
            <a:endParaRPr lang="fa-IR" sz="9600" b="1" cap="all" dirty="0">
              <a:ln w="9000" cmpd="sng">
                <a:solidFill>
                  <a:sysClr val="windowText" lastClr="000000"/>
                </a:solidFill>
                <a:prstDash val="solid"/>
              </a:ln>
              <a:solidFill>
                <a:srgbClr val="00B0F0"/>
              </a:solidFill>
              <a:effectLst>
                <a:reflection blurRad="12700" stA="28000" endPos="45000" dist="1000" dir="5400000" sy="-100000" algn="bl" rotWithShape="0"/>
              </a:effectLst>
            </a:endParaRPr>
          </a:p>
        </p:txBody>
      </p:sp>
      <p:sp>
        <p:nvSpPr>
          <p:cNvPr id="7" name="Rectangle 6"/>
          <p:cNvSpPr/>
          <p:nvPr/>
        </p:nvSpPr>
        <p:spPr>
          <a:xfrm>
            <a:off x="214282" y="2141859"/>
            <a:ext cx="7643866" cy="4144661"/>
          </a:xfrm>
          <a:prstGeom prst="rect">
            <a:avLst/>
          </a:prstGeom>
          <a:solidFill>
            <a:schemeClr val="accent6">
              <a:lumMod val="20000"/>
              <a:lumOff val="80000"/>
            </a:schemeClr>
          </a:solidFill>
          <a:effectLst>
            <a:softEdge rad="127000"/>
          </a:effectLst>
        </p:spPr>
        <p:txBody>
          <a:bodyPr wrap="square">
            <a:spAutoFit/>
          </a:bodyPr>
          <a:lstStyle/>
          <a:p>
            <a:pPr algn="just">
              <a:lnSpc>
                <a:spcPct val="150000"/>
              </a:lnSpc>
            </a:pPr>
            <a:r>
              <a:rPr lang="fa-IR" sz="3600" b="1" dirty="0" smtClean="0"/>
              <a:t>هر جنگ و حمله ای دفاعی دارد! دفاع در برابر جنگ نرم دشمنان، نیازمند هوشمندی و بصیرت است. بنابراین هر چه ایمان، ولایتمداری، خودباوری و آگاهی ما بالاتر باشد، فتنه ها و قدرت نرم دشمن بی اثرتر خواهد شد. </a:t>
            </a:r>
            <a:endParaRPr lang="fa-IR" sz="3600" b="1" dirty="0"/>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Rectangle 12"/>
          <p:cNvSpPr/>
          <p:nvPr/>
        </p:nvSpPr>
        <p:spPr>
          <a:xfrm rot="540321">
            <a:off x="6617154" y="972261"/>
            <a:ext cx="2462534" cy="1015663"/>
          </a:xfrm>
          <a:prstGeom prst="rect">
            <a:avLst/>
          </a:prstGeom>
        </p:spPr>
        <p:txBody>
          <a:bodyPr wrap="none">
            <a:spAutoFit/>
          </a:bodyPr>
          <a:lstStyle/>
          <a:p>
            <a:r>
              <a:rPr lang="fa-IR" sz="6000" b="1" cap="all" dirty="0" smtClean="0">
                <a:ln w="9000" cmpd="sng">
                  <a:solidFill>
                    <a:sysClr val="windowText" lastClr="000000"/>
                  </a:solidFill>
                  <a:prstDash val="solid"/>
                </a:ln>
                <a:solidFill>
                  <a:srgbClr val="7030A0"/>
                </a:solidFill>
                <a:effectLst>
                  <a:reflection blurRad="12700" stA="28000" endPos="45000" dist="1000" dir="5400000" sy="-100000" algn="bl" rotWithShape="0"/>
                </a:effectLst>
              </a:rPr>
              <a:t>فصل دوم</a:t>
            </a:r>
            <a:endParaRPr lang="fa-IR" sz="6000" b="1" cap="all" dirty="0">
              <a:ln w="9000" cmpd="sng">
                <a:solidFill>
                  <a:sysClr val="windowText" lastClr="000000"/>
                </a:solidFill>
                <a:prstDash val="solid"/>
              </a:ln>
              <a:solidFill>
                <a:srgbClr val="7030A0"/>
              </a:solidFill>
              <a:effectLst>
                <a:reflection blurRad="12700" stA="28000" endPos="45000" dist="1000" dir="5400000" sy="-100000" algn="bl" rotWithShape="0"/>
              </a:effectLst>
            </a:endParaRPr>
          </a:p>
        </p:txBody>
      </p:sp>
      <p:sp>
        <p:nvSpPr>
          <p:cNvPr id="14" name="Rectangle 13"/>
          <p:cNvSpPr/>
          <p:nvPr/>
        </p:nvSpPr>
        <p:spPr>
          <a:xfrm rot="560826">
            <a:off x="642910" y="2857496"/>
            <a:ext cx="8072494" cy="1357322"/>
          </a:xfrm>
          <a:prstGeom prst="rect">
            <a:avLst/>
          </a:prstGeom>
        </p:spPr>
        <p:txBody>
          <a:bodyPr wrap="none">
            <a:prstTxWarp prst="textStop">
              <a:avLst/>
            </a:prstTxWarp>
            <a:spAutoFit/>
            <a:scene3d>
              <a:camera prst="orthographicFront"/>
              <a:lightRig rig="threePt" dir="t"/>
            </a:scene3d>
            <a:sp3d extrusionH="57150">
              <a:bevelT w="38100" h="38100"/>
            </a:sp3d>
          </a:bodyPr>
          <a:lstStyle/>
          <a:p>
            <a:r>
              <a:rPr lang="fa-IR" sz="8000" b="1" cap="all" dirty="0" smtClean="0">
                <a:ln w="9000" cmpd="sng">
                  <a:solidFill>
                    <a:sysClr val="windowText" lastClr="000000"/>
                  </a:solidFill>
                  <a:prstDash val="solid"/>
                </a:ln>
                <a:solidFill>
                  <a:srgbClr val="00B050"/>
                </a:solidFill>
                <a:effectLst>
                  <a:reflection blurRad="6350" stA="50000" endA="300" endPos="50000" dist="60007" dir="5400000" sy="-100000" algn="bl" rotWithShape="0"/>
                </a:effectLst>
              </a:rPr>
              <a:t>مهارت های</a:t>
            </a:r>
            <a:r>
              <a:rPr lang="fa-IR" sz="8000" b="1" cap="all" dirty="0" smtClean="0">
                <a:ln w="9000" cmpd="sng">
                  <a:solidFill>
                    <a:sysClr val="windowText" lastClr="000000"/>
                  </a:solidFill>
                  <a:prstDash val="solid"/>
                </a:ln>
                <a:solidFill>
                  <a:srgbClr val="FF0000"/>
                </a:solidFill>
                <a:effectLst>
                  <a:reflection blurRad="6350" stA="50000" endA="300" endPos="50000" dist="60007" dir="5400000" sy="-100000" algn="bl" rotWithShape="0"/>
                </a:effectLst>
              </a:rPr>
              <a:t> دفاع </a:t>
            </a:r>
            <a:r>
              <a:rPr lang="fa-IR" sz="8000" b="1" cap="all" dirty="0" smtClean="0">
                <a:ln w="9000" cmpd="sng">
                  <a:solidFill>
                    <a:sysClr val="windowText" lastClr="000000"/>
                  </a:solidFill>
                  <a:prstDash val="solid"/>
                </a:ln>
                <a:solidFill>
                  <a:srgbClr val="00B050"/>
                </a:solidFill>
                <a:effectLst>
                  <a:reflection blurRad="6350" stA="50000" endA="300" endPos="50000" dist="60007" dir="5400000" sy="-100000" algn="bl" rotWithShape="0"/>
                </a:effectLst>
              </a:rPr>
              <a:t>هوشمندانه </a:t>
            </a:r>
            <a:endParaRPr lang="fa-IR" sz="8000" b="1" cap="all" dirty="0">
              <a:ln w="9000" cmpd="sng">
                <a:solidFill>
                  <a:sysClr val="windowText" lastClr="000000"/>
                </a:solidFill>
                <a:prstDash val="solid"/>
              </a:ln>
              <a:solidFill>
                <a:srgbClr val="00B050"/>
              </a:solidFill>
              <a:effectLst>
                <a:reflection blurRad="6350" stA="50000" endA="300" endPos="50000" dist="60007" dir="5400000" sy="-100000" algn="bl" rotWithShape="0"/>
              </a:effectLst>
            </a:endParaRP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rot="1462448">
            <a:off x="6047788" y="586398"/>
            <a:ext cx="3041217" cy="923330"/>
          </a:xfrm>
          <a:prstGeom prst="rect">
            <a:avLst/>
          </a:prstGeom>
        </p:spPr>
        <p:txBody>
          <a:bodyPr wrap="none">
            <a:spAutoFit/>
          </a:bodyPr>
          <a:lstStyle/>
          <a:p>
            <a:r>
              <a:rPr lang="fa-IR" sz="5400" b="1" cap="all" dirty="0" smtClean="0">
                <a:ln w="9000" cmpd="sng">
                  <a:solidFill>
                    <a:sysClr val="windowText" lastClr="000000"/>
                  </a:solidFill>
                  <a:prstDash val="solid"/>
                </a:ln>
                <a:solidFill>
                  <a:srgbClr val="C00000"/>
                </a:solidFill>
                <a:effectLst>
                  <a:reflection blurRad="12700" stA="28000" endPos="45000" dist="1000" dir="5400000" sy="-100000" algn="bl" rotWithShape="0"/>
                </a:effectLst>
              </a:rPr>
              <a:t>بیشتر بدانید </a:t>
            </a:r>
            <a:endParaRPr lang="fa-IR" sz="5400" b="1" cap="all" dirty="0">
              <a:ln w="9000" cmpd="sng">
                <a:solidFill>
                  <a:sysClr val="windowText" lastClr="000000"/>
                </a:solidFill>
                <a:prstDash val="solid"/>
              </a:ln>
              <a:solidFill>
                <a:srgbClr val="C00000"/>
              </a:solidFill>
              <a:effectLst>
                <a:reflection blurRad="12700" stA="28000" endPos="45000" dist="1000" dir="5400000" sy="-100000" algn="bl" rotWithShape="0"/>
              </a:effectLst>
            </a:endParaRPr>
          </a:p>
        </p:txBody>
      </p:sp>
      <p:graphicFrame>
        <p:nvGraphicFramePr>
          <p:cNvPr id="20" name="Table 19"/>
          <p:cNvGraphicFramePr>
            <a:graphicFrameLocks noGrp="1"/>
          </p:cNvGraphicFramePr>
          <p:nvPr/>
        </p:nvGraphicFramePr>
        <p:xfrm>
          <a:off x="357157" y="500042"/>
          <a:ext cx="5268513" cy="1767840"/>
        </p:xfrm>
        <a:graphic>
          <a:graphicData uri="http://schemas.openxmlformats.org/drawingml/2006/table">
            <a:tbl>
              <a:tblPr rtl="1" firstRow="1" bandRow="1">
                <a:tableStyleId>{5C22544A-7EE6-4342-B048-85BDC9FD1C3A}</a:tableStyleId>
              </a:tblPr>
              <a:tblGrid>
                <a:gridCol w="5268513"/>
              </a:tblGrid>
              <a:tr h="370840">
                <a:tc>
                  <a:txBody>
                    <a:bodyPr/>
                    <a:lstStyle/>
                    <a:p>
                      <a:pPr algn="ctr"/>
                      <a:r>
                        <a:rPr lang="fa-IR" sz="3200" dirty="0" smtClean="0">
                          <a:solidFill>
                            <a:schemeClr val="tx1">
                              <a:lumMod val="95000"/>
                              <a:lumOff val="5000"/>
                            </a:schemeClr>
                          </a:solidFill>
                        </a:rPr>
                        <a:t>مقابله با جنگ نرم در خانواده </a:t>
                      </a:r>
                      <a:endParaRPr lang="fa-IR" sz="3200" dirty="0">
                        <a:solidFill>
                          <a:schemeClr val="tx1">
                            <a:lumMod val="95000"/>
                            <a:lumOff val="5000"/>
                          </a:schemeClr>
                        </a:solidFill>
                      </a:endParaRPr>
                    </a:p>
                  </a:txBody>
                  <a:tc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fa-IR" sz="2000" b="1" dirty="0" smtClean="0"/>
                        <a:t>تلاش برای حفظ کانون گرم خانواده </a:t>
                      </a:r>
                      <a:endParaRPr lang="fa-IR" sz="2000"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fa-IR" sz="2000" b="1" dirty="0" smtClean="0"/>
                        <a:t>افزایش سواد رسانه ای خود  وخانواده </a:t>
                      </a:r>
                      <a:endParaRPr lang="fa-IR" sz="2000"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fa-IR" sz="2000" b="1" dirty="0" smtClean="0"/>
                        <a:t>ترویج معنویت و سبک زندگی اسلامی ایرانی</a:t>
                      </a:r>
                      <a:endParaRPr lang="fa-IR" sz="2000" b="1" dirty="0"/>
                    </a:p>
                  </a:txBody>
                  <a:tcPr/>
                </a:tc>
              </a:tr>
            </a:tbl>
          </a:graphicData>
        </a:graphic>
      </p:graphicFrame>
      <p:graphicFrame>
        <p:nvGraphicFramePr>
          <p:cNvPr id="21" name="Table 20"/>
          <p:cNvGraphicFramePr>
            <a:graphicFrameLocks noGrp="1"/>
          </p:cNvGraphicFramePr>
          <p:nvPr/>
        </p:nvGraphicFramePr>
        <p:xfrm>
          <a:off x="500034" y="2643182"/>
          <a:ext cx="5089958" cy="1767840"/>
        </p:xfrm>
        <a:graphic>
          <a:graphicData uri="http://schemas.openxmlformats.org/drawingml/2006/table">
            <a:tbl>
              <a:tblPr rtl="1" firstRow="1" bandRow="1">
                <a:tableStyleId>{5C22544A-7EE6-4342-B048-85BDC9FD1C3A}</a:tableStyleId>
              </a:tblPr>
              <a:tblGrid>
                <a:gridCol w="5089958"/>
              </a:tblGrid>
              <a:tr h="370840">
                <a:tc>
                  <a:txBody>
                    <a:bodyPr/>
                    <a:lstStyle/>
                    <a:p>
                      <a:pPr algn="ctr"/>
                      <a:r>
                        <a:rPr lang="fa-IR" sz="3200" dirty="0" smtClean="0">
                          <a:solidFill>
                            <a:schemeClr val="tx1">
                              <a:lumMod val="95000"/>
                              <a:lumOff val="5000"/>
                            </a:schemeClr>
                          </a:solidFill>
                        </a:rPr>
                        <a:t>مقابله با جنگ نرم در مدرسه</a:t>
                      </a:r>
                      <a:endParaRPr lang="fa-IR" sz="3200" dirty="0">
                        <a:solidFill>
                          <a:schemeClr val="tx1">
                            <a:lumMod val="95000"/>
                            <a:lumOff val="5000"/>
                          </a:schemeClr>
                        </a:solidFill>
                      </a:endParaRPr>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0" scaled="1"/>
                      <a:tileRect/>
                    </a:gradFill>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v"/>
                        <a:tabLst/>
                        <a:defRPr/>
                      </a:pPr>
                      <a:r>
                        <a:rPr lang="fa-IR" sz="2000" b="1" dirty="0" smtClean="0"/>
                        <a:t>مراقبت در دوستی ها و ارتباطات </a:t>
                      </a:r>
                      <a:endParaRPr lang="fa-IR" sz="2000"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v"/>
                        <a:tabLst/>
                        <a:defRPr/>
                      </a:pPr>
                      <a:r>
                        <a:rPr lang="fa-IR" sz="2000" b="1" dirty="0" smtClean="0"/>
                        <a:t>ارتقاء دانش بینش و مهارت های اجتماعی و سیاسی</a:t>
                      </a:r>
                      <a:endParaRPr lang="fa-IR" sz="2000"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v"/>
                        <a:tabLst/>
                        <a:defRPr/>
                      </a:pPr>
                      <a:r>
                        <a:rPr lang="fa-IR" sz="2000" b="1" dirty="0" smtClean="0"/>
                        <a:t>مشارکت در برنامه های بسیج و امور فرهنگی</a:t>
                      </a:r>
                      <a:endParaRPr lang="fa-IR" sz="2000" b="1" dirty="0"/>
                    </a:p>
                  </a:txBody>
                  <a:tcPr/>
                </a:tc>
              </a:tr>
            </a:tbl>
          </a:graphicData>
        </a:graphic>
      </p:graphicFrame>
      <p:graphicFrame>
        <p:nvGraphicFramePr>
          <p:cNvPr id="22" name="Table 21"/>
          <p:cNvGraphicFramePr>
            <a:graphicFrameLocks noGrp="1"/>
          </p:cNvGraphicFramePr>
          <p:nvPr/>
        </p:nvGraphicFramePr>
        <p:xfrm>
          <a:off x="571472" y="4714884"/>
          <a:ext cx="5000660" cy="1767840"/>
        </p:xfrm>
        <a:graphic>
          <a:graphicData uri="http://schemas.openxmlformats.org/drawingml/2006/table">
            <a:tbl>
              <a:tblPr rtl="1" firstRow="1" bandRow="1">
                <a:tableStyleId>{5C22544A-7EE6-4342-B048-85BDC9FD1C3A}</a:tableStyleId>
              </a:tblPr>
              <a:tblGrid>
                <a:gridCol w="5000660"/>
              </a:tblGrid>
              <a:tr h="370840">
                <a:tc>
                  <a:txBody>
                    <a:bodyPr/>
                    <a:lstStyle/>
                    <a:p>
                      <a:pPr algn="ctr"/>
                      <a:r>
                        <a:rPr lang="fa-IR" sz="3200" dirty="0" smtClean="0">
                          <a:solidFill>
                            <a:schemeClr val="tx1">
                              <a:lumMod val="95000"/>
                              <a:lumOff val="5000"/>
                            </a:schemeClr>
                          </a:solidFill>
                        </a:rPr>
                        <a:t>مقابله با جنگ نرم در جامعه </a:t>
                      </a:r>
                      <a:endParaRPr lang="fa-IR" sz="3200" dirty="0">
                        <a:solidFill>
                          <a:schemeClr val="tx1">
                            <a:lumMod val="95000"/>
                            <a:lumOff val="5000"/>
                          </a:schemeClr>
                        </a:solidFill>
                      </a:endParaRPr>
                    </a:p>
                  </a:txBody>
                  <a:tc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Ø"/>
                        <a:tabLst/>
                        <a:defRPr/>
                      </a:pPr>
                      <a:r>
                        <a:rPr lang="fa-IR" sz="2000" b="1" dirty="0" smtClean="0">
                          <a:solidFill>
                            <a:schemeClr val="tx1">
                              <a:lumMod val="95000"/>
                              <a:lumOff val="5000"/>
                            </a:schemeClr>
                          </a:solidFill>
                        </a:rPr>
                        <a:t>شناخت طوطئه های دشمن</a:t>
                      </a:r>
                      <a:endParaRPr lang="fa-IR" sz="2000" b="1" dirty="0">
                        <a:solidFill>
                          <a:schemeClr val="tx1">
                            <a:lumMod val="95000"/>
                            <a:lumOff val="5000"/>
                          </a:schemeClr>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Ø"/>
                        <a:tabLst/>
                        <a:defRPr/>
                      </a:pPr>
                      <a:r>
                        <a:rPr lang="fa-IR" sz="2000" b="1" dirty="0" smtClean="0">
                          <a:solidFill>
                            <a:schemeClr val="tx1">
                              <a:lumMod val="95000"/>
                              <a:lumOff val="5000"/>
                            </a:schemeClr>
                          </a:solidFill>
                        </a:rPr>
                        <a:t>حفظ وحدت و همدلی</a:t>
                      </a:r>
                      <a:endParaRPr lang="fa-IR" sz="2000" b="1" dirty="0">
                        <a:solidFill>
                          <a:schemeClr val="tx1">
                            <a:lumMod val="95000"/>
                            <a:lumOff val="5000"/>
                          </a:schemeClr>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Ø"/>
                        <a:tabLst/>
                        <a:defRPr/>
                      </a:pPr>
                      <a:r>
                        <a:rPr lang="fa-IR" sz="2000" b="1" dirty="0" smtClean="0">
                          <a:solidFill>
                            <a:schemeClr val="tx1">
                              <a:lumMod val="95000"/>
                              <a:lumOff val="5000"/>
                            </a:schemeClr>
                          </a:solidFill>
                        </a:rPr>
                        <a:t>پرهیز از شایعه پراکنی  و تحریف</a:t>
                      </a:r>
                      <a:endParaRPr lang="fa-IR" sz="2000" b="1" dirty="0">
                        <a:solidFill>
                          <a:schemeClr val="tx1">
                            <a:lumMod val="95000"/>
                            <a:lumOff val="5000"/>
                          </a:schemeClr>
                        </a:solidFill>
                      </a:endParaRPr>
                    </a:p>
                  </a:txBody>
                  <a:tcPr/>
                </a:tc>
              </a:tr>
            </a:tbl>
          </a:graphicData>
        </a:graphic>
      </p:graphicFrame>
      <p:sp>
        <p:nvSpPr>
          <p:cNvPr id="23" name="Down Arrow 22"/>
          <p:cNvSpPr/>
          <p:nvPr/>
        </p:nvSpPr>
        <p:spPr>
          <a:xfrm>
            <a:off x="2714612" y="2285992"/>
            <a:ext cx="857256" cy="428628"/>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solidFill>
                <a:srgbClr val="FFC000"/>
              </a:solidFill>
            </a:endParaRPr>
          </a:p>
        </p:txBody>
      </p:sp>
      <p:sp>
        <p:nvSpPr>
          <p:cNvPr id="24" name="Down Arrow 23"/>
          <p:cNvSpPr/>
          <p:nvPr/>
        </p:nvSpPr>
        <p:spPr>
          <a:xfrm>
            <a:off x="2786050" y="4429132"/>
            <a:ext cx="785818" cy="285752"/>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solidFill>
                <a:srgbClr val="FFC000"/>
              </a:solidFill>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20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1000"/>
                                        <p:tgtEl>
                                          <p:spTgt spid="22"/>
                                        </p:tgtEl>
                                      </p:cBhvr>
                                    </p:animEffect>
                                    <p:anim calcmode="lin" valueType="num">
                                      <p:cBhvr>
                                        <p:cTn id="21" dur="1000" fill="hold"/>
                                        <p:tgtEl>
                                          <p:spTgt spid="22"/>
                                        </p:tgtEl>
                                        <p:attrNameLst>
                                          <p:attrName>ppt_x</p:attrName>
                                        </p:attrNameLst>
                                      </p:cBhvr>
                                      <p:tavLst>
                                        <p:tav tm="0">
                                          <p:val>
                                            <p:strVal val="#ppt_x"/>
                                          </p:val>
                                        </p:tav>
                                        <p:tav tm="100000">
                                          <p:val>
                                            <p:strVal val="#ppt_x"/>
                                          </p:val>
                                        </p:tav>
                                      </p:tavLst>
                                    </p:anim>
                                    <p:anim calcmode="lin" valueType="num">
                                      <p:cBhvr>
                                        <p:cTn id="2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6596508" y="214290"/>
            <a:ext cx="2547492" cy="830997"/>
          </a:xfrm>
          <a:prstGeom prst="rect">
            <a:avLst/>
          </a:prstGeom>
        </p:spPr>
        <p:txBody>
          <a:bodyPr wrap="none">
            <a:spAutoFit/>
          </a:bodyPr>
          <a:lstStyle/>
          <a:p>
            <a:r>
              <a:rPr lang="fa-IR" sz="4800" b="1" cap="all" dirty="0" smtClean="0">
                <a:ln w="9000" cmpd="sng">
                  <a:solidFill>
                    <a:sysClr val="windowText" lastClr="000000"/>
                  </a:solidFill>
                  <a:prstDash val="solid"/>
                </a:ln>
                <a:solidFill>
                  <a:srgbClr val="00B050"/>
                </a:solidFill>
                <a:effectLst>
                  <a:reflection blurRad="12700" stA="28000" endPos="45000" dist="1000" dir="5400000" sy="-100000" algn="bl" rotWithShape="0"/>
                </a:effectLst>
              </a:rPr>
              <a:t>فعالیت ( 5)</a:t>
            </a:r>
            <a:endParaRPr lang="fa-IR" sz="4800" b="1" cap="all" dirty="0">
              <a:ln w="9000" cmpd="sng">
                <a:solidFill>
                  <a:sysClr val="windowText" lastClr="000000"/>
                </a:solidFill>
                <a:prstDash val="solid"/>
              </a:ln>
              <a:solidFill>
                <a:srgbClr val="00B050"/>
              </a:solidFill>
              <a:effectLst>
                <a:reflection blurRad="12700" stA="28000" endPos="45000" dist="1000" dir="5400000" sy="-100000" algn="bl" rotWithShape="0"/>
              </a:effectLst>
            </a:endParaRPr>
          </a:p>
        </p:txBody>
      </p:sp>
      <p:sp>
        <p:nvSpPr>
          <p:cNvPr id="7" name="Rectangle 6"/>
          <p:cNvSpPr/>
          <p:nvPr/>
        </p:nvSpPr>
        <p:spPr>
          <a:xfrm>
            <a:off x="3286116" y="1476453"/>
            <a:ext cx="5715040" cy="4524315"/>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effectLst>
            <a:softEdge rad="127000"/>
          </a:effectLst>
        </p:spPr>
        <p:txBody>
          <a:bodyPr wrap="square">
            <a:spAutoFit/>
          </a:bodyPr>
          <a:lstStyle/>
          <a:p>
            <a:pPr algn="just">
              <a:lnSpc>
                <a:spcPct val="150000"/>
              </a:lnSpc>
            </a:pPr>
            <a:r>
              <a:rPr lang="fa-IR" sz="2400" b="1" dirty="0" smtClean="0"/>
              <a:t>روش كار گروهی برخی دیگر از راه های پیشگیری و مقابله با جنگ نرم دشمن را به فهرست زیر اضافه نمایید.</a:t>
            </a:r>
          </a:p>
          <a:p>
            <a:pPr algn="just">
              <a:lnSpc>
                <a:spcPct val="150000"/>
              </a:lnSpc>
            </a:pPr>
            <a:r>
              <a:rPr lang="fa-IR" sz="2400" b="1" dirty="0" smtClean="0"/>
              <a:t>1 - برنامه ریزی برای اوقات فراغت از جمله مطالعه، یادگیری مهارت های شغلی، پرداختن به ورزش و بازی های بومی و محلی</a:t>
            </a:r>
          </a:p>
          <a:p>
            <a:pPr algn="just">
              <a:lnSpc>
                <a:spcPct val="150000"/>
              </a:lnSpc>
            </a:pPr>
            <a:r>
              <a:rPr lang="fa-IR" sz="2400" b="1" dirty="0" smtClean="0"/>
              <a:t> 2 - فعالیت و مشاركت در برنامه های بسیج از جمله</a:t>
            </a:r>
          </a:p>
          <a:p>
            <a:pPr algn="just">
              <a:lnSpc>
                <a:spcPct val="150000"/>
              </a:lnSpc>
            </a:pPr>
            <a:r>
              <a:rPr lang="fa-IR" sz="2400" b="1" dirty="0" smtClean="0"/>
              <a:t>اردوهای جهادی، سفرهای زیارتی و ....</a:t>
            </a:r>
            <a:endParaRPr lang="fa-IR" sz="2400" b="1" dirty="0"/>
          </a:p>
        </p:txBody>
      </p:sp>
      <p:pic>
        <p:nvPicPr>
          <p:cNvPr id="10243" name="Picture 3"/>
          <p:cNvPicPr>
            <a:picLocks noChangeAspect="1" noChangeArrowheads="1"/>
          </p:cNvPicPr>
          <p:nvPr/>
        </p:nvPicPr>
        <p:blipFill>
          <a:blip r:embed="rId2"/>
          <a:srcRect/>
          <a:stretch>
            <a:fillRect/>
          </a:stretch>
        </p:blipFill>
        <p:spPr bwMode="auto">
          <a:xfrm>
            <a:off x="1" y="2285992"/>
            <a:ext cx="3428992" cy="2386203"/>
          </a:xfrm>
          <a:prstGeom prst="rect">
            <a:avLst/>
          </a:prstGeom>
          <a:ln>
            <a:noFill/>
          </a:ln>
          <a:effectLst>
            <a:softEdge rad="112500"/>
          </a:effectLst>
        </p:spPr>
      </p:pic>
      <p:pic>
        <p:nvPicPr>
          <p:cNvPr id="10244" name="Picture 4"/>
          <p:cNvPicPr>
            <a:picLocks noChangeAspect="1" noChangeArrowheads="1"/>
          </p:cNvPicPr>
          <p:nvPr/>
        </p:nvPicPr>
        <p:blipFill>
          <a:blip r:embed="rId3"/>
          <a:srcRect/>
          <a:stretch>
            <a:fillRect/>
          </a:stretch>
        </p:blipFill>
        <p:spPr bwMode="auto">
          <a:xfrm>
            <a:off x="0" y="4500546"/>
            <a:ext cx="3191188" cy="2357454"/>
          </a:xfrm>
          <a:prstGeom prst="rect">
            <a:avLst/>
          </a:prstGeom>
          <a:ln>
            <a:noFill/>
          </a:ln>
          <a:effectLst>
            <a:softEdge rad="112500"/>
          </a:effectLst>
        </p:spPr>
      </p:pic>
      <p:pic>
        <p:nvPicPr>
          <p:cNvPr id="13" name="Picture 2"/>
          <p:cNvPicPr>
            <a:picLocks noChangeAspect="1" noChangeArrowheads="1"/>
          </p:cNvPicPr>
          <p:nvPr/>
        </p:nvPicPr>
        <p:blipFill>
          <a:blip r:embed="rId4"/>
          <a:srcRect/>
          <a:stretch>
            <a:fillRect/>
          </a:stretch>
        </p:blipFill>
        <p:spPr bwMode="auto">
          <a:xfrm>
            <a:off x="0" y="571480"/>
            <a:ext cx="3162438" cy="1983711"/>
          </a:xfrm>
          <a:prstGeom prst="rect">
            <a:avLst/>
          </a:prstGeom>
          <a:ln>
            <a:noFill/>
          </a:ln>
          <a:effectLst>
            <a:softEdge rad="112500"/>
          </a:effectLst>
        </p:spPr>
      </p:pic>
    </p:spTree>
  </p:cSld>
  <p:clrMapOvr>
    <a:masterClrMapping/>
  </p:clrMapOvr>
  <p:transition spd="med">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3643306" y="714356"/>
            <a:ext cx="5143504" cy="3693319"/>
          </a:xfrm>
          <a:prstGeom prst="rect">
            <a:avLst/>
          </a:prstGeom>
        </p:spPr>
        <p:txBody>
          <a:bodyPr wrap="square">
            <a:spAutoFit/>
          </a:bodyPr>
          <a:lstStyle/>
          <a:p>
            <a:pPr algn="just">
              <a:lnSpc>
                <a:spcPct val="150000"/>
              </a:lnSpc>
            </a:pPr>
            <a:r>
              <a:rPr lang="fa-IR" sz="4800" b="1" spc="50" dirty="0" smtClean="0">
                <a:ln w="13500">
                  <a:solidFill>
                    <a:schemeClr val="accent1">
                      <a:shade val="2500"/>
                      <a:alpha val="6500"/>
                    </a:schemeClr>
                  </a:solidFill>
                  <a:prstDash val="solid"/>
                </a:ln>
                <a:solidFill>
                  <a:srgbClr val="FF0000"/>
                </a:solidFill>
                <a:effectLst>
                  <a:innerShdw blurRad="50900" dist="38500" dir="13500000">
                    <a:srgbClr val="000000">
                      <a:alpha val="60000"/>
                    </a:srgbClr>
                  </a:innerShdw>
                </a:effectLst>
              </a:rPr>
              <a:t>3 - </a:t>
            </a:r>
            <a:r>
              <a:rPr lang="fa-IR" sz="3600" b="1" spc="50" dirty="0" smtClean="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rPr>
              <a:t>شركت در هیئت های مذهبی، برگزاری مراسم و آداب دینی ......................</a:t>
            </a:r>
          </a:p>
          <a:p>
            <a:pPr algn="just">
              <a:lnSpc>
                <a:spcPct val="150000"/>
              </a:lnSpc>
            </a:pPr>
            <a:r>
              <a:rPr lang="fa-IR" sz="3600" b="1" spc="50" dirty="0" smtClean="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rPr>
              <a:t>..................................</a:t>
            </a:r>
            <a:endParaRPr lang="fa-IR" sz="3600" b="1" spc="50" dirty="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endParaRPr>
          </a:p>
        </p:txBody>
      </p:sp>
      <p:pic>
        <p:nvPicPr>
          <p:cNvPr id="11266" name="Picture 2"/>
          <p:cNvPicPr>
            <a:picLocks noChangeAspect="1" noChangeArrowheads="1"/>
          </p:cNvPicPr>
          <p:nvPr/>
        </p:nvPicPr>
        <p:blipFill>
          <a:blip r:embed="rId2"/>
          <a:srcRect/>
          <a:stretch>
            <a:fillRect/>
          </a:stretch>
        </p:blipFill>
        <p:spPr bwMode="auto">
          <a:xfrm>
            <a:off x="214282" y="1000108"/>
            <a:ext cx="3071834" cy="2463263"/>
          </a:xfrm>
          <a:prstGeom prst="rect">
            <a:avLst/>
          </a:prstGeom>
          <a:ln>
            <a:noFill/>
          </a:ln>
          <a:effectLst>
            <a:softEdge rad="112500"/>
          </a:effectLst>
        </p:spPr>
      </p:pic>
      <p:pic>
        <p:nvPicPr>
          <p:cNvPr id="11267" name="Picture 3"/>
          <p:cNvPicPr>
            <a:picLocks noChangeAspect="1" noChangeArrowheads="1"/>
          </p:cNvPicPr>
          <p:nvPr/>
        </p:nvPicPr>
        <p:blipFill>
          <a:blip r:embed="rId3"/>
          <a:srcRect/>
          <a:stretch>
            <a:fillRect/>
          </a:stretch>
        </p:blipFill>
        <p:spPr bwMode="auto">
          <a:xfrm>
            <a:off x="214282" y="3500438"/>
            <a:ext cx="3129793" cy="3216731"/>
          </a:xfrm>
          <a:prstGeom prst="rect">
            <a:avLst/>
          </a:prstGeom>
          <a:ln>
            <a:noFill/>
          </a:ln>
          <a:effectLst>
            <a:softEdge rad="112500"/>
          </a:effectLst>
        </p:spPr>
      </p:pic>
    </p:spTree>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ectangle 7"/>
          <p:cNvSpPr/>
          <p:nvPr/>
        </p:nvSpPr>
        <p:spPr>
          <a:xfrm>
            <a:off x="5357818" y="285728"/>
            <a:ext cx="3558988" cy="3770263"/>
          </a:xfrm>
          <a:prstGeom prst="rect">
            <a:avLst/>
          </a:prstGeom>
        </p:spPr>
        <p:txBody>
          <a:bodyPr wrap="none">
            <a:spAutoFit/>
          </a:bodyPr>
          <a:lstStyle/>
          <a:p>
            <a:r>
              <a:rPr lang="fa-IR" sz="6600" b="1" dirty="0" smtClean="0">
                <a:ln>
                  <a:solidFill>
                    <a:sysClr val="windowText" lastClr="000000"/>
                  </a:solidFill>
                </a:ln>
                <a:solidFill>
                  <a:srgbClr val="00B050"/>
                </a:solidFill>
              </a:rPr>
              <a:t>درس</a:t>
            </a:r>
            <a:r>
              <a:rPr lang="fa-IR" sz="6600" b="1" dirty="0" smtClean="0">
                <a:ln>
                  <a:solidFill>
                    <a:sysClr val="windowText" lastClr="000000"/>
                  </a:solidFill>
                </a:ln>
              </a:rPr>
              <a:t> </a:t>
            </a:r>
            <a:r>
              <a:rPr lang="fa-IR" sz="23900" b="1" dirty="0" smtClean="0">
                <a:ln>
                  <a:solidFill>
                    <a:sysClr val="windowText" lastClr="000000"/>
                  </a:solidFill>
                </a:ln>
                <a:solidFill>
                  <a:srgbClr val="FF0000"/>
                </a:solidFill>
              </a:rPr>
              <a:t>7</a:t>
            </a:r>
            <a:endParaRPr lang="fa-IR" sz="6600" dirty="0">
              <a:ln>
                <a:solidFill>
                  <a:sysClr val="windowText" lastClr="000000"/>
                </a:solidFill>
              </a:ln>
              <a:solidFill>
                <a:srgbClr val="FF0000"/>
              </a:solidFill>
            </a:endParaRPr>
          </a:p>
        </p:txBody>
      </p:sp>
      <p:sp>
        <p:nvSpPr>
          <p:cNvPr id="9" name="Rectangle 8"/>
          <p:cNvSpPr/>
          <p:nvPr/>
        </p:nvSpPr>
        <p:spPr>
          <a:xfrm>
            <a:off x="0" y="4786322"/>
            <a:ext cx="7539243" cy="1569660"/>
          </a:xfrm>
          <a:prstGeom prst="rect">
            <a:avLst/>
          </a:prstGeom>
        </p:spPr>
        <p:txBody>
          <a:bodyPr wrap="none">
            <a:prstTxWarp prst="textChevron">
              <a:avLst/>
            </a:prstTxWarp>
            <a:spAutoFit/>
            <a:scene3d>
              <a:camera prst="perspectiveLeft"/>
              <a:lightRig rig="threePt" dir="t"/>
            </a:scene3d>
          </a:bodyPr>
          <a:lstStyle/>
          <a:p>
            <a:r>
              <a:rPr lang="fa-IR" sz="9600" b="1" dirty="0" smtClean="0">
                <a:ln>
                  <a:solidFill>
                    <a:sysClr val="windowText" lastClr="000000"/>
                  </a:solidFill>
                </a:ln>
                <a:solidFill>
                  <a:srgbClr val="0070C0"/>
                </a:solidFill>
              </a:rPr>
              <a:t>مقابله با جنگ نرم</a:t>
            </a:r>
            <a:endParaRPr lang="fa-IR" sz="9600" dirty="0">
              <a:ln>
                <a:solidFill>
                  <a:sysClr val="windowText" lastClr="000000"/>
                </a:solidFill>
              </a:ln>
              <a:solidFill>
                <a:srgbClr val="0070C0"/>
              </a:solidFill>
            </a:endParaRP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3" name="Picture 2"/>
          <p:cNvPicPr>
            <a:picLocks noChangeAspect="1" noChangeArrowheads="1"/>
          </p:cNvPicPr>
          <p:nvPr/>
        </p:nvPicPr>
        <p:blipFill>
          <a:blip r:embed="rId2">
            <a:lum bright="10000" contrast="30000"/>
          </a:blip>
          <a:srcRect/>
          <a:stretch>
            <a:fillRect/>
          </a:stretch>
        </p:blipFill>
        <p:spPr bwMode="auto">
          <a:xfrm>
            <a:off x="214282" y="642918"/>
            <a:ext cx="4954992" cy="3500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714348" y="1285860"/>
            <a:ext cx="6500826" cy="400110"/>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0" scaled="1"/>
            <a:tileRect/>
          </a:gradFill>
          <a:effectLst>
            <a:softEdge rad="127000"/>
          </a:effectLst>
        </p:spPr>
        <p:txBody>
          <a:bodyPr wrap="square">
            <a:spAutoFit/>
          </a:bodyPr>
          <a:lstStyle/>
          <a:p>
            <a:r>
              <a:rPr lang="fa-IR" sz="2000" b="1" dirty="0" smtClean="0"/>
              <a:t>قبل از آغاز درس، حتماً لوح فشرده آموزشی مربوط به درس را ببینید. !</a:t>
            </a:r>
            <a:endParaRPr lang="fa-IR" sz="2000" b="1" dirty="0"/>
          </a:p>
        </p:txBody>
      </p:sp>
      <p:pic>
        <p:nvPicPr>
          <p:cNvPr id="2050" name="Picture 2"/>
          <p:cNvPicPr>
            <a:picLocks noChangeAspect="1" noChangeArrowheads="1"/>
          </p:cNvPicPr>
          <p:nvPr/>
        </p:nvPicPr>
        <p:blipFill>
          <a:blip r:embed="rId2"/>
          <a:srcRect/>
          <a:stretch>
            <a:fillRect/>
          </a:stretch>
        </p:blipFill>
        <p:spPr bwMode="auto">
          <a:xfrm>
            <a:off x="7286644" y="1142984"/>
            <a:ext cx="1019175" cy="1114425"/>
          </a:xfrm>
          <a:prstGeom prst="rect">
            <a:avLst/>
          </a:prstGeom>
          <a:ln>
            <a:noFill/>
          </a:ln>
          <a:effectLst>
            <a:softEdge rad="112500"/>
          </a:effectLst>
        </p:spPr>
      </p:pic>
      <p:pic>
        <p:nvPicPr>
          <p:cNvPr id="2051" name="Picture 3"/>
          <p:cNvPicPr>
            <a:picLocks noChangeAspect="1" noChangeArrowheads="1"/>
          </p:cNvPicPr>
          <p:nvPr/>
        </p:nvPicPr>
        <p:blipFill>
          <a:blip r:embed="rId3"/>
          <a:srcRect/>
          <a:stretch>
            <a:fillRect/>
          </a:stretch>
        </p:blipFill>
        <p:spPr bwMode="auto">
          <a:xfrm>
            <a:off x="571472" y="2071678"/>
            <a:ext cx="5996956" cy="3786214"/>
          </a:xfrm>
          <a:prstGeom prst="rect">
            <a:avLst/>
          </a:prstGeom>
          <a:ln>
            <a:noFill/>
          </a:ln>
          <a:effectLst>
            <a:outerShdw blurRad="292100" dist="139700" dir="2700000" algn="tl" rotWithShape="0">
              <a:srgbClr val="333333">
                <a:alpha val="65000"/>
              </a:srgbClr>
            </a:outerShdw>
            <a:softEdge rad="317500"/>
          </a:effectLst>
          <a:scene3d>
            <a:camera prst="perspectiveRight"/>
            <a:lightRig rig="threePt" dir="t"/>
          </a:scene3d>
        </p:spPr>
      </p:pic>
      <p:sp>
        <p:nvSpPr>
          <p:cNvPr id="9" name="Action Button: Home 8">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rot="713106">
            <a:off x="6483394" y="376959"/>
            <a:ext cx="2353529" cy="769441"/>
          </a:xfrm>
          <a:prstGeom prst="rect">
            <a:avLst/>
          </a:prstGeom>
        </p:spPr>
        <p:txBody>
          <a:bodyPr wrap="none">
            <a:spAutoFit/>
          </a:bodyPr>
          <a:lstStyle/>
          <a:p>
            <a:r>
              <a:rPr lang="fa-IR" sz="4400" b="1" cap="all" dirty="0" smtClean="0">
                <a:ln w="9000" cmpd="sng">
                  <a:solidFill>
                    <a:sysClr val="windowText" lastClr="000000"/>
                  </a:solidFill>
                  <a:prstDash val="solid"/>
                </a:ln>
                <a:solidFill>
                  <a:srgbClr val="FF0000"/>
                </a:solidFill>
                <a:effectLst>
                  <a:reflection blurRad="12700" stA="28000" endPos="45000" dist="1000" dir="5400000" sy="-100000" algn="bl" rotWithShape="0"/>
                </a:effectLst>
              </a:rPr>
              <a:t>فعالیت ( 1)</a:t>
            </a:r>
            <a:endParaRPr lang="fa-IR" sz="4400" b="1" cap="all" dirty="0">
              <a:ln w="9000" cmpd="sng">
                <a:solidFill>
                  <a:sysClr val="windowText" lastClr="000000"/>
                </a:solidFill>
                <a:prstDash val="solid"/>
              </a:ln>
              <a:solidFill>
                <a:srgbClr val="FF0000"/>
              </a:solidFill>
              <a:effectLst>
                <a:reflection blurRad="12700" stA="28000" endPos="45000" dist="1000" dir="5400000" sy="-100000" algn="bl" rotWithShape="0"/>
              </a:effectLst>
            </a:endParaRPr>
          </a:p>
        </p:txBody>
      </p:sp>
      <p:sp>
        <p:nvSpPr>
          <p:cNvPr id="7" name="Rectangle 6"/>
          <p:cNvSpPr/>
          <p:nvPr/>
        </p:nvSpPr>
        <p:spPr>
          <a:xfrm>
            <a:off x="714348" y="1357298"/>
            <a:ext cx="7572364" cy="1384995"/>
          </a:xfrm>
          <a:prstGeom prst="rect">
            <a:avLst/>
          </a:prstGeom>
        </p:spPr>
        <p:txBody>
          <a:bodyPr wrap="square">
            <a:spAutoFit/>
          </a:bodyPr>
          <a:lstStyle/>
          <a:p>
            <a:pPr algn="just">
              <a:lnSpc>
                <a:spcPct val="150000"/>
              </a:lnSpc>
            </a:pPr>
            <a:r>
              <a:rPr lang="fa-IR" sz="2800" b="1" spc="50" dirty="0" smtClean="0">
                <a:ln w="13500">
                  <a:solidFill>
                    <a:schemeClr val="accent1">
                      <a:shade val="2500"/>
                      <a:alpha val="6500"/>
                    </a:schemeClr>
                  </a:solidFill>
                  <a:prstDash val="solid"/>
                </a:ln>
                <a:solidFill>
                  <a:srgbClr val="002060"/>
                </a:solidFill>
                <a:effectLst>
                  <a:innerShdw blurRad="50900" dist="38500" dir="13500000">
                    <a:srgbClr val="000000">
                      <a:alpha val="60000"/>
                    </a:srgbClr>
                  </a:innerShdw>
                </a:effectLst>
              </a:rPr>
              <a:t>پس از تماشای فیلم، دربارهٔ جنگ نرم در گروه بحث و گفت وگو کنید سپس جدول زیر را كامل كنید: </a:t>
            </a:r>
            <a:endParaRPr lang="fa-IR" sz="2800" b="1" spc="50" dirty="0">
              <a:ln w="13500">
                <a:solidFill>
                  <a:schemeClr val="accent1">
                    <a:shade val="2500"/>
                    <a:alpha val="6500"/>
                  </a:schemeClr>
                </a:solidFill>
                <a:prstDash val="solid"/>
              </a:ln>
              <a:solidFill>
                <a:srgbClr val="002060"/>
              </a:solidFill>
              <a:effectLst>
                <a:innerShdw blurRad="50900" dist="38500" dir="13500000">
                  <a:srgbClr val="000000">
                    <a:alpha val="60000"/>
                  </a:srgbClr>
                </a:innerShdw>
              </a:effectLst>
            </a:endParaRPr>
          </a:p>
        </p:txBody>
      </p:sp>
      <p:graphicFrame>
        <p:nvGraphicFramePr>
          <p:cNvPr id="8" name="Table 7"/>
          <p:cNvGraphicFramePr>
            <a:graphicFrameLocks noGrp="1"/>
          </p:cNvGraphicFramePr>
          <p:nvPr/>
        </p:nvGraphicFramePr>
        <p:xfrm>
          <a:off x="928662" y="3286124"/>
          <a:ext cx="7358114" cy="2357454"/>
        </p:xfrm>
        <a:graphic>
          <a:graphicData uri="http://schemas.openxmlformats.org/drawingml/2006/table">
            <a:tbl>
              <a:tblPr rtl="1" firstRow="1" bandRow="1">
                <a:tableStyleId>{5C22544A-7EE6-4342-B048-85BDC9FD1C3A}</a:tableStyleId>
              </a:tblPr>
              <a:tblGrid>
                <a:gridCol w="3128156"/>
                <a:gridCol w="4229958"/>
              </a:tblGrid>
              <a:tr h="785818">
                <a:tc>
                  <a:txBody>
                    <a:bodyPr/>
                    <a:lstStyle/>
                    <a:p>
                      <a:pPr rtl="1"/>
                      <a:r>
                        <a:rPr lang="fa-IR" sz="2000" b="1" kern="1200" baseline="0" dirty="0" smtClean="0">
                          <a:solidFill>
                            <a:schemeClr val="tx1">
                              <a:lumMod val="95000"/>
                              <a:lumOff val="5000"/>
                            </a:schemeClr>
                          </a:solidFill>
                          <a:latin typeface="+mn-lt"/>
                          <a:ea typeface="+mn-ea"/>
                          <a:cs typeface="+mn-cs"/>
                        </a:rPr>
                        <a:t>مفهوم جنگ نرم</a:t>
                      </a:r>
                      <a:endParaRPr lang="fa-IR" sz="2000" dirty="0">
                        <a:solidFill>
                          <a:schemeClr val="tx1">
                            <a:lumMod val="95000"/>
                            <a:lumOff val="5000"/>
                          </a:schemeClr>
                        </a:solidFill>
                      </a:endParaRPr>
                    </a:p>
                  </a:txBody>
                  <a:tc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tcPr>
                </a:tc>
                <a:tc>
                  <a:txBody>
                    <a:bodyPr/>
                    <a:lstStyle/>
                    <a:p>
                      <a:pPr rtl="1"/>
                      <a:r>
                        <a:rPr lang="fa-IR" sz="2000" b="1" kern="1200" baseline="0" dirty="0" smtClean="0">
                          <a:solidFill>
                            <a:schemeClr val="tx1">
                              <a:lumMod val="95000"/>
                              <a:lumOff val="5000"/>
                            </a:schemeClr>
                          </a:solidFill>
                          <a:latin typeface="+mn-lt"/>
                          <a:ea typeface="+mn-ea"/>
                          <a:cs typeface="+mn-cs"/>
                        </a:rPr>
                        <a:t>...................................................</a:t>
                      </a:r>
                    </a:p>
                    <a:p>
                      <a:pPr rtl="1"/>
                      <a:r>
                        <a:rPr lang="fa-IR" sz="2000" b="1" kern="1200" baseline="0" dirty="0" smtClean="0">
                          <a:solidFill>
                            <a:schemeClr val="tx1">
                              <a:lumMod val="95000"/>
                              <a:lumOff val="5000"/>
                            </a:schemeClr>
                          </a:solidFill>
                          <a:latin typeface="+mn-lt"/>
                          <a:ea typeface="+mn-ea"/>
                          <a:cs typeface="+mn-cs"/>
                        </a:rPr>
                        <a:t>...................................................</a:t>
                      </a:r>
                      <a:endParaRPr lang="fa-IR" sz="2000" dirty="0">
                        <a:solidFill>
                          <a:schemeClr val="tx1">
                            <a:lumMod val="95000"/>
                            <a:lumOff val="5000"/>
                          </a:schemeClr>
                        </a:solidFill>
                      </a:endParaRPr>
                    </a:p>
                  </a:txBody>
                  <a:tcPr>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5400000" scaled="1"/>
                      <a:tileRect/>
                    </a:gradFill>
                  </a:tcPr>
                </a:tc>
              </a:tr>
              <a:tr h="785818">
                <a:tc>
                  <a:txBody>
                    <a:bodyPr/>
                    <a:lstStyle/>
                    <a:p>
                      <a:pPr rtl="1"/>
                      <a:r>
                        <a:rPr lang="fa-IR" sz="2000" b="1" kern="1200" baseline="0" dirty="0" smtClean="0">
                          <a:solidFill>
                            <a:schemeClr val="tx1">
                              <a:lumMod val="95000"/>
                              <a:lumOff val="5000"/>
                            </a:schemeClr>
                          </a:solidFill>
                          <a:latin typeface="+mn-lt"/>
                          <a:ea typeface="+mn-ea"/>
                          <a:cs typeface="+mn-cs"/>
                        </a:rPr>
                        <a:t>انواع و روش های جنگ نرم</a:t>
                      </a:r>
                      <a:endParaRPr lang="fa-IR" sz="2000" dirty="0">
                        <a:solidFill>
                          <a:schemeClr val="tx1">
                            <a:lumMod val="95000"/>
                            <a:lumOff val="5000"/>
                          </a:schemeClr>
                        </a:solidFill>
                      </a:endParaRPr>
                    </a:p>
                  </a:txBody>
                  <a:tc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tcPr>
                </a:tc>
                <a:tc>
                  <a:txBody>
                    <a:bodyPr/>
                    <a:lstStyle/>
                    <a:p>
                      <a:pPr rtl="1"/>
                      <a:r>
                        <a:rPr lang="fa-IR" sz="2000" kern="1200" baseline="0" dirty="0" smtClean="0">
                          <a:solidFill>
                            <a:schemeClr val="tx1">
                              <a:lumMod val="95000"/>
                              <a:lumOff val="5000"/>
                            </a:schemeClr>
                          </a:solidFill>
                          <a:latin typeface="+mn-lt"/>
                          <a:ea typeface="+mn-ea"/>
                          <a:cs typeface="+mn-cs"/>
                        </a:rPr>
                        <a:t>...................................................</a:t>
                      </a:r>
                    </a:p>
                    <a:p>
                      <a:pPr rtl="1"/>
                      <a:r>
                        <a:rPr lang="fa-IR" sz="2000" kern="1200" baseline="0" dirty="0" smtClean="0">
                          <a:solidFill>
                            <a:schemeClr val="tx1">
                              <a:lumMod val="95000"/>
                              <a:lumOff val="5000"/>
                            </a:schemeClr>
                          </a:solidFill>
                          <a:latin typeface="+mn-lt"/>
                          <a:ea typeface="+mn-ea"/>
                          <a:cs typeface="+mn-cs"/>
                        </a:rPr>
                        <a:t>...................................................</a:t>
                      </a:r>
                      <a:endParaRPr lang="fa-IR" sz="2000" dirty="0">
                        <a:solidFill>
                          <a:schemeClr val="tx1">
                            <a:lumMod val="95000"/>
                            <a:lumOff val="5000"/>
                          </a:schemeClr>
                        </a:solidFill>
                      </a:endParaRPr>
                    </a:p>
                  </a:txBody>
                  <a:tcPr>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5400000" scaled="1"/>
                      <a:tileRect/>
                    </a:gradFill>
                  </a:tcPr>
                </a:tc>
              </a:tr>
              <a:tr h="785818">
                <a:tc>
                  <a:txBody>
                    <a:bodyPr/>
                    <a:lstStyle/>
                    <a:p>
                      <a:pPr rtl="1"/>
                      <a:r>
                        <a:rPr lang="fa-IR" sz="2000" b="1" kern="1200" baseline="0" dirty="0" smtClean="0">
                          <a:solidFill>
                            <a:schemeClr val="tx1">
                              <a:lumMod val="95000"/>
                              <a:lumOff val="5000"/>
                            </a:schemeClr>
                          </a:solidFill>
                          <a:latin typeface="+mn-lt"/>
                          <a:ea typeface="+mn-ea"/>
                          <a:cs typeface="+mn-cs"/>
                        </a:rPr>
                        <a:t>اولويت های جنگ نرم</a:t>
                      </a:r>
                      <a:endParaRPr lang="fa-IR" sz="2000" dirty="0">
                        <a:solidFill>
                          <a:schemeClr val="tx1">
                            <a:lumMod val="95000"/>
                            <a:lumOff val="5000"/>
                          </a:schemeClr>
                        </a:solidFill>
                      </a:endParaRPr>
                    </a:p>
                  </a:txBody>
                  <a:tc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tcPr>
                </a:tc>
                <a:tc>
                  <a:txBody>
                    <a:bodyPr/>
                    <a:lstStyle/>
                    <a:p>
                      <a:pPr rtl="1"/>
                      <a:r>
                        <a:rPr lang="fa-IR" sz="2000" kern="1200" baseline="0" dirty="0" smtClean="0">
                          <a:solidFill>
                            <a:schemeClr val="tx1">
                              <a:lumMod val="95000"/>
                              <a:lumOff val="5000"/>
                            </a:schemeClr>
                          </a:solidFill>
                          <a:latin typeface="+mn-lt"/>
                          <a:ea typeface="+mn-ea"/>
                          <a:cs typeface="+mn-cs"/>
                        </a:rPr>
                        <a:t>...................................................</a:t>
                      </a:r>
                    </a:p>
                    <a:p>
                      <a:pPr rtl="1"/>
                      <a:r>
                        <a:rPr lang="fa-IR" sz="2000" kern="1200" baseline="0" dirty="0" smtClean="0">
                          <a:solidFill>
                            <a:schemeClr val="tx1">
                              <a:lumMod val="95000"/>
                              <a:lumOff val="5000"/>
                            </a:schemeClr>
                          </a:solidFill>
                          <a:latin typeface="+mn-lt"/>
                          <a:ea typeface="+mn-ea"/>
                          <a:cs typeface="+mn-cs"/>
                        </a:rPr>
                        <a:t>...................................................</a:t>
                      </a:r>
                      <a:endParaRPr lang="fa-IR" sz="2000" dirty="0">
                        <a:solidFill>
                          <a:schemeClr val="tx1">
                            <a:lumMod val="95000"/>
                            <a:lumOff val="5000"/>
                          </a:schemeClr>
                        </a:solidFill>
                      </a:endParaRPr>
                    </a:p>
                  </a:txBody>
                  <a:tcPr>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5400000" scaled="1"/>
                      <a:tileRect/>
                    </a:gradFill>
                  </a:tcPr>
                </a:tc>
              </a:tr>
            </a:tbl>
          </a:graphicData>
        </a:graphic>
      </p:graphicFrame>
    </p:spTree>
  </p:cSld>
  <p:clrMapOvr>
    <a:masterClrMapping/>
  </p:clrMapOvr>
  <p:transition spd="med">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1000100" y="574531"/>
            <a:ext cx="7786694" cy="2723823"/>
          </a:xfrm>
          <a:prstGeom prst="rect">
            <a:avLst/>
          </a:prstGeom>
          <a:solidFill>
            <a:schemeClr val="accent6">
              <a:lumMod val="20000"/>
              <a:lumOff val="80000"/>
            </a:schemeClr>
          </a:solidFill>
          <a:effectLst>
            <a:softEdge rad="127000"/>
          </a:effectLst>
        </p:spPr>
        <p:txBody>
          <a:bodyPr wrap="square">
            <a:spAutoFit/>
          </a:bodyPr>
          <a:lstStyle/>
          <a:p>
            <a:pPr algn="just">
              <a:lnSpc>
                <a:spcPct val="150000"/>
              </a:lnSpc>
            </a:pPr>
            <a:r>
              <a:rPr lang="fa-IR" sz="2200" b="1" dirty="0" smtClean="0"/>
              <a:t>با پیروزی انقلاب اسلامی، دشمنی ابرقدرت ها با ما آغاز شد و توطئه های مختلفی در قالب جنگ سخت و نرم مانند: درگیری قومی، ترور، کودتای نظامی، تهاجم نظامی ( جنگ تحمیلی)  و شبیخون فرهنگی را طراحی و اجرا کردند.</a:t>
            </a:r>
          </a:p>
          <a:p>
            <a:pPr algn="just">
              <a:lnSpc>
                <a:spcPct val="150000"/>
              </a:lnSpc>
            </a:pPr>
            <a:r>
              <a:rPr lang="fa-IR" sz="2400" b="1" dirty="0" smtClean="0"/>
              <a:t>پس از ناكامی دشمنان در جنگ سخت، آنان جنگ نرم را با شدت و گستردگی بیشتری ادامه می دهند.</a:t>
            </a:r>
          </a:p>
        </p:txBody>
      </p:sp>
      <p:sp>
        <p:nvSpPr>
          <p:cNvPr id="7" name="Rectangle 6"/>
          <p:cNvSpPr/>
          <p:nvPr/>
        </p:nvSpPr>
        <p:spPr>
          <a:xfrm>
            <a:off x="428596" y="3714752"/>
            <a:ext cx="7358114" cy="2585323"/>
          </a:xfrm>
          <a:prstGeom prst="rect">
            <a:avLst/>
          </a:prstGeom>
        </p:spPr>
        <p:txBody>
          <a:bodyPr wrap="square">
            <a:spAutoFit/>
          </a:bodyPr>
          <a:lstStyle/>
          <a:p>
            <a:pPr algn="just">
              <a:lnSpc>
                <a:spcPct val="150000"/>
              </a:lnSpc>
            </a:pPr>
            <a:r>
              <a:rPr lang="fa-IR" sz="3600" b="1" spc="50" dirty="0" smtClean="0">
                <a:ln w="13500">
                  <a:solidFill>
                    <a:schemeClr val="accent1">
                      <a:shade val="2500"/>
                      <a:alpha val="6500"/>
                    </a:schemeClr>
                  </a:solidFill>
                  <a:prstDash val="solid"/>
                </a:ln>
                <a:solidFill>
                  <a:srgbClr val="FF0000"/>
                </a:solidFill>
                <a:effectLst>
                  <a:innerShdw blurRad="50900" dist="38500" dir="13500000">
                    <a:srgbClr val="000000">
                      <a:alpha val="60000"/>
                    </a:srgbClr>
                  </a:innerShdw>
                </a:effectLst>
              </a:rPr>
              <a:t>جنگ نرم؛ </a:t>
            </a:r>
            <a:r>
              <a:rPr lang="fa-IR" sz="2400" b="1" spc="50" dirty="0" smtClean="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rPr>
              <a:t>مجموعه اقداماتی است که با استفاده از رو شهای مختلف و ابزارهای رسانه ای برای تغییر در اعتقادات، اندیشه ها، ارزش ها و رفتارهای مردم انجام می شود تا آنها به ارادهٔ خویش، عملی را انجام دهند که مطلوب نظام استكباری است.</a:t>
            </a:r>
            <a:endParaRPr lang="fa-IR" sz="2400" b="1" spc="50" dirty="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rot="935132">
            <a:off x="6686652" y="292163"/>
            <a:ext cx="2339102" cy="1200329"/>
          </a:xfrm>
          <a:prstGeom prst="rect">
            <a:avLst/>
          </a:prstGeom>
        </p:spPr>
        <p:txBody>
          <a:bodyPr wrap="none">
            <a:spAutoFit/>
          </a:bodyPr>
          <a:lstStyle/>
          <a:p>
            <a:r>
              <a:rPr lang="fa-IR" sz="7200" b="1" cap="all" dirty="0" smtClean="0">
                <a:ln w="9000" cmpd="sng">
                  <a:solidFill>
                    <a:sysClr val="windowText" lastClr="000000"/>
                  </a:solidFill>
                  <a:prstDash val="solid"/>
                </a:ln>
                <a:solidFill>
                  <a:srgbClr val="FF0000"/>
                </a:solidFill>
                <a:effectLst>
                  <a:reflection blurRad="12700" stA="28000" endPos="45000" dist="1000" dir="5400000" sy="-100000" algn="bl" rotWithShape="0"/>
                </a:effectLst>
              </a:rPr>
              <a:t>فعالیت </a:t>
            </a:r>
            <a:endParaRPr lang="fa-IR" sz="7200" b="1" cap="all" dirty="0">
              <a:ln w="9000" cmpd="sng">
                <a:solidFill>
                  <a:sysClr val="windowText" lastClr="000000"/>
                </a:solidFill>
                <a:prstDash val="solid"/>
              </a:ln>
              <a:solidFill>
                <a:srgbClr val="FF0000"/>
              </a:solidFill>
              <a:effectLst>
                <a:reflection blurRad="12700" stA="28000" endPos="45000" dist="1000" dir="5400000" sy="-100000" algn="bl" rotWithShape="0"/>
              </a:effectLst>
            </a:endParaRPr>
          </a:p>
        </p:txBody>
      </p:sp>
      <p:sp>
        <p:nvSpPr>
          <p:cNvPr id="7" name="Rectangle 6"/>
          <p:cNvSpPr/>
          <p:nvPr/>
        </p:nvSpPr>
        <p:spPr>
          <a:xfrm>
            <a:off x="642910" y="1571612"/>
            <a:ext cx="7286676" cy="4524315"/>
          </a:xfrm>
          <a:prstGeom prst="rect">
            <a:avLst/>
          </a:prstGeom>
          <a:solidFill>
            <a:schemeClr val="accent3">
              <a:lumMod val="20000"/>
              <a:lumOff val="80000"/>
            </a:schemeClr>
          </a:solidFill>
          <a:effectLst>
            <a:softEdge rad="63500"/>
          </a:effectLst>
        </p:spPr>
        <p:txBody>
          <a:bodyPr wrap="square">
            <a:spAutoFit/>
          </a:bodyPr>
          <a:lstStyle/>
          <a:p>
            <a:pPr algn="just">
              <a:lnSpc>
                <a:spcPct val="150000"/>
              </a:lnSpc>
            </a:pPr>
            <a:r>
              <a:rPr lang="fa-IR" sz="2400" b="1" dirty="0" smtClean="0"/>
              <a:t>در آمریکا مراکز و بنیادهای متعددی وجود دارد که همواره در حال بررسی وضعیت کشورها به ویژه کشور ایران هستند. به نظر شما صرف این هزینه های هنگفت با چه اهدافی انجام می شود؟</a:t>
            </a:r>
          </a:p>
          <a:p>
            <a:pPr algn="just">
              <a:lnSpc>
                <a:spcPct val="150000"/>
              </a:lnSpc>
            </a:pPr>
            <a:r>
              <a:rPr lang="fa-IR" sz="2400" b="1" dirty="0" smtClean="0"/>
              <a:t>١ - نفوذ فردی و جریانی</a:t>
            </a:r>
          </a:p>
          <a:p>
            <a:pPr algn="just">
              <a:lnSpc>
                <a:spcPct val="150000"/>
              </a:lnSpc>
            </a:pPr>
            <a:r>
              <a:rPr lang="fa-IR" sz="2400" b="1" dirty="0" smtClean="0"/>
              <a:t>٢ - .............................................................</a:t>
            </a:r>
          </a:p>
          <a:p>
            <a:pPr algn="just">
              <a:lnSpc>
                <a:spcPct val="150000"/>
              </a:lnSpc>
            </a:pPr>
            <a:r>
              <a:rPr lang="fa-IR" sz="2400" b="1" dirty="0" smtClean="0"/>
              <a:t>٣ -.............................................................</a:t>
            </a:r>
          </a:p>
          <a:p>
            <a:pPr algn="just">
              <a:lnSpc>
                <a:spcPct val="150000"/>
              </a:lnSpc>
            </a:pPr>
            <a:r>
              <a:rPr lang="fa-IR" sz="2400" b="1" dirty="0" smtClean="0"/>
              <a:t>٤ -.............................................................</a:t>
            </a:r>
          </a:p>
          <a:p>
            <a:pPr algn="just">
              <a:lnSpc>
                <a:spcPct val="150000"/>
              </a:lnSpc>
            </a:pPr>
            <a:r>
              <a:rPr lang="fa-IR" sz="2400" b="1" dirty="0" smtClean="0"/>
              <a:t>٥ - .............................................................</a:t>
            </a:r>
            <a:endParaRPr lang="fa-IR" sz="2400" b="1" dirty="0"/>
          </a:p>
        </p:txBody>
      </p:sp>
    </p:spTree>
  </p:cSld>
  <p:clrMapOvr>
    <a:masterClrMapping/>
  </p:clrMapOvr>
  <p:transition spd="med">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074" name="Picture 2"/>
          <p:cNvPicPr>
            <a:picLocks noChangeAspect="1" noChangeArrowheads="1"/>
          </p:cNvPicPr>
          <p:nvPr/>
        </p:nvPicPr>
        <p:blipFill>
          <a:blip r:embed="rId2"/>
          <a:srcRect/>
          <a:stretch>
            <a:fillRect/>
          </a:stretch>
        </p:blipFill>
        <p:spPr bwMode="auto">
          <a:xfrm>
            <a:off x="5786446" y="787536"/>
            <a:ext cx="2658888" cy="39761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5" name="Picture 3"/>
          <p:cNvPicPr>
            <a:picLocks noChangeAspect="1" noChangeArrowheads="1"/>
          </p:cNvPicPr>
          <p:nvPr/>
        </p:nvPicPr>
        <p:blipFill>
          <a:blip r:embed="rId3"/>
          <a:srcRect/>
          <a:stretch>
            <a:fillRect/>
          </a:stretch>
        </p:blipFill>
        <p:spPr bwMode="auto">
          <a:xfrm>
            <a:off x="214282" y="785794"/>
            <a:ext cx="5317775" cy="40005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Action Button: Home 7">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71438"/>
            <a:ext cx="9001156" cy="671514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76027" y="71414"/>
            <a:ext cx="1200970" cy="369332"/>
          </a:xfrm>
          <a:prstGeom prst="rect">
            <a:avLst/>
          </a:prstGeom>
          <a:noFill/>
          <a:ln>
            <a:solidFill>
              <a:srgbClr val="00B050"/>
            </a:solidFill>
          </a:ln>
        </p:spPr>
        <p:txBody>
          <a:bodyPr wrap="none" rtlCol="1">
            <a:spAutoFit/>
          </a:bodyPr>
          <a:lstStyle/>
          <a:p>
            <a:r>
              <a:rPr lang="fa-IR" b="1" dirty="0" smtClean="0">
                <a:solidFill>
                  <a:schemeClr val="tx1">
                    <a:lumMod val="95000"/>
                    <a:lumOff val="5000"/>
                  </a:schemeClr>
                </a:solidFill>
              </a:rPr>
              <a:t>آمادگی دفاعی</a:t>
            </a:r>
            <a:endParaRPr lang="fa-IR" b="1" dirty="0">
              <a:solidFill>
                <a:schemeClr val="tx1">
                  <a:lumMod val="95000"/>
                  <a:lumOff val="5000"/>
                </a:schemeClr>
              </a:solidFill>
            </a:endParaRPr>
          </a:p>
        </p:txBody>
      </p:sp>
      <p:sp>
        <p:nvSpPr>
          <p:cNvPr id="11" name="Action Button: Home 10">
            <a:hlinkClick r:id="" action="ppaction://hlinkshowjump?jump=firstslide" highlightClick="1"/>
          </p:cNvPr>
          <p:cNvSpPr/>
          <p:nvPr/>
        </p:nvSpPr>
        <p:spPr>
          <a:xfrm>
            <a:off x="4429124" y="6500834"/>
            <a:ext cx="500066" cy="357166"/>
          </a:xfrm>
          <a:prstGeom prst="actionButtonHome">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Action Button: Forward or Next 11">
            <a:hlinkClick r:id="" action="ppaction://hlinkshowjump?jump=previousslide" highlightClick="1"/>
          </p:cNvPr>
          <p:cNvSpPr/>
          <p:nvPr/>
        </p:nvSpPr>
        <p:spPr>
          <a:xfrm>
            <a:off x="8572528" y="6500834"/>
            <a:ext cx="571472" cy="357166"/>
          </a:xfrm>
          <a:prstGeom prst="actionButtonForwardNex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5969733" y="428604"/>
            <a:ext cx="3174267" cy="769441"/>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effectLst>
            <a:softEdge rad="63500"/>
          </a:effectLst>
        </p:spPr>
        <p:txBody>
          <a:bodyPr wrap="none">
            <a:spAutoFit/>
          </a:bodyPr>
          <a:lstStyle/>
          <a:p>
            <a:r>
              <a:rPr lang="fa-IR" sz="4400" b="1" dirty="0" smtClean="0"/>
              <a:t>اهداف جنگ نرم</a:t>
            </a:r>
            <a:endParaRPr lang="fa-IR" sz="4400" dirty="0"/>
          </a:p>
        </p:txBody>
      </p:sp>
      <p:sp>
        <p:nvSpPr>
          <p:cNvPr id="7" name="Rectangle 6"/>
          <p:cNvSpPr/>
          <p:nvPr/>
        </p:nvSpPr>
        <p:spPr>
          <a:xfrm>
            <a:off x="428596" y="1785926"/>
            <a:ext cx="8215370" cy="378565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0" scaled="1"/>
            <a:tileRect/>
          </a:gradFill>
          <a:effectLst>
            <a:softEdge rad="127000"/>
          </a:effectLst>
        </p:spPr>
        <p:txBody>
          <a:bodyPr wrap="square">
            <a:spAutoFit/>
          </a:bodyPr>
          <a:lstStyle/>
          <a:p>
            <a:pPr algn="just">
              <a:lnSpc>
                <a:spcPct val="150000"/>
              </a:lnSpc>
            </a:pPr>
            <a:r>
              <a:rPr lang="fa-IR" sz="3200" b="1" dirty="0" smtClean="0"/>
              <a:t>مقام معظم رهبری: «جنگ نرم فقط مخصوص ایران نیست، اما در موضوع ایران، هدف اصلی از این جنگ نرمِ فکر شده و حساب شده، استحالهٔ ١ جمهوری اسلامی ایران و تغییر باطن و سیرت با حفظ صورت و ظاهر آن است » . 1394/07/20</a:t>
            </a:r>
            <a:endParaRPr lang="fa-IR" sz="3200" b="1" dirty="0"/>
          </a:p>
        </p:txBody>
      </p:sp>
      <p:sp>
        <p:nvSpPr>
          <p:cNvPr id="8" name="Rectangle 7"/>
          <p:cNvSpPr/>
          <p:nvPr/>
        </p:nvSpPr>
        <p:spPr>
          <a:xfrm>
            <a:off x="487783" y="5600658"/>
            <a:ext cx="5012911" cy="400110"/>
          </a:xfrm>
          <a:prstGeom prst="rect">
            <a:avLst/>
          </a:prstGeom>
        </p:spPr>
        <p:txBody>
          <a:bodyPr wrap="none">
            <a:spAutoFit/>
          </a:bodyPr>
          <a:lstStyle/>
          <a:p>
            <a:r>
              <a:rPr lang="fa-IR" sz="2000" b="1" spc="50" dirty="0" smtClean="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rPr>
              <a:t>١ - تغییر حالت و اهداف نظام مقدس جمهوری اسلامی</a:t>
            </a:r>
            <a:endParaRPr lang="fa-IR" sz="2000" b="1" spc="50" dirty="0">
              <a:ln w="13500">
                <a:solidFill>
                  <a:schemeClr val="accent1">
                    <a:shade val="2500"/>
                    <a:alpha val="6500"/>
                  </a:schemeClr>
                </a:solidFill>
                <a:prstDash val="solid"/>
              </a:ln>
              <a:solidFill>
                <a:srgbClr val="0070C0"/>
              </a:solidFill>
              <a:effectLst>
                <a:innerShdw blurRad="50900" dist="38500" dir="13500000">
                  <a:srgbClr val="000000">
                    <a:alpha val="60000"/>
                  </a:srgbClr>
                </a:innerShdw>
              </a:effectLst>
            </a:endParaRPr>
          </a:p>
        </p:txBody>
      </p:sp>
    </p:spTree>
  </p:cSld>
  <p:clrMapOvr>
    <a:masterClrMapping/>
  </p:clrMapOvr>
  <p:transition spd="med">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1139</Words>
  <Application>Microsoft Office PowerPoint</Application>
  <PresentationFormat>On-screen Show (4:3)</PresentationFormat>
  <Paragraphs>105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googleserver</dc:creator>
  <cp:lastModifiedBy>ZahraNaderi</cp:lastModifiedBy>
  <cp:revision>40</cp:revision>
  <dcterms:created xsi:type="dcterms:W3CDTF">2015-11-17T12:00:06Z</dcterms:created>
  <dcterms:modified xsi:type="dcterms:W3CDTF">2018-11-15T04:23:04Z</dcterms:modified>
</cp:coreProperties>
</file>