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7"/>
  </p:notesMasterIdLst>
  <p:sldIdLst>
    <p:sldId id="256" r:id="rId2"/>
    <p:sldId id="257" r:id="rId3"/>
    <p:sldId id="258" r:id="rId4"/>
    <p:sldId id="259" r:id="rId5"/>
    <p:sldId id="27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77" y="23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25E729D-0071-4EEA-B89B-B32572E579BF}" type="datetimeFigureOut">
              <a:rPr lang="fa-IR" smtClean="0"/>
              <a:t>02/07/1439</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CBFBE91-66F1-4438-8161-A4A530805D62}" type="slidenum">
              <a:rPr lang="fa-IR" smtClean="0"/>
              <a:t>‹#›</a:t>
            </a:fld>
            <a:endParaRPr lang="fa-IR"/>
          </a:p>
        </p:txBody>
      </p:sp>
    </p:spTree>
    <p:extLst>
      <p:ext uri="{BB962C8B-B14F-4D97-AF65-F5344CB8AC3E}">
        <p14:creationId xmlns:p14="http://schemas.microsoft.com/office/powerpoint/2010/main" val="31238312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CBFBE91-66F1-4438-8161-A4A530805D62}" type="slidenum">
              <a:rPr lang="fa-IR" smtClean="0"/>
              <a:t>2</a:t>
            </a:fld>
            <a:endParaRPr lang="fa-IR"/>
          </a:p>
        </p:txBody>
      </p:sp>
    </p:spTree>
    <p:extLst>
      <p:ext uri="{BB962C8B-B14F-4D97-AF65-F5344CB8AC3E}">
        <p14:creationId xmlns:p14="http://schemas.microsoft.com/office/powerpoint/2010/main" val="2889446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7FBC36-BDD4-4412-9863-8676FE256D62}" type="datetime1">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594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4AE83-DBCC-4580-9CE0-00CF0E9A76D8}" type="datetime1">
              <a:rPr lang="en-US" smtClean="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353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B03951-886D-408B-8C54-107A7B4532CC}" type="datetime1">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70531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2B0F6-37D0-4492-AAAC-6C6670F1D3F7}" type="datetime1">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34243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C6069-9A42-4A49-83A9-A3CC93119602}" type="datetime1">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252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7FE649-1FB5-4AE4-96C5-DA8FF0F731CA}" type="datetime1">
              <a:rPr lang="en-US" smtClean="0"/>
              <a:t>3/18/2018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358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4D3A2B4-40D3-4623-B834-41D3C86BFCE9}" type="datetime1">
              <a:rPr lang="en-US" smtClean="0"/>
              <a:t>3/18/2018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487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62BA45-DBF7-4E85-8EC1-30CD66D3608B}" type="datetime1">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45907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F4A09C-9AB1-4A0B-821B-C21449D46C3D}" type="datetime1">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957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779A1C-3E45-457A-A2C8-BA4ABE9A299F}" type="datetime1">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231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622526-AD22-421B-A752-27B8887420B3}" type="datetime1">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438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24E797-316E-4461-B82E-97DC5CD83BA4}" type="datetime1">
              <a:rPr lang="en-US" smtClean="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85658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FA9955-2071-4B92-8CFA-62BB248F4100}" type="datetime1">
              <a:rPr lang="en-US" smtClean="0"/>
              <a:t>3/18/2018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057FDBD-4620-428B-8DF1-E6426011BC7E}" type="datetime1">
              <a:rPr lang="en-US" smtClean="0"/>
              <a:t>3/18/2018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4096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B9CECEB-A4B1-4867-8930-B6FF59D3E495}" type="datetime1">
              <a:rPr lang="en-US" smtClean="0"/>
              <a:t>3/18/2018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455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1F51F0B-5492-4D2B-902C-B3A7D2FA86A6}" type="datetime1">
              <a:rPr lang="en-US" smtClean="0"/>
              <a:t>3/18/2018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556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B1489-34F5-4AF9-A784-9EE669C44F04}" type="datetime1">
              <a:rPr lang="en-US" smtClean="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995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FDC97FF-FA64-4C04-9F40-ADC179070B8D}" type="datetime1">
              <a:rPr lang="en-US" smtClean="0"/>
              <a:t>3/18/2018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1808212"/>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ziaossalehin.i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ziaossalehin.ir/"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ziaossalehin.ir/"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978" y="1007849"/>
            <a:ext cx="4866739" cy="4866739"/>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a:t>
            </a:fld>
            <a:endParaRPr lang="en-US" dirty="0"/>
          </a:p>
        </p:txBody>
      </p:sp>
      <p:grpSp>
        <p:nvGrpSpPr>
          <p:cNvPr id="17" name="Group 16"/>
          <p:cNvGrpSpPr/>
          <p:nvPr/>
        </p:nvGrpSpPr>
        <p:grpSpPr>
          <a:xfrm>
            <a:off x="9173496" y="5890117"/>
            <a:ext cx="2932577" cy="880843"/>
            <a:chOff x="5711809" y="2807658"/>
            <a:chExt cx="6087649" cy="2860655"/>
          </a:xfrm>
        </p:grpSpPr>
        <p:sp>
          <p:nvSpPr>
            <p:cNvPr id="18" name="Freeform 17">
              <a:hlinkClick r:id="rId3"/>
            </p:cNvPr>
            <p:cNvSpPr/>
            <p:nvPr/>
          </p:nvSpPr>
          <p:spPr>
            <a:xfrm>
              <a:off x="5711809" y="2807658"/>
              <a:ext cx="5253086" cy="2860655"/>
            </a:xfrm>
            <a:custGeom>
              <a:avLst/>
              <a:gdLst>
                <a:gd name="connsiteX0" fmla="*/ 0 w 5843219"/>
                <a:gd name="connsiteY0" fmla="*/ 261185 h 1567078"/>
                <a:gd name="connsiteX1" fmla="*/ 261185 w 5843219"/>
                <a:gd name="connsiteY1" fmla="*/ 0 h 1567078"/>
                <a:gd name="connsiteX2" fmla="*/ 5582034 w 5843219"/>
                <a:gd name="connsiteY2" fmla="*/ 0 h 1567078"/>
                <a:gd name="connsiteX3" fmla="*/ 5843219 w 5843219"/>
                <a:gd name="connsiteY3" fmla="*/ 261185 h 1567078"/>
                <a:gd name="connsiteX4" fmla="*/ 5843219 w 5843219"/>
                <a:gd name="connsiteY4" fmla="*/ 1305893 h 1567078"/>
                <a:gd name="connsiteX5" fmla="*/ 5582034 w 5843219"/>
                <a:gd name="connsiteY5" fmla="*/ 1567078 h 1567078"/>
                <a:gd name="connsiteX6" fmla="*/ 261185 w 5843219"/>
                <a:gd name="connsiteY6" fmla="*/ 1567078 h 1567078"/>
                <a:gd name="connsiteX7" fmla="*/ 0 w 5843219"/>
                <a:gd name="connsiteY7" fmla="*/ 1305893 h 1567078"/>
                <a:gd name="connsiteX8" fmla="*/ 0 w 5843219"/>
                <a:gd name="connsiteY8" fmla="*/ 261185 h 156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219" h="1567078">
                  <a:moveTo>
                    <a:pt x="0" y="261185"/>
                  </a:moveTo>
                  <a:cubicBezTo>
                    <a:pt x="0" y="116937"/>
                    <a:pt x="116937" y="0"/>
                    <a:pt x="261185" y="0"/>
                  </a:cubicBezTo>
                  <a:lnTo>
                    <a:pt x="5582034" y="0"/>
                  </a:lnTo>
                  <a:cubicBezTo>
                    <a:pt x="5726282" y="0"/>
                    <a:pt x="5843219" y="116937"/>
                    <a:pt x="5843219" y="261185"/>
                  </a:cubicBezTo>
                  <a:lnTo>
                    <a:pt x="5843219" y="1305893"/>
                  </a:lnTo>
                  <a:cubicBezTo>
                    <a:pt x="5843219" y="1450141"/>
                    <a:pt x="5726282" y="1567078"/>
                    <a:pt x="5582034" y="1567078"/>
                  </a:cubicBezTo>
                  <a:lnTo>
                    <a:pt x="261185" y="1567078"/>
                  </a:lnTo>
                  <a:cubicBezTo>
                    <a:pt x="116937" y="1567078"/>
                    <a:pt x="0" y="1450141"/>
                    <a:pt x="0" y="1305893"/>
                  </a:cubicBezTo>
                  <a:lnTo>
                    <a:pt x="0" y="261185"/>
                  </a:lnTo>
                  <a:close/>
                </a:path>
              </a:pathLst>
            </a:custGeom>
            <a:ln/>
          </p:spPr>
          <p:style>
            <a:lnRef idx="3">
              <a:schemeClr val="lt1"/>
            </a:lnRef>
            <a:fillRef idx="1">
              <a:schemeClr val="accent4"/>
            </a:fillRef>
            <a:effectRef idx="1">
              <a:schemeClr val="accent4"/>
            </a:effectRef>
            <a:fontRef idx="minor">
              <a:schemeClr val="lt1"/>
            </a:fontRef>
          </p:style>
          <p:txBody>
            <a:bodyPr spcFirstLastPara="0" vert="horz" wrap="square" lIns="108000" tIns="312718" rIns="312718" bIns="312718" numCol="1" spcCol="1270" anchor="ctr" anchorCtr="0">
              <a:spAutoFit/>
            </a:bodyPr>
            <a:lstStyle/>
            <a:p>
              <a:pPr lvl="0" defTabSz="2755900">
                <a:lnSpc>
                  <a:spcPct val="90000"/>
                </a:lnSpc>
                <a:spcBef>
                  <a:spcPct val="0"/>
                </a:spcBef>
                <a:spcAft>
                  <a:spcPct val="35000"/>
                </a:spcAft>
              </a:pPr>
              <a:r>
                <a:rPr lang="fa-IR" dirty="0">
                  <a:blipFill>
                    <a:blip r:embed="rId4"/>
                    <a:tile tx="0" ty="0" sx="100000" sy="100000" flip="none" algn="tl"/>
                  </a:blipFill>
                  <a:latin typeface="Traditional Arabic" panose="02020603050405020304" pitchFamily="18" charset="-78"/>
                  <a:cs typeface="Traditional Arabic" panose="02020603050405020304" pitchFamily="18" charset="-78"/>
                </a:rPr>
                <a:t>www.ziaossalehin.ir</a:t>
              </a:r>
              <a:endParaRPr lang="fa-IR" sz="1100" kern="1200" dirty="0">
                <a:blipFill>
                  <a:blip r:embed="rId4"/>
                  <a:tile tx="0" ty="0" sx="100000" sy="100000" flip="none" algn="tl"/>
                </a:blipFill>
                <a:cs typeface="+mj-cs"/>
              </a:endParaRPr>
            </a:p>
          </p:txBody>
        </p:sp>
        <p:sp>
          <p:nvSpPr>
            <p:cNvPr id="19" name="Oval 18">
              <a:hlinkClick r:id="rId3"/>
            </p:cNvPr>
            <p:cNvSpPr/>
            <p:nvPr/>
          </p:nvSpPr>
          <p:spPr>
            <a:xfrm>
              <a:off x="9829857" y="2873572"/>
              <a:ext cx="1969601" cy="2709468"/>
            </a:xfrm>
            <a:prstGeom prst="ellipse">
              <a:avLst/>
            </a:prstGeom>
            <a:blipFill>
              <a:blip r:embed="rId5"/>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47310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156" y="447675"/>
            <a:ext cx="8596668" cy="6035040"/>
          </a:xfrm>
        </p:spPr>
        <p:txBody>
          <a:bodyPr>
            <a:normAutofit/>
          </a:bodyPr>
          <a:lstStyle/>
          <a:p>
            <a:pPr algn="ctr"/>
            <a:r>
              <a:rPr lang="fa-IR" sz="3200" i="1" dirty="0" smtClean="0">
                <a:solidFill>
                  <a:schemeClr val="tx1"/>
                </a:solidFill>
                <a:latin typeface="+mn-lt"/>
                <a:cs typeface="B Titr" panose="00000700000000000000" pitchFamily="2" charset="-78"/>
              </a:rPr>
              <a:t>فصل اول</a:t>
            </a:r>
            <a:r>
              <a:rPr lang="fa-IR" sz="3200" i="1" dirty="0" smtClean="0">
                <a:solidFill>
                  <a:schemeClr val="tx1"/>
                </a:solidFill>
                <a:latin typeface="+mn-lt"/>
                <a:cs typeface="B Titr" panose="00000700000000000000" pitchFamily="2" charset="-78"/>
              </a:rPr>
              <a:t>: ما </a:t>
            </a:r>
            <a:r>
              <a:rPr lang="fa-IR" sz="3200" i="1" dirty="0" smtClean="0">
                <a:solidFill>
                  <a:schemeClr val="tx1"/>
                </a:solidFill>
                <a:latin typeface="+mn-lt"/>
                <a:cs typeface="B Titr" panose="00000700000000000000" pitchFamily="2" charset="-78"/>
              </a:rPr>
              <a:t>و رسانه ها</a:t>
            </a:r>
            <a:r>
              <a:rPr lang="fa-IR" sz="4800" i="1" dirty="0" smtClean="0">
                <a:solidFill>
                  <a:schemeClr val="tx1"/>
                </a:solidFill>
                <a:latin typeface="+mn-lt"/>
                <a:cs typeface="B Titr" panose="00000700000000000000" pitchFamily="2" charset="-78"/>
              </a:rPr>
              <a:t/>
            </a:r>
            <a:br>
              <a:rPr lang="fa-IR" sz="4800" i="1" dirty="0" smtClean="0">
                <a:solidFill>
                  <a:schemeClr val="tx1"/>
                </a:solidFill>
                <a:latin typeface="+mn-lt"/>
                <a:cs typeface="B Titr" panose="00000700000000000000" pitchFamily="2" charset="-78"/>
              </a:rPr>
            </a:br>
            <a:r>
              <a:rPr lang="fa-IR" sz="4800" i="1" dirty="0">
                <a:solidFill>
                  <a:schemeClr val="tx1"/>
                </a:solidFill>
                <a:latin typeface="+mn-lt"/>
                <a:cs typeface="B Titr" panose="00000700000000000000" pitchFamily="2" charset="-78"/>
              </a:rPr>
              <a:t/>
            </a:r>
            <a:br>
              <a:rPr lang="fa-IR" sz="4800" i="1" dirty="0">
                <a:solidFill>
                  <a:schemeClr val="tx1"/>
                </a:solidFill>
                <a:latin typeface="+mn-lt"/>
                <a:cs typeface="B Titr" panose="00000700000000000000" pitchFamily="2" charset="-78"/>
              </a:rPr>
            </a:br>
            <a:r>
              <a:rPr lang="fa-IR" sz="4800" i="1" dirty="0" smtClean="0">
                <a:solidFill>
                  <a:schemeClr val="tx1"/>
                </a:solidFill>
                <a:latin typeface="+mn-lt"/>
                <a:cs typeface="B Titr" panose="00000700000000000000" pitchFamily="2" charset="-78"/>
              </a:rPr>
              <a:t/>
            </a:r>
            <a:br>
              <a:rPr lang="fa-IR" sz="4800" i="1" dirty="0" smtClean="0">
                <a:solidFill>
                  <a:schemeClr val="tx1"/>
                </a:solidFill>
                <a:latin typeface="+mn-lt"/>
                <a:cs typeface="B Titr" panose="00000700000000000000" pitchFamily="2" charset="-78"/>
              </a:rPr>
            </a:br>
            <a:endParaRPr lang="en-US" sz="4800" i="1" dirty="0">
              <a:solidFill>
                <a:schemeClr val="tx1"/>
              </a:solidFill>
              <a:latin typeface="+mn-lt"/>
              <a:cs typeface="B Titr" panose="000007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1028" name="Picture 4" descr="نتیجه تصویری برای ما و رسان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491" y="1307183"/>
            <a:ext cx="6844993" cy="51337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9173496" y="5890117"/>
            <a:ext cx="2932577" cy="880843"/>
            <a:chOff x="5711809" y="2807658"/>
            <a:chExt cx="6087649" cy="2860655"/>
          </a:xfrm>
        </p:grpSpPr>
        <p:sp>
          <p:nvSpPr>
            <p:cNvPr id="8" name="Freeform 7">
              <a:hlinkClick r:id="rId4"/>
            </p:cNvPr>
            <p:cNvSpPr/>
            <p:nvPr/>
          </p:nvSpPr>
          <p:spPr>
            <a:xfrm>
              <a:off x="5711809" y="2807658"/>
              <a:ext cx="5253086" cy="2860655"/>
            </a:xfrm>
            <a:custGeom>
              <a:avLst/>
              <a:gdLst>
                <a:gd name="connsiteX0" fmla="*/ 0 w 5843219"/>
                <a:gd name="connsiteY0" fmla="*/ 261185 h 1567078"/>
                <a:gd name="connsiteX1" fmla="*/ 261185 w 5843219"/>
                <a:gd name="connsiteY1" fmla="*/ 0 h 1567078"/>
                <a:gd name="connsiteX2" fmla="*/ 5582034 w 5843219"/>
                <a:gd name="connsiteY2" fmla="*/ 0 h 1567078"/>
                <a:gd name="connsiteX3" fmla="*/ 5843219 w 5843219"/>
                <a:gd name="connsiteY3" fmla="*/ 261185 h 1567078"/>
                <a:gd name="connsiteX4" fmla="*/ 5843219 w 5843219"/>
                <a:gd name="connsiteY4" fmla="*/ 1305893 h 1567078"/>
                <a:gd name="connsiteX5" fmla="*/ 5582034 w 5843219"/>
                <a:gd name="connsiteY5" fmla="*/ 1567078 h 1567078"/>
                <a:gd name="connsiteX6" fmla="*/ 261185 w 5843219"/>
                <a:gd name="connsiteY6" fmla="*/ 1567078 h 1567078"/>
                <a:gd name="connsiteX7" fmla="*/ 0 w 5843219"/>
                <a:gd name="connsiteY7" fmla="*/ 1305893 h 1567078"/>
                <a:gd name="connsiteX8" fmla="*/ 0 w 5843219"/>
                <a:gd name="connsiteY8" fmla="*/ 261185 h 156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219" h="1567078">
                  <a:moveTo>
                    <a:pt x="0" y="261185"/>
                  </a:moveTo>
                  <a:cubicBezTo>
                    <a:pt x="0" y="116937"/>
                    <a:pt x="116937" y="0"/>
                    <a:pt x="261185" y="0"/>
                  </a:cubicBezTo>
                  <a:lnTo>
                    <a:pt x="5582034" y="0"/>
                  </a:lnTo>
                  <a:cubicBezTo>
                    <a:pt x="5726282" y="0"/>
                    <a:pt x="5843219" y="116937"/>
                    <a:pt x="5843219" y="261185"/>
                  </a:cubicBezTo>
                  <a:lnTo>
                    <a:pt x="5843219" y="1305893"/>
                  </a:lnTo>
                  <a:cubicBezTo>
                    <a:pt x="5843219" y="1450141"/>
                    <a:pt x="5726282" y="1567078"/>
                    <a:pt x="5582034" y="1567078"/>
                  </a:cubicBezTo>
                  <a:lnTo>
                    <a:pt x="261185" y="1567078"/>
                  </a:lnTo>
                  <a:cubicBezTo>
                    <a:pt x="116937" y="1567078"/>
                    <a:pt x="0" y="1450141"/>
                    <a:pt x="0" y="1305893"/>
                  </a:cubicBezTo>
                  <a:lnTo>
                    <a:pt x="0" y="261185"/>
                  </a:lnTo>
                  <a:close/>
                </a:path>
              </a:pathLst>
            </a:custGeom>
            <a:ln/>
          </p:spPr>
          <p:style>
            <a:lnRef idx="3">
              <a:schemeClr val="lt1"/>
            </a:lnRef>
            <a:fillRef idx="1">
              <a:schemeClr val="accent4"/>
            </a:fillRef>
            <a:effectRef idx="1">
              <a:schemeClr val="accent4"/>
            </a:effectRef>
            <a:fontRef idx="minor">
              <a:schemeClr val="lt1"/>
            </a:fontRef>
          </p:style>
          <p:txBody>
            <a:bodyPr spcFirstLastPara="0" vert="horz" wrap="square" lIns="108000" tIns="312718" rIns="312718" bIns="312718" numCol="1" spcCol="1270" anchor="ctr" anchorCtr="0">
              <a:spAutoFit/>
            </a:bodyPr>
            <a:lstStyle/>
            <a:p>
              <a:pPr lvl="0" defTabSz="2755900">
                <a:lnSpc>
                  <a:spcPct val="90000"/>
                </a:lnSpc>
                <a:spcBef>
                  <a:spcPct val="0"/>
                </a:spcBef>
                <a:spcAft>
                  <a:spcPct val="35000"/>
                </a:spcAft>
              </a:pPr>
              <a:r>
                <a:rPr lang="fa-IR" dirty="0">
                  <a:blipFill>
                    <a:blip r:embed="rId5"/>
                    <a:tile tx="0" ty="0" sx="100000" sy="100000" flip="none" algn="tl"/>
                  </a:blipFill>
                  <a:latin typeface="Traditional Arabic" panose="02020603050405020304" pitchFamily="18" charset="-78"/>
                  <a:cs typeface="Traditional Arabic" panose="02020603050405020304" pitchFamily="18" charset="-78"/>
                </a:rPr>
                <a:t>www.ziaossalehin.ir</a:t>
              </a:r>
              <a:endParaRPr lang="fa-IR" sz="1100" kern="1200" dirty="0">
                <a:blipFill>
                  <a:blip r:embed="rId5"/>
                  <a:tile tx="0" ty="0" sx="100000" sy="100000" flip="none" algn="tl"/>
                </a:blipFill>
                <a:cs typeface="+mj-cs"/>
              </a:endParaRPr>
            </a:p>
          </p:txBody>
        </p:sp>
        <p:sp>
          <p:nvSpPr>
            <p:cNvPr id="9" name="Oval 8">
              <a:hlinkClick r:id="rId4"/>
            </p:cNvPr>
            <p:cNvSpPr/>
            <p:nvPr/>
          </p:nvSpPr>
          <p:spPr>
            <a:xfrm>
              <a:off x="9829857" y="2873572"/>
              <a:ext cx="1969601" cy="2709468"/>
            </a:xfrm>
            <a:prstGeom prst="ellipse">
              <a:avLst/>
            </a:prstGeom>
            <a:blipFill>
              <a:blip r:embed="rId6"/>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03058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599"/>
            <a:ext cx="9695391" cy="5834743"/>
          </a:xfrm>
        </p:spPr>
        <p:txBody>
          <a:bodyPr>
            <a:normAutofit/>
          </a:bodyPr>
          <a:lstStyle/>
          <a:p>
            <a:pPr algn="ctr"/>
            <a:r>
              <a:rPr lang="fa-IR" sz="3200" dirty="0" smtClean="0">
                <a:solidFill>
                  <a:srgbClr val="FF0000"/>
                </a:solidFill>
                <a:effectLst>
                  <a:outerShdw blurRad="38100" dist="38100" dir="2700000" algn="tl">
                    <a:srgbClr val="000000">
                      <a:alpha val="43137"/>
                    </a:srgbClr>
                  </a:outerShdw>
                </a:effectLst>
                <a:cs typeface="B Titr" panose="00000700000000000000" pitchFamily="2" charset="-78"/>
              </a:rPr>
              <a:t>درس 1:   مسابقه رسانه ها با </a:t>
            </a:r>
            <a:r>
              <a:rPr lang="fa-IR" sz="3200" dirty="0" smtClean="0">
                <a:solidFill>
                  <a:srgbClr val="FF0000"/>
                </a:solidFill>
                <a:effectLst>
                  <a:outerShdw blurRad="38100" dist="38100" dir="2700000" algn="tl">
                    <a:srgbClr val="000000">
                      <a:alpha val="43137"/>
                    </a:srgbClr>
                  </a:outerShdw>
                </a:effectLst>
                <a:cs typeface="B Titr" panose="00000700000000000000" pitchFamily="2" charset="-78"/>
              </a:rPr>
              <a:t>زمان</a:t>
            </a:r>
            <a:r>
              <a:rPr lang="fa-IR" sz="3200" dirty="0" smtClean="0">
                <a:solidFill>
                  <a:srgbClr val="FF0000"/>
                </a:solidFill>
                <a:effectLst>
                  <a:outerShdw blurRad="38100" dist="38100" dir="2700000" algn="tl">
                    <a:srgbClr val="000000">
                      <a:alpha val="43137"/>
                    </a:srgbClr>
                  </a:outerShdw>
                </a:effectLst>
                <a:cs typeface="B Zar" panose="00000400000000000000" pitchFamily="2" charset="-78"/>
              </a:rPr>
              <a:t/>
            </a:r>
            <a:br>
              <a:rPr lang="fa-IR" sz="3200" dirty="0" smtClean="0">
                <a:solidFill>
                  <a:srgbClr val="FF0000"/>
                </a:solidFill>
                <a:effectLst>
                  <a:outerShdw blurRad="38100" dist="38100" dir="2700000" algn="tl">
                    <a:srgbClr val="000000">
                      <a:alpha val="43137"/>
                    </a:srgbClr>
                  </a:outerShdw>
                </a:effectLst>
                <a:cs typeface="B Zar" panose="00000400000000000000" pitchFamily="2" charset="-78"/>
              </a:rPr>
            </a:br>
            <a:r>
              <a:rPr lang="fa-IR" sz="3200" dirty="0" smtClean="0">
                <a:solidFill>
                  <a:srgbClr val="FF0000"/>
                </a:solidFill>
                <a:effectLst>
                  <a:outerShdw blurRad="38100" dist="38100" dir="2700000" algn="tl">
                    <a:srgbClr val="000000">
                      <a:alpha val="43137"/>
                    </a:srgbClr>
                  </a:outerShdw>
                </a:effectLst>
                <a:cs typeface="B Zar" panose="00000400000000000000" pitchFamily="2" charset="-78"/>
              </a:rPr>
              <a:t/>
            </a:r>
            <a:br>
              <a:rPr lang="fa-IR" sz="3200" dirty="0" smtClean="0">
                <a:solidFill>
                  <a:srgbClr val="FF0000"/>
                </a:solidFill>
                <a:effectLst>
                  <a:outerShdw blurRad="38100" dist="38100" dir="2700000" algn="tl">
                    <a:srgbClr val="000000">
                      <a:alpha val="43137"/>
                    </a:srgbClr>
                  </a:outerShdw>
                </a:effectLst>
                <a:cs typeface="B Zar" panose="00000400000000000000" pitchFamily="2" charset="-78"/>
              </a:rPr>
            </a:b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برای </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تحلیل آینده،شناخت حال ضروری است،مثلا یکی از فناوری های روز سامانه ای به </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نام  </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آرفید است که برای شناسایی چیز ها به کار می رود</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 در </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این فناوری نوین،ریز تراشه </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هایی به </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شکل برچسب یا پوشینه کوچک(کپسول) روی یک وسیله و حتی بدن انسان قرار داده می شود</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 این </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وسیله دارای یک مدار و یک آنتن بسیار کوچک است که در صورت دریافت امواج خاصی از یک دستگاه بازخوان</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 موج </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رادیویی از خود تابش می کند و اطلاعات خود را ارسال می نماید.</a:t>
            </a:r>
            <a:b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b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این فناوری که از چند سال قبل مراحل آزمایشی آن آغاز شده بود</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 امروز </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به طور گسترده در کتابخانه ها</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 فرودگاه </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ها</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 فروشگاه ها و </a:t>
            </a:r>
            <a:r>
              <a:rPr lang="fa-IR" sz="1800" dirty="0" smtClean="0">
                <a:solidFill>
                  <a:schemeClr val="tx1"/>
                </a:solidFill>
                <a:effectLst>
                  <a:outerShdw blurRad="38100" dist="38100" dir="2700000" algn="tl">
                    <a:srgbClr val="000000">
                      <a:alpha val="43137"/>
                    </a:srgbClr>
                  </a:outerShdw>
                </a:effectLst>
                <a:cs typeface="B Zar" panose="00000400000000000000" pitchFamily="2" charset="-78"/>
              </a:rPr>
              <a:t>غیره مورد استفاده قرار می گیرد و حتی امکان ذخیره سازی و فرستادن اطلاعات زیستی افراد را فراهم ساخته است</a:t>
            </a:r>
            <a:endParaRPr lang="en-US" sz="1800" dirty="0">
              <a:solidFill>
                <a:schemeClr val="tx1"/>
              </a:solidFill>
              <a:effectLst>
                <a:outerShdw blurRad="38100" dist="38100" dir="2700000" algn="tl">
                  <a:srgbClr val="000000">
                    <a:alpha val="43137"/>
                  </a:srgbClr>
                </a:outerShdw>
              </a:effectLst>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82299" y="4406537"/>
            <a:ext cx="3432947" cy="2037805"/>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3</a:t>
            </a:fld>
            <a:endParaRPr lang="en-US" dirty="0"/>
          </a:p>
        </p:txBody>
      </p:sp>
      <p:grpSp>
        <p:nvGrpSpPr>
          <p:cNvPr id="8" name="Group 7"/>
          <p:cNvGrpSpPr/>
          <p:nvPr/>
        </p:nvGrpSpPr>
        <p:grpSpPr>
          <a:xfrm>
            <a:off x="9173496" y="5890117"/>
            <a:ext cx="2932577" cy="880843"/>
            <a:chOff x="5711809" y="2807658"/>
            <a:chExt cx="6087649" cy="2860655"/>
          </a:xfrm>
        </p:grpSpPr>
        <p:sp>
          <p:nvSpPr>
            <p:cNvPr id="9" name="Freeform 8">
              <a:hlinkClick r:id="rId3"/>
            </p:cNvPr>
            <p:cNvSpPr/>
            <p:nvPr/>
          </p:nvSpPr>
          <p:spPr>
            <a:xfrm>
              <a:off x="5711809" y="2807658"/>
              <a:ext cx="5253086" cy="2860655"/>
            </a:xfrm>
            <a:custGeom>
              <a:avLst/>
              <a:gdLst>
                <a:gd name="connsiteX0" fmla="*/ 0 w 5843219"/>
                <a:gd name="connsiteY0" fmla="*/ 261185 h 1567078"/>
                <a:gd name="connsiteX1" fmla="*/ 261185 w 5843219"/>
                <a:gd name="connsiteY1" fmla="*/ 0 h 1567078"/>
                <a:gd name="connsiteX2" fmla="*/ 5582034 w 5843219"/>
                <a:gd name="connsiteY2" fmla="*/ 0 h 1567078"/>
                <a:gd name="connsiteX3" fmla="*/ 5843219 w 5843219"/>
                <a:gd name="connsiteY3" fmla="*/ 261185 h 1567078"/>
                <a:gd name="connsiteX4" fmla="*/ 5843219 w 5843219"/>
                <a:gd name="connsiteY4" fmla="*/ 1305893 h 1567078"/>
                <a:gd name="connsiteX5" fmla="*/ 5582034 w 5843219"/>
                <a:gd name="connsiteY5" fmla="*/ 1567078 h 1567078"/>
                <a:gd name="connsiteX6" fmla="*/ 261185 w 5843219"/>
                <a:gd name="connsiteY6" fmla="*/ 1567078 h 1567078"/>
                <a:gd name="connsiteX7" fmla="*/ 0 w 5843219"/>
                <a:gd name="connsiteY7" fmla="*/ 1305893 h 1567078"/>
                <a:gd name="connsiteX8" fmla="*/ 0 w 5843219"/>
                <a:gd name="connsiteY8" fmla="*/ 261185 h 156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219" h="1567078">
                  <a:moveTo>
                    <a:pt x="0" y="261185"/>
                  </a:moveTo>
                  <a:cubicBezTo>
                    <a:pt x="0" y="116937"/>
                    <a:pt x="116937" y="0"/>
                    <a:pt x="261185" y="0"/>
                  </a:cubicBezTo>
                  <a:lnTo>
                    <a:pt x="5582034" y="0"/>
                  </a:lnTo>
                  <a:cubicBezTo>
                    <a:pt x="5726282" y="0"/>
                    <a:pt x="5843219" y="116937"/>
                    <a:pt x="5843219" y="261185"/>
                  </a:cubicBezTo>
                  <a:lnTo>
                    <a:pt x="5843219" y="1305893"/>
                  </a:lnTo>
                  <a:cubicBezTo>
                    <a:pt x="5843219" y="1450141"/>
                    <a:pt x="5726282" y="1567078"/>
                    <a:pt x="5582034" y="1567078"/>
                  </a:cubicBezTo>
                  <a:lnTo>
                    <a:pt x="261185" y="1567078"/>
                  </a:lnTo>
                  <a:cubicBezTo>
                    <a:pt x="116937" y="1567078"/>
                    <a:pt x="0" y="1450141"/>
                    <a:pt x="0" y="1305893"/>
                  </a:cubicBezTo>
                  <a:lnTo>
                    <a:pt x="0" y="261185"/>
                  </a:lnTo>
                  <a:close/>
                </a:path>
              </a:pathLst>
            </a:custGeom>
            <a:ln/>
          </p:spPr>
          <p:style>
            <a:lnRef idx="3">
              <a:schemeClr val="lt1"/>
            </a:lnRef>
            <a:fillRef idx="1">
              <a:schemeClr val="accent4"/>
            </a:fillRef>
            <a:effectRef idx="1">
              <a:schemeClr val="accent4"/>
            </a:effectRef>
            <a:fontRef idx="minor">
              <a:schemeClr val="lt1"/>
            </a:fontRef>
          </p:style>
          <p:txBody>
            <a:bodyPr spcFirstLastPara="0" vert="horz" wrap="square" lIns="108000" tIns="312718" rIns="312718" bIns="312718" numCol="1" spcCol="1270" anchor="ctr" anchorCtr="0">
              <a:spAutoFit/>
            </a:bodyPr>
            <a:lstStyle/>
            <a:p>
              <a:pPr lvl="0" defTabSz="2755900">
                <a:lnSpc>
                  <a:spcPct val="90000"/>
                </a:lnSpc>
                <a:spcBef>
                  <a:spcPct val="0"/>
                </a:spcBef>
                <a:spcAft>
                  <a:spcPct val="35000"/>
                </a:spcAft>
              </a:pPr>
              <a:r>
                <a:rPr lang="fa-IR" dirty="0">
                  <a:blipFill>
                    <a:blip r:embed="rId4"/>
                    <a:tile tx="0" ty="0" sx="100000" sy="100000" flip="none" algn="tl"/>
                  </a:blipFill>
                  <a:latin typeface="Traditional Arabic" panose="02020603050405020304" pitchFamily="18" charset="-78"/>
                  <a:cs typeface="Traditional Arabic" panose="02020603050405020304" pitchFamily="18" charset="-78"/>
                </a:rPr>
                <a:t>www.ziaossalehin.ir</a:t>
              </a:r>
              <a:endParaRPr lang="fa-IR" sz="1100" kern="1200" dirty="0">
                <a:blipFill>
                  <a:blip r:embed="rId4"/>
                  <a:tile tx="0" ty="0" sx="100000" sy="100000" flip="none" algn="tl"/>
                </a:blipFill>
                <a:cs typeface="+mj-cs"/>
              </a:endParaRPr>
            </a:p>
          </p:txBody>
        </p:sp>
        <p:sp>
          <p:nvSpPr>
            <p:cNvPr id="10" name="Oval 9">
              <a:hlinkClick r:id="rId3"/>
            </p:cNvPr>
            <p:cNvSpPr/>
            <p:nvPr/>
          </p:nvSpPr>
          <p:spPr>
            <a:xfrm>
              <a:off x="9829857" y="2873572"/>
              <a:ext cx="1969601" cy="2709468"/>
            </a:xfrm>
            <a:prstGeom prst="ellipse">
              <a:avLst/>
            </a:prstGeom>
            <a:blipFill>
              <a:blip r:embed="rId5"/>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213873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04801"/>
            <a:ext cx="9657291" cy="6331130"/>
          </a:xfrm>
        </p:spPr>
        <p:txBody>
          <a:bodyPr>
            <a:normAutofit/>
          </a:bodyPr>
          <a:lstStyle/>
          <a:p>
            <a:pPr algn="r" rtl="1">
              <a:lnSpc>
                <a:spcPct val="150000"/>
              </a:lnSpc>
            </a:pPr>
            <a:r>
              <a:rPr lang="fa-IR" sz="1800" dirty="0" smtClean="0">
                <a:solidFill>
                  <a:schemeClr val="tx1"/>
                </a:solidFill>
                <a:cs typeface="B Zar" panose="00000400000000000000" pitchFamily="2" charset="-78"/>
              </a:rPr>
              <a:t>سرعت تغییر و تحولات فناوری به حدی شده است که ماشین تندروی زمان،دارد از آنها عقب می افتد</a:t>
            </a:r>
            <a:r>
              <a:rPr lang="fa-IR" sz="1800" dirty="0" smtClean="0">
                <a:solidFill>
                  <a:schemeClr val="tx1"/>
                </a:solidFill>
                <a:cs typeface="B Zar" panose="00000400000000000000" pitchFamily="2" charset="-78"/>
              </a:rPr>
              <a:t>. انگار </a:t>
            </a:r>
            <a:r>
              <a:rPr lang="fa-IR" sz="1800" dirty="0" smtClean="0">
                <a:solidFill>
                  <a:schemeClr val="tx1"/>
                </a:solidFill>
                <a:cs typeface="B Zar" panose="00000400000000000000" pitchFamily="2" charset="-78"/>
              </a:rPr>
              <a:t>این زمان است که به جای اینکه یک گوشه بنشیند،باید تخت گاز بتازد تا از «زمانه»عقب نیفتد</a:t>
            </a:r>
            <a:r>
              <a:rPr lang="fa-IR" sz="1800" dirty="0" smtClean="0">
                <a:solidFill>
                  <a:schemeClr val="tx1"/>
                </a:solidFill>
                <a:cs typeface="B Zar" panose="00000400000000000000" pitchFamily="2" charset="-78"/>
              </a:rPr>
              <a:t>. رسانه </a:t>
            </a:r>
            <a:r>
              <a:rPr lang="fa-IR" sz="1800" dirty="0" smtClean="0">
                <a:solidFill>
                  <a:schemeClr val="tx1"/>
                </a:solidFill>
                <a:cs typeface="B Zar" panose="00000400000000000000" pitchFamily="2" charset="-78"/>
              </a:rPr>
              <a:t>ها هم از نظر سخت افزاری پیوندی جدی با فناوری،و هم از نظر نرم افزاری رقابت شدیدی با هم دارند.برخلاف گذشته که برای رسانه ها«صحت</a:t>
            </a:r>
            <a:r>
              <a:rPr lang="fa-IR" sz="1800" dirty="0" smtClean="0">
                <a:solidFill>
                  <a:schemeClr val="tx1"/>
                </a:solidFill>
                <a:cs typeface="B Zar" panose="00000400000000000000" pitchFamily="2" charset="-78"/>
              </a:rPr>
              <a:t>» اطلاعات </a:t>
            </a:r>
            <a:r>
              <a:rPr lang="fa-IR" sz="1800" dirty="0" smtClean="0">
                <a:solidFill>
                  <a:schemeClr val="tx1"/>
                </a:solidFill>
                <a:cs typeface="B Zar" panose="00000400000000000000" pitchFamily="2" charset="-78"/>
              </a:rPr>
              <a:t>از«سرعت»آن مهم تر تلقی می شد،اکنون هر رسانه ای که در مسابقه زمان، به بهانه درستی اطلاعات و معتبر بودن محتوای درنگ کندفرنگ می بازد و مشتری(مخاطب</a:t>
            </a:r>
            <a:r>
              <a:rPr lang="fa-IR" sz="1800" dirty="0" smtClean="0">
                <a:solidFill>
                  <a:schemeClr val="tx1"/>
                </a:solidFill>
                <a:cs typeface="B Zar" panose="00000400000000000000" pitchFamily="2" charset="-78"/>
              </a:rPr>
              <a:t>) کم </a:t>
            </a:r>
            <a:r>
              <a:rPr lang="fa-IR" sz="1800" dirty="0" smtClean="0">
                <a:solidFill>
                  <a:schemeClr val="tx1"/>
                </a:solidFill>
                <a:cs typeface="B Zar" panose="00000400000000000000" pitchFamily="2" charset="-78"/>
              </a:rPr>
              <a:t>حوصله اش را از دست می دهد</a:t>
            </a:r>
            <a:r>
              <a:rPr lang="fa-IR" sz="1800" dirty="0" smtClean="0">
                <a:solidFill>
                  <a:schemeClr val="tx1"/>
                </a:solidFill>
                <a:cs typeface="B Zar" panose="00000400000000000000" pitchFamily="2" charset="-78"/>
              </a:rPr>
              <a:t>. بد </a:t>
            </a:r>
            <a:r>
              <a:rPr lang="fa-IR" sz="1800" dirty="0" smtClean="0">
                <a:solidFill>
                  <a:schemeClr val="tx1"/>
                </a:solidFill>
                <a:cs typeface="B Zar" panose="00000400000000000000" pitchFamily="2" charset="-78"/>
              </a:rPr>
              <a:t>نیست بدانید که رقابت بسیاری از رسانه ها </a:t>
            </a:r>
            <a:r>
              <a:rPr lang="fa-IR" sz="1800" dirty="0" smtClean="0">
                <a:solidFill>
                  <a:schemeClr val="tx1"/>
                </a:solidFill>
                <a:cs typeface="B Zar" panose="00000400000000000000" pitchFamily="2" charset="-78"/>
              </a:rPr>
              <a:t>دیگر بر </a:t>
            </a:r>
            <a:r>
              <a:rPr lang="fa-IR" sz="1800" dirty="0" smtClean="0">
                <a:solidFill>
                  <a:schemeClr val="tx1"/>
                </a:solidFill>
                <a:cs typeface="B Zar" panose="00000400000000000000" pitchFamily="2" charset="-78"/>
              </a:rPr>
              <a:t>ساعت و حتی دقیقه </a:t>
            </a:r>
            <a:r>
              <a:rPr lang="fa-IR" sz="1800" dirty="0" smtClean="0">
                <a:solidFill>
                  <a:schemeClr val="tx1"/>
                </a:solidFill>
                <a:cs typeface="B Zar" panose="00000400000000000000" pitchFamily="2" charset="-78"/>
              </a:rPr>
              <a:t>نیست، بلکه </a:t>
            </a:r>
            <a:r>
              <a:rPr lang="fa-IR" sz="1800" dirty="0" smtClean="0">
                <a:solidFill>
                  <a:schemeClr val="tx1"/>
                </a:solidFill>
                <a:cs typeface="B Zar" panose="00000400000000000000" pitchFamily="2" charset="-78"/>
              </a:rPr>
              <a:t>مسابقه </a:t>
            </a:r>
            <a:r>
              <a:rPr lang="fa-IR" sz="1800" dirty="0" smtClean="0">
                <a:solidFill>
                  <a:schemeClr val="tx1"/>
                </a:solidFill>
                <a:cs typeface="B Zar" panose="00000400000000000000" pitchFamily="2" charset="-78"/>
              </a:rPr>
              <a:t>آنها </a:t>
            </a:r>
            <a:r>
              <a:rPr lang="fa-IR" sz="1800" dirty="0" smtClean="0">
                <a:solidFill>
                  <a:schemeClr val="tx1"/>
                </a:solidFill>
                <a:cs typeface="B Zar" panose="00000400000000000000" pitchFamily="2" charset="-78"/>
              </a:rPr>
              <a:t>در حد ثانیه و کمتر از آن است</a:t>
            </a:r>
            <a:r>
              <a:rPr lang="fa-IR" sz="1800" dirty="0" smtClean="0">
                <a:solidFill>
                  <a:schemeClr val="tx1"/>
                </a:solidFill>
                <a:cs typeface="B Zar" panose="00000400000000000000" pitchFamily="2" charset="-78"/>
              </a:rPr>
              <a:t>، لذا </a:t>
            </a:r>
            <a:r>
              <a:rPr lang="fa-IR" sz="1800" dirty="0" smtClean="0">
                <a:solidFill>
                  <a:schemeClr val="tx1"/>
                </a:solidFill>
                <a:cs typeface="B Zar" panose="00000400000000000000" pitchFamily="2" charset="-78"/>
              </a:rPr>
              <a:t>با </a:t>
            </a:r>
            <a:r>
              <a:rPr lang="fa-IR" sz="1800" dirty="0" smtClean="0">
                <a:solidFill>
                  <a:schemeClr val="tx1"/>
                </a:solidFill>
                <a:cs typeface="B Zar" panose="00000400000000000000" pitchFamily="2" charset="-78"/>
              </a:rPr>
              <a:t>هزاران </a:t>
            </a:r>
            <a:r>
              <a:rPr lang="fa-IR" sz="1800" dirty="0" smtClean="0">
                <a:solidFill>
                  <a:schemeClr val="tx1"/>
                </a:solidFill>
                <a:cs typeface="B Zar" panose="00000400000000000000" pitchFamily="2" charset="-78"/>
              </a:rPr>
              <a:t>ترفند رسانه ای سعی می کنند گوی سبقت را از یکدیگر بربایند و مخاطب </a:t>
            </a:r>
            <a:r>
              <a:rPr lang="fa-IR" sz="1800" dirty="0" smtClean="0">
                <a:solidFill>
                  <a:schemeClr val="tx1"/>
                </a:solidFill>
                <a:cs typeface="B Zar" panose="00000400000000000000" pitchFamily="2" charset="-78"/>
              </a:rPr>
              <a:t>بیشتری جذب کنند و </a:t>
            </a:r>
            <a:r>
              <a:rPr lang="fa-IR" sz="1800" dirty="0" smtClean="0">
                <a:solidFill>
                  <a:schemeClr val="tx1"/>
                </a:solidFill>
                <a:cs typeface="B Zar" panose="00000400000000000000" pitchFamily="2" charset="-78"/>
              </a:rPr>
              <a:t>اعتبار و اثرگذاری خود را افزایش دهند</a:t>
            </a:r>
            <a:r>
              <a:rPr lang="fa-IR" sz="1800" dirty="0" smtClean="0">
                <a:solidFill>
                  <a:schemeClr val="tx1"/>
                </a:solidFill>
                <a:cs typeface="B Zar" panose="00000400000000000000" pitchFamily="2" charset="-78"/>
              </a:rPr>
              <a:t>.</a:t>
            </a:r>
            <a:br>
              <a:rPr lang="fa-IR" sz="1800" dirty="0" smtClean="0">
                <a:solidFill>
                  <a:schemeClr val="tx1"/>
                </a:solidFill>
                <a:cs typeface="B Zar" panose="00000400000000000000" pitchFamily="2" charset="-78"/>
              </a:rPr>
            </a:br>
            <a:r>
              <a:rPr lang="fa-IR" sz="1800" dirty="0" smtClean="0">
                <a:solidFill>
                  <a:schemeClr val="tx1"/>
                </a:solidFill>
                <a:cs typeface="B Zar" panose="00000400000000000000" pitchFamily="2" charset="-78"/>
              </a:rPr>
              <a:t>روزی </a:t>
            </a:r>
            <a:r>
              <a:rPr lang="fa-IR" sz="1800" dirty="0" smtClean="0">
                <a:solidFill>
                  <a:schemeClr val="tx1"/>
                </a:solidFill>
                <a:cs typeface="B Zar" panose="00000400000000000000" pitchFamily="2" charset="-78"/>
              </a:rPr>
              <a:t>خواهد آمد که تحولات رسانه </a:t>
            </a:r>
            <a:r>
              <a:rPr lang="fa-IR" sz="1800" dirty="0" smtClean="0">
                <a:solidFill>
                  <a:schemeClr val="tx1"/>
                </a:solidFill>
                <a:cs typeface="B Zar" panose="00000400000000000000" pitchFamily="2" charset="-78"/>
              </a:rPr>
              <a:t>ای </a:t>
            </a:r>
            <a:r>
              <a:rPr lang="fa-IR" sz="1800" dirty="0" smtClean="0">
                <a:solidFill>
                  <a:schemeClr val="tx1"/>
                </a:solidFill>
                <a:cs typeface="B Zar" panose="00000400000000000000" pitchFamily="2" charset="-78"/>
              </a:rPr>
              <a:t>نه سالانه و ماهانه که </a:t>
            </a:r>
            <a:r>
              <a:rPr lang="fa-IR" sz="1800" dirty="0" smtClean="0">
                <a:solidFill>
                  <a:schemeClr val="tx1"/>
                </a:solidFill>
                <a:cs typeface="B Zar" panose="00000400000000000000" pitchFamily="2" charset="-78"/>
              </a:rPr>
              <a:t>روزانه و لحظه به </a:t>
            </a:r>
            <a:r>
              <a:rPr lang="fa-IR" sz="1800" dirty="0" smtClean="0">
                <a:solidFill>
                  <a:schemeClr val="tx1"/>
                </a:solidFill>
                <a:cs typeface="B Zar" panose="00000400000000000000" pitchFamily="2" charset="-78"/>
              </a:rPr>
              <a:t>لحظه خواهد شد</a:t>
            </a:r>
            <a:r>
              <a:rPr lang="fa-IR" sz="1800" dirty="0" smtClean="0">
                <a:solidFill>
                  <a:schemeClr val="tx1"/>
                </a:solidFill>
                <a:cs typeface="B Zar" panose="00000400000000000000" pitchFamily="2" charset="-78"/>
              </a:rPr>
              <a:t>. در </a:t>
            </a:r>
            <a:r>
              <a:rPr lang="fa-IR" sz="1800" dirty="0" smtClean="0">
                <a:solidFill>
                  <a:schemeClr val="tx1"/>
                </a:solidFill>
                <a:cs typeface="B Zar" panose="00000400000000000000" pitchFamily="2" charset="-78"/>
              </a:rPr>
              <a:t>چنین فضایی است که به خیلی از مخاطبان</a:t>
            </a:r>
            <a:r>
              <a:rPr lang="fa-IR" sz="1800" dirty="0" smtClean="0">
                <a:solidFill>
                  <a:schemeClr val="tx1"/>
                </a:solidFill>
                <a:cs typeface="B Zar" panose="00000400000000000000" pitchFamily="2" charset="-78"/>
              </a:rPr>
              <a:t>، اضطراب </a:t>
            </a:r>
            <a:r>
              <a:rPr lang="fa-IR" sz="1800" dirty="0" smtClean="0">
                <a:solidFill>
                  <a:schemeClr val="tx1"/>
                </a:solidFill>
                <a:cs typeface="B Zar" panose="00000400000000000000" pitchFamily="2" charset="-78"/>
              </a:rPr>
              <a:t>از دست دادن اطلاعات و احساس تلخ عقب افتادگی و رقابت بر سر سرعت انتقال مطالب دست می دهد و تأمل بر عمق محتوا و تحمل رنج جست و جو برای پی بردن به خبر و اطلاعات دقیق و تعامل سازنده با مخاطبان فعال</a:t>
            </a:r>
            <a:r>
              <a:rPr lang="fa-IR" sz="1800" dirty="0" smtClean="0">
                <a:solidFill>
                  <a:schemeClr val="tx1"/>
                </a:solidFill>
                <a:cs typeface="B Zar" panose="00000400000000000000" pitchFamily="2" charset="-78"/>
              </a:rPr>
              <a:t>، رنگ </a:t>
            </a:r>
            <a:r>
              <a:rPr lang="fa-IR" sz="1800" dirty="0" smtClean="0">
                <a:solidFill>
                  <a:schemeClr val="tx1"/>
                </a:solidFill>
                <a:cs typeface="B Zar" panose="00000400000000000000" pitchFamily="2" charset="-78"/>
              </a:rPr>
              <a:t>می </a:t>
            </a:r>
            <a:r>
              <a:rPr lang="fa-IR" sz="1800" dirty="0" smtClean="0">
                <a:solidFill>
                  <a:schemeClr val="tx1"/>
                </a:solidFill>
                <a:cs typeface="B Zar" panose="00000400000000000000" pitchFamily="2" charset="-78"/>
              </a:rPr>
              <a:t>بازد. </a:t>
            </a:r>
            <a:endParaRPr lang="en-US" sz="1800" dirty="0">
              <a:solidFill>
                <a:schemeClr val="tx1"/>
              </a:solidFill>
              <a:cs typeface="B Zar" panose="000004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4</a:t>
            </a:fld>
            <a:endParaRPr lang="en-US" dirty="0"/>
          </a:p>
        </p:txBody>
      </p:sp>
      <p:grpSp>
        <p:nvGrpSpPr>
          <p:cNvPr id="7" name="Group 6"/>
          <p:cNvGrpSpPr/>
          <p:nvPr/>
        </p:nvGrpSpPr>
        <p:grpSpPr>
          <a:xfrm>
            <a:off x="9173496" y="5890117"/>
            <a:ext cx="2932577" cy="880843"/>
            <a:chOff x="5711809" y="2807658"/>
            <a:chExt cx="6087649" cy="2860655"/>
          </a:xfrm>
        </p:grpSpPr>
        <p:sp>
          <p:nvSpPr>
            <p:cNvPr id="8" name="Freeform 7">
              <a:hlinkClick r:id="rId2"/>
            </p:cNvPr>
            <p:cNvSpPr/>
            <p:nvPr/>
          </p:nvSpPr>
          <p:spPr>
            <a:xfrm>
              <a:off x="5711809" y="2807658"/>
              <a:ext cx="5253086" cy="2860655"/>
            </a:xfrm>
            <a:custGeom>
              <a:avLst/>
              <a:gdLst>
                <a:gd name="connsiteX0" fmla="*/ 0 w 5843219"/>
                <a:gd name="connsiteY0" fmla="*/ 261185 h 1567078"/>
                <a:gd name="connsiteX1" fmla="*/ 261185 w 5843219"/>
                <a:gd name="connsiteY1" fmla="*/ 0 h 1567078"/>
                <a:gd name="connsiteX2" fmla="*/ 5582034 w 5843219"/>
                <a:gd name="connsiteY2" fmla="*/ 0 h 1567078"/>
                <a:gd name="connsiteX3" fmla="*/ 5843219 w 5843219"/>
                <a:gd name="connsiteY3" fmla="*/ 261185 h 1567078"/>
                <a:gd name="connsiteX4" fmla="*/ 5843219 w 5843219"/>
                <a:gd name="connsiteY4" fmla="*/ 1305893 h 1567078"/>
                <a:gd name="connsiteX5" fmla="*/ 5582034 w 5843219"/>
                <a:gd name="connsiteY5" fmla="*/ 1567078 h 1567078"/>
                <a:gd name="connsiteX6" fmla="*/ 261185 w 5843219"/>
                <a:gd name="connsiteY6" fmla="*/ 1567078 h 1567078"/>
                <a:gd name="connsiteX7" fmla="*/ 0 w 5843219"/>
                <a:gd name="connsiteY7" fmla="*/ 1305893 h 1567078"/>
                <a:gd name="connsiteX8" fmla="*/ 0 w 5843219"/>
                <a:gd name="connsiteY8" fmla="*/ 261185 h 156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219" h="1567078">
                  <a:moveTo>
                    <a:pt x="0" y="261185"/>
                  </a:moveTo>
                  <a:cubicBezTo>
                    <a:pt x="0" y="116937"/>
                    <a:pt x="116937" y="0"/>
                    <a:pt x="261185" y="0"/>
                  </a:cubicBezTo>
                  <a:lnTo>
                    <a:pt x="5582034" y="0"/>
                  </a:lnTo>
                  <a:cubicBezTo>
                    <a:pt x="5726282" y="0"/>
                    <a:pt x="5843219" y="116937"/>
                    <a:pt x="5843219" y="261185"/>
                  </a:cubicBezTo>
                  <a:lnTo>
                    <a:pt x="5843219" y="1305893"/>
                  </a:lnTo>
                  <a:cubicBezTo>
                    <a:pt x="5843219" y="1450141"/>
                    <a:pt x="5726282" y="1567078"/>
                    <a:pt x="5582034" y="1567078"/>
                  </a:cubicBezTo>
                  <a:lnTo>
                    <a:pt x="261185" y="1567078"/>
                  </a:lnTo>
                  <a:cubicBezTo>
                    <a:pt x="116937" y="1567078"/>
                    <a:pt x="0" y="1450141"/>
                    <a:pt x="0" y="1305893"/>
                  </a:cubicBezTo>
                  <a:lnTo>
                    <a:pt x="0" y="261185"/>
                  </a:lnTo>
                  <a:close/>
                </a:path>
              </a:pathLst>
            </a:custGeom>
            <a:ln/>
          </p:spPr>
          <p:style>
            <a:lnRef idx="3">
              <a:schemeClr val="lt1"/>
            </a:lnRef>
            <a:fillRef idx="1">
              <a:schemeClr val="accent4"/>
            </a:fillRef>
            <a:effectRef idx="1">
              <a:schemeClr val="accent4"/>
            </a:effectRef>
            <a:fontRef idx="minor">
              <a:schemeClr val="lt1"/>
            </a:fontRef>
          </p:style>
          <p:txBody>
            <a:bodyPr spcFirstLastPara="0" vert="horz" wrap="square" lIns="108000" tIns="312718" rIns="312718" bIns="312718" numCol="1" spcCol="1270" anchor="ctr" anchorCtr="0">
              <a:spAutoFit/>
            </a:bodyPr>
            <a:lstStyle/>
            <a:p>
              <a:pPr lvl="0" defTabSz="2755900">
                <a:lnSpc>
                  <a:spcPct val="90000"/>
                </a:lnSpc>
                <a:spcBef>
                  <a:spcPct val="0"/>
                </a:spcBef>
                <a:spcAft>
                  <a:spcPct val="35000"/>
                </a:spcAft>
              </a:pPr>
              <a:r>
                <a:rPr lang="fa-IR" dirty="0">
                  <a:blipFill>
                    <a:blip r:embed="rId3"/>
                    <a:tile tx="0" ty="0" sx="100000" sy="100000" flip="none" algn="tl"/>
                  </a:blipFill>
                  <a:latin typeface="Traditional Arabic" panose="02020603050405020304" pitchFamily="18" charset="-78"/>
                  <a:cs typeface="Traditional Arabic" panose="02020603050405020304" pitchFamily="18" charset="-78"/>
                </a:rPr>
                <a:t>www.ziaossalehin.ir</a:t>
              </a:r>
              <a:endParaRPr lang="fa-IR" sz="1100" kern="1200" dirty="0">
                <a:blipFill>
                  <a:blip r:embed="rId3"/>
                  <a:tile tx="0" ty="0" sx="100000" sy="100000" flip="none" algn="tl"/>
                </a:blipFill>
                <a:cs typeface="+mj-cs"/>
              </a:endParaRPr>
            </a:p>
          </p:txBody>
        </p:sp>
        <p:sp>
          <p:nvSpPr>
            <p:cNvPr id="9" name="Oval 8">
              <a:hlinkClick r:id="rId2"/>
            </p:cNvPr>
            <p:cNvSpPr/>
            <p:nvPr/>
          </p:nvSpPr>
          <p:spPr>
            <a:xfrm>
              <a:off x="9829857" y="2873572"/>
              <a:ext cx="1969601" cy="2709468"/>
            </a:xfrm>
            <a:prstGeom prst="ellipse">
              <a:avLst/>
            </a:prstGeom>
            <a:blipFill>
              <a:blip r:embed="rId4"/>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51479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389" y="1981200"/>
            <a:ext cx="8596668" cy="1152525"/>
          </a:xfrm>
        </p:spPr>
        <p:txBody>
          <a:bodyPr>
            <a:normAutofit/>
          </a:bodyPr>
          <a:lstStyle/>
          <a:p>
            <a:pPr algn="ctr"/>
            <a:r>
              <a:rPr lang="fa-IR" sz="6000" b="1" dirty="0" smtClean="0">
                <a:solidFill>
                  <a:schemeClr val="tx1"/>
                </a:solidFill>
                <a:cs typeface="B Titr" panose="00000700000000000000" pitchFamily="2" charset="-78"/>
              </a:rPr>
              <a:t>پایان درس </a:t>
            </a:r>
            <a:r>
              <a:rPr lang="fa-IR" sz="6000" b="1" dirty="0" smtClean="0">
                <a:solidFill>
                  <a:schemeClr val="tx1"/>
                </a:solidFill>
                <a:cs typeface="B Titr" panose="00000700000000000000" pitchFamily="2" charset="-78"/>
              </a:rPr>
              <a:t>اول</a:t>
            </a:r>
            <a:endParaRPr lang="fa-IR" sz="6000" b="1" dirty="0" smtClean="0">
              <a:solidFill>
                <a:schemeClr val="tx1"/>
              </a:solidFill>
              <a:cs typeface="B Titr" panose="00000700000000000000" pitchFamily="2" charset="-78"/>
            </a:endParaRPr>
          </a:p>
        </p:txBody>
      </p:sp>
      <p:sp>
        <p:nvSpPr>
          <p:cNvPr id="3" name="TextBox 2"/>
          <p:cNvSpPr txBox="1"/>
          <p:nvPr/>
        </p:nvSpPr>
        <p:spPr>
          <a:xfrm>
            <a:off x="2400300" y="4010025"/>
            <a:ext cx="8075757" cy="923330"/>
          </a:xfrm>
          <a:prstGeom prst="rect">
            <a:avLst/>
          </a:prstGeom>
          <a:noFill/>
        </p:spPr>
        <p:txBody>
          <a:bodyPr wrap="square" rtlCol="1">
            <a:spAutoFit/>
          </a:bodyPr>
          <a:lstStyle/>
          <a:p>
            <a:pPr algn="ctr"/>
            <a:r>
              <a:rPr lang="fa-IR" b="1" dirty="0" smtClean="0">
                <a:cs typeface="B Zar" panose="00000400000000000000" pitchFamily="2" charset="-78"/>
              </a:rPr>
              <a:t>تهیه شده در گروه سواد رسانه بنیاد فرهنگی تربیتی ضیاءالصالحین</a:t>
            </a:r>
          </a:p>
          <a:p>
            <a:pPr algn="ctr"/>
            <a:r>
              <a:rPr lang="fa-IR" b="1" dirty="0" smtClean="0">
                <a:cs typeface="B Zar" panose="00000400000000000000" pitchFamily="2" charset="-78"/>
              </a:rPr>
              <a:t>1396 ش</a:t>
            </a:r>
            <a:endParaRPr lang="en-US" b="1" dirty="0" smtClean="0">
              <a:cs typeface="B Zar" panose="00000400000000000000" pitchFamily="2" charset="-78"/>
            </a:endParaRPr>
          </a:p>
          <a:p>
            <a:pPr algn="ctr"/>
            <a:r>
              <a:rPr lang="fa-IR" b="1" smtClean="0">
                <a:cs typeface="B Zar" panose="00000400000000000000" pitchFamily="2" charset="-78"/>
              </a:rPr>
              <a:t>محبوب سعادتی</a:t>
            </a:r>
            <a:endParaRPr lang="fa-IR" b="1" dirty="0" smtClean="0">
              <a:cs typeface="B Zar"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grpSp>
        <p:nvGrpSpPr>
          <p:cNvPr id="8" name="Group 7"/>
          <p:cNvGrpSpPr/>
          <p:nvPr/>
        </p:nvGrpSpPr>
        <p:grpSpPr>
          <a:xfrm>
            <a:off x="4971889" y="5211691"/>
            <a:ext cx="2932577" cy="880843"/>
            <a:chOff x="5711809" y="2807658"/>
            <a:chExt cx="6087649" cy="2860655"/>
          </a:xfrm>
        </p:grpSpPr>
        <p:sp>
          <p:nvSpPr>
            <p:cNvPr id="9" name="Freeform 8">
              <a:hlinkClick r:id="rId2"/>
            </p:cNvPr>
            <p:cNvSpPr/>
            <p:nvPr/>
          </p:nvSpPr>
          <p:spPr>
            <a:xfrm>
              <a:off x="5711809" y="2807658"/>
              <a:ext cx="5253086" cy="2860655"/>
            </a:xfrm>
            <a:custGeom>
              <a:avLst/>
              <a:gdLst>
                <a:gd name="connsiteX0" fmla="*/ 0 w 5843219"/>
                <a:gd name="connsiteY0" fmla="*/ 261185 h 1567078"/>
                <a:gd name="connsiteX1" fmla="*/ 261185 w 5843219"/>
                <a:gd name="connsiteY1" fmla="*/ 0 h 1567078"/>
                <a:gd name="connsiteX2" fmla="*/ 5582034 w 5843219"/>
                <a:gd name="connsiteY2" fmla="*/ 0 h 1567078"/>
                <a:gd name="connsiteX3" fmla="*/ 5843219 w 5843219"/>
                <a:gd name="connsiteY3" fmla="*/ 261185 h 1567078"/>
                <a:gd name="connsiteX4" fmla="*/ 5843219 w 5843219"/>
                <a:gd name="connsiteY4" fmla="*/ 1305893 h 1567078"/>
                <a:gd name="connsiteX5" fmla="*/ 5582034 w 5843219"/>
                <a:gd name="connsiteY5" fmla="*/ 1567078 h 1567078"/>
                <a:gd name="connsiteX6" fmla="*/ 261185 w 5843219"/>
                <a:gd name="connsiteY6" fmla="*/ 1567078 h 1567078"/>
                <a:gd name="connsiteX7" fmla="*/ 0 w 5843219"/>
                <a:gd name="connsiteY7" fmla="*/ 1305893 h 1567078"/>
                <a:gd name="connsiteX8" fmla="*/ 0 w 5843219"/>
                <a:gd name="connsiteY8" fmla="*/ 261185 h 156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219" h="1567078">
                  <a:moveTo>
                    <a:pt x="0" y="261185"/>
                  </a:moveTo>
                  <a:cubicBezTo>
                    <a:pt x="0" y="116937"/>
                    <a:pt x="116937" y="0"/>
                    <a:pt x="261185" y="0"/>
                  </a:cubicBezTo>
                  <a:lnTo>
                    <a:pt x="5582034" y="0"/>
                  </a:lnTo>
                  <a:cubicBezTo>
                    <a:pt x="5726282" y="0"/>
                    <a:pt x="5843219" y="116937"/>
                    <a:pt x="5843219" y="261185"/>
                  </a:cubicBezTo>
                  <a:lnTo>
                    <a:pt x="5843219" y="1305893"/>
                  </a:lnTo>
                  <a:cubicBezTo>
                    <a:pt x="5843219" y="1450141"/>
                    <a:pt x="5726282" y="1567078"/>
                    <a:pt x="5582034" y="1567078"/>
                  </a:cubicBezTo>
                  <a:lnTo>
                    <a:pt x="261185" y="1567078"/>
                  </a:lnTo>
                  <a:cubicBezTo>
                    <a:pt x="116937" y="1567078"/>
                    <a:pt x="0" y="1450141"/>
                    <a:pt x="0" y="1305893"/>
                  </a:cubicBezTo>
                  <a:lnTo>
                    <a:pt x="0" y="261185"/>
                  </a:lnTo>
                  <a:close/>
                </a:path>
              </a:pathLst>
            </a:custGeom>
            <a:ln/>
          </p:spPr>
          <p:style>
            <a:lnRef idx="3">
              <a:schemeClr val="lt1"/>
            </a:lnRef>
            <a:fillRef idx="1">
              <a:schemeClr val="accent4"/>
            </a:fillRef>
            <a:effectRef idx="1">
              <a:schemeClr val="accent4"/>
            </a:effectRef>
            <a:fontRef idx="minor">
              <a:schemeClr val="lt1"/>
            </a:fontRef>
          </p:style>
          <p:txBody>
            <a:bodyPr spcFirstLastPara="0" vert="horz" wrap="square" lIns="108000" tIns="312718" rIns="312718" bIns="312718" numCol="1" spcCol="1270" anchor="ctr" anchorCtr="0">
              <a:spAutoFit/>
            </a:bodyPr>
            <a:lstStyle/>
            <a:p>
              <a:pPr lvl="0" defTabSz="2755900">
                <a:lnSpc>
                  <a:spcPct val="90000"/>
                </a:lnSpc>
                <a:spcBef>
                  <a:spcPct val="0"/>
                </a:spcBef>
                <a:spcAft>
                  <a:spcPct val="35000"/>
                </a:spcAft>
              </a:pPr>
              <a:r>
                <a:rPr lang="fa-IR" dirty="0">
                  <a:blipFill>
                    <a:blip r:embed="rId3"/>
                    <a:tile tx="0" ty="0" sx="100000" sy="100000" flip="none" algn="tl"/>
                  </a:blipFill>
                  <a:latin typeface="Traditional Arabic" panose="02020603050405020304" pitchFamily="18" charset="-78"/>
                  <a:cs typeface="Traditional Arabic" panose="02020603050405020304" pitchFamily="18" charset="-78"/>
                </a:rPr>
                <a:t>www.ziaossalehin.ir</a:t>
              </a:r>
              <a:endParaRPr lang="fa-IR" sz="1100" kern="1200" dirty="0">
                <a:blipFill>
                  <a:blip r:embed="rId3"/>
                  <a:tile tx="0" ty="0" sx="100000" sy="100000" flip="none" algn="tl"/>
                </a:blipFill>
                <a:cs typeface="+mj-cs"/>
              </a:endParaRPr>
            </a:p>
          </p:txBody>
        </p:sp>
        <p:sp>
          <p:nvSpPr>
            <p:cNvPr id="10" name="Oval 9">
              <a:hlinkClick r:id="rId2"/>
            </p:cNvPr>
            <p:cNvSpPr/>
            <p:nvPr/>
          </p:nvSpPr>
          <p:spPr>
            <a:xfrm>
              <a:off x="9829857" y="2873572"/>
              <a:ext cx="1969601" cy="2709468"/>
            </a:xfrm>
            <a:prstGeom prst="ellipse">
              <a:avLst/>
            </a:prstGeom>
            <a:blipFill>
              <a:blip r:embed="rId4"/>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11899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433</TotalTime>
  <Words>206</Words>
  <Application>Microsoft Office PowerPoint</Application>
  <PresentationFormat>Widescreen</PresentationFormat>
  <Paragraphs>18</Paragraphs>
  <Slides>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B Titr</vt:lpstr>
      <vt:lpstr>B Zar</vt:lpstr>
      <vt:lpstr>Calibri</vt:lpstr>
      <vt:lpstr>Century Gothic</vt:lpstr>
      <vt:lpstr>Times New Roman</vt:lpstr>
      <vt:lpstr>Traditional Arabic</vt:lpstr>
      <vt:lpstr>Wingdings 3</vt:lpstr>
      <vt:lpstr>Ion</vt:lpstr>
      <vt:lpstr>PowerPoint Presentation</vt:lpstr>
      <vt:lpstr>فصل اول: ما و رسانه ها   </vt:lpstr>
      <vt:lpstr>درس 1:   مسابقه رسانه ها با زمان  برای تحلیل آینده،شناخت حال ضروری است،مثلا یکی از فناوری های روز سامانه ای به نام  آرفید است که برای شناسایی چیز ها به کار می رود. در این فناوری نوین،ریز تراشه هایی به شکل برچسب یا پوشینه کوچک(کپسول) روی یک وسیله و حتی بدن انسان قرار داده می شود. این وسیله دارای یک مدار و یک آنتن بسیار کوچک است که در صورت دریافت امواج خاصی از یک دستگاه بازخوان، موج رادیویی از خود تابش می کند و اطلاعات خود را ارسال می نماید. این فناوری که از چند سال قبل مراحل آزمایشی آن آغاز شده بود، امروز به طور گسترده در کتابخانه ها، فرودگاه ها، فروشگاه ها و غیره مورد استفاده قرار می گیرد و حتی امکان ذخیره سازی و فرستادن اطلاعات زیستی افراد را فراهم ساخته است</vt:lpstr>
      <vt:lpstr>سرعت تغییر و تحولات فناوری به حدی شده است که ماشین تندروی زمان،دارد از آنها عقب می افتد. انگار این زمان است که به جای اینکه یک گوشه بنشیند،باید تخت گاز بتازد تا از «زمانه»عقب نیفتد. رسانه ها هم از نظر سخت افزاری پیوندی جدی با فناوری،و هم از نظر نرم افزاری رقابت شدیدی با هم دارند.برخلاف گذشته که برای رسانه ها«صحت» اطلاعات از«سرعت»آن مهم تر تلقی می شد،اکنون هر رسانه ای که در مسابقه زمان، به بهانه درستی اطلاعات و معتبر بودن محتوای درنگ کندفرنگ می بازد و مشتری(مخاطب) کم حوصله اش را از دست می دهد. بد نیست بدانید که رقابت بسیاری از رسانه ها دیگر بر ساعت و حتی دقیقه نیست، بلکه مسابقه آنها در حد ثانیه و کمتر از آن است، لذا با هزاران ترفند رسانه ای سعی می کنند گوی سبقت را از یکدیگر بربایند و مخاطب بیشتری جذب کنند و اعتبار و اثرگذاری خود را افزایش دهند. روزی خواهد آمد که تحولات رسانه ای نه سالانه و ماهانه که روزانه و لحظه به لحظه خواهد شد. در چنین فضایی است که به خیلی از مخاطبان، اضطراب از دست دادن اطلاعات و احساس تلخ عقب افتادگی و رقابت بر سر سرعت انتقال مطالب دست می دهد و تأمل بر عمق محتوا و تحمل رنج جست و جو برای پی بردن به خبر و اطلاعات دقیق و تعامل سازنده با مخاطبان فعال، رنگ می بازد. </vt:lpstr>
      <vt:lpstr>پایان درس اول</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کتاب تفکر و سواد رسانه</dc:title>
  <dc:creator>ضیاءالصالحین | www.ziaossalehin.ir</dc:creator>
  <cp:keywords>کتاب تفکر و سواد رسانه</cp:keywords>
  <cp:lastModifiedBy>ضیاءالصالحین | www.ziaossalehin.ir</cp:lastModifiedBy>
  <cp:revision>35</cp:revision>
  <dcterms:created xsi:type="dcterms:W3CDTF">2018-03-11T10:30:01Z</dcterms:created>
  <dcterms:modified xsi:type="dcterms:W3CDTF">2018-03-18T07:18:27Z</dcterms:modified>
  <cp:category>کتاب تفکر و سواد رسانه</cp:category>
</cp:coreProperties>
</file>